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0" r:id="rId7"/>
    <p:sldId id="261" r:id="rId8"/>
    <p:sldId id="262" r:id="rId9"/>
    <p:sldId id="264" r:id="rId10"/>
    <p:sldId id="266"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Office_Excel4.xlsx"/></Relationships>
</file>

<file path=ppt/charts/chart1.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sz="1400" baseline="0"/>
            </a:pPr>
            <a:r>
              <a:rPr lang="ru-RU" sz="2400" baseline="0" dirty="0"/>
              <a:t>Уровни умственного развития первоклассников </a:t>
            </a:r>
          </a:p>
        </c:rich>
      </c:tx>
      <c:layout/>
    </c:title>
    <c:view3D>
      <c:rotX val="60"/>
      <c:rotY val="80"/>
      <c:perspective val="60"/>
    </c:view3D>
    <c:plotArea>
      <c:layout>
        <c:manualLayout>
          <c:layoutTarget val="inner"/>
          <c:xMode val="edge"/>
          <c:yMode val="edge"/>
          <c:x val="0"/>
          <c:y val="0.20789901262342222"/>
          <c:w val="0.86512639155160931"/>
          <c:h val="0.74469002994344013"/>
        </c:manualLayout>
      </c:layout>
      <c:pie3DChart>
        <c:varyColors val="1"/>
        <c:ser>
          <c:idx val="0"/>
          <c:order val="0"/>
          <c:tx>
            <c:strRef>
              <c:f>Лист1!$B$1</c:f>
              <c:strCache>
                <c:ptCount val="1"/>
                <c:pt idx="0">
                  <c:v>Уровни умственного развития первоклассников в процентах</c:v>
                </c:pt>
              </c:strCache>
            </c:strRef>
          </c:tx>
          <c:explosion val="23"/>
          <c:dLbls>
            <c:dLbl>
              <c:idx val="0"/>
              <c:layout>
                <c:manualLayout>
                  <c:x val="2.1879147129080807E-2"/>
                  <c:y val="-2.9133858267716556E-3"/>
                </c:manualLayout>
              </c:layout>
              <c:showVal val="1"/>
            </c:dLbl>
            <c:dLbl>
              <c:idx val="1"/>
              <c:layout>
                <c:manualLayout>
                  <c:x val="-1.3061035909837124E-2"/>
                  <c:y val="-2.7954604266016048E-3"/>
                </c:manualLayout>
              </c:layout>
              <c:showVal val="1"/>
            </c:dLbl>
            <c:dLbl>
              <c:idx val="2"/>
              <c:layout>
                <c:manualLayout>
                  <c:x val="3.339133170151486E-3"/>
                  <c:y val="1.4449743077889906E-2"/>
                </c:manualLayout>
              </c:layout>
              <c:showVal val="1"/>
            </c:dLbl>
            <c:delete val="1"/>
          </c:dLbls>
          <c:cat>
            <c:strRef>
              <c:f>Лист1!$A$2:$A$4</c:f>
              <c:strCache>
                <c:ptCount val="3"/>
                <c:pt idx="0">
                  <c:v>высокий</c:v>
                </c:pt>
                <c:pt idx="1">
                  <c:v>средний</c:v>
                </c:pt>
                <c:pt idx="2">
                  <c:v>низкий</c:v>
                </c:pt>
              </c:strCache>
            </c:strRef>
          </c:cat>
          <c:val>
            <c:numRef>
              <c:f>Лист1!$B$2:$B$4</c:f>
              <c:numCache>
                <c:formatCode>0%</c:formatCode>
                <c:ptCount val="3"/>
                <c:pt idx="0">
                  <c:v>0.1</c:v>
                </c:pt>
                <c:pt idx="1">
                  <c:v>0.74</c:v>
                </c:pt>
                <c:pt idx="2">
                  <c:v>0.15</c:v>
                </c:pt>
              </c:numCache>
            </c:numRef>
          </c:val>
        </c:ser>
      </c:pie3DChart>
    </c:plotArea>
    <c:legend>
      <c:legendPos val="r"/>
      <c:layout>
        <c:manualLayout>
          <c:xMode val="edge"/>
          <c:yMode val="edge"/>
          <c:x val="0.73051239589315387"/>
          <c:y val="0.33754984542528199"/>
          <c:w val="0.26052408140948924"/>
          <c:h val="0.19816356986046094"/>
        </c:manualLayout>
      </c:layout>
      <c:txPr>
        <a:bodyPr/>
        <a:lstStyle/>
        <a:p>
          <a:pPr>
            <a:defRPr sz="2000"/>
          </a:pPr>
          <a:endParaRPr lang="ru-RU"/>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sz="1200" baseline="0"/>
            </a:pPr>
            <a:r>
              <a:rPr lang="ru-RU" sz="2800" dirty="0"/>
              <a:t>Умение детей внимательно слушать и точно выполнять указания взрослого</a:t>
            </a:r>
          </a:p>
        </c:rich>
      </c:tx>
      <c:layout>
        <c:manualLayout>
          <c:xMode val="edge"/>
          <c:yMode val="edge"/>
          <c:x val="0.18646416593759127"/>
          <c:y val="0"/>
        </c:manualLayout>
      </c:layout>
    </c:title>
    <c:view3D>
      <c:rotX val="30"/>
      <c:perspective val="30"/>
    </c:view3D>
    <c:plotArea>
      <c:layout>
        <c:manualLayout>
          <c:layoutTarget val="inner"/>
          <c:xMode val="edge"/>
          <c:yMode val="edge"/>
          <c:x val="0"/>
          <c:y val="0.42126956524714915"/>
          <c:w val="0.83157516768737239"/>
          <c:h val="0.5787304347528508"/>
        </c:manualLayout>
      </c:layout>
      <c:pie3DChart>
        <c:varyColors val="1"/>
        <c:ser>
          <c:idx val="0"/>
          <c:order val="0"/>
          <c:tx>
            <c:strRef>
              <c:f>Лист1!$B$1</c:f>
              <c:strCache>
                <c:ptCount val="1"/>
                <c:pt idx="0">
                  <c:v>Умение детей внимательно слушать и точно выполнять указания взрослого</c:v>
                </c:pt>
              </c:strCache>
            </c:strRef>
          </c:tx>
          <c:explosion val="25"/>
          <c:dLbls>
            <c:dLbl>
              <c:idx val="0"/>
              <c:layout>
                <c:manualLayout>
                  <c:x val="4.6496792067658235E-3"/>
                  <c:y val="-7.6261404824396986E-2"/>
                </c:manualLayout>
              </c:layout>
              <c:showVal val="1"/>
            </c:dLbl>
            <c:dLbl>
              <c:idx val="1"/>
              <c:layout>
                <c:manualLayout>
                  <c:x val="1.3912583843686214E-3"/>
                  <c:y val="-4.3460192475940507E-3"/>
                </c:manualLayout>
              </c:layout>
              <c:showVal val="1"/>
            </c:dLbl>
            <c:txPr>
              <a:bodyPr/>
              <a:lstStyle/>
              <a:p>
                <a:pPr>
                  <a:defRPr sz="2000"/>
                </a:pPr>
                <a:endParaRPr lang="ru-RU"/>
              </a:p>
            </c:txPr>
            <c:showVal val="1"/>
            <c:showLeaderLines val="1"/>
          </c:dLbls>
          <c:cat>
            <c:strRef>
              <c:f>Лист1!$A$2:$A$4</c:f>
              <c:strCache>
                <c:ptCount val="3"/>
                <c:pt idx="0">
                  <c:v>высокий</c:v>
                </c:pt>
                <c:pt idx="1">
                  <c:v>средний </c:v>
                </c:pt>
                <c:pt idx="2">
                  <c:v>низкий</c:v>
                </c:pt>
              </c:strCache>
            </c:strRef>
          </c:cat>
          <c:val>
            <c:numRef>
              <c:f>Лист1!$B$2:$B$4</c:f>
              <c:numCache>
                <c:formatCode>0%</c:formatCode>
                <c:ptCount val="3"/>
                <c:pt idx="0">
                  <c:v>0.5</c:v>
                </c:pt>
                <c:pt idx="1">
                  <c:v>0.45</c:v>
                </c:pt>
                <c:pt idx="2" formatCode="0.00%">
                  <c:v>3.0000000000000014E-3</c:v>
                </c:pt>
              </c:numCache>
            </c:numRef>
          </c:val>
        </c:ser>
      </c:pie3DChart>
    </c:plotArea>
    <c:legend>
      <c:legendPos val="r"/>
      <c:layout>
        <c:manualLayout>
          <c:xMode val="edge"/>
          <c:yMode val="edge"/>
          <c:x val="0.74396179644211136"/>
          <c:y val="0.5326389131630942"/>
          <c:w val="0.25603820355788859"/>
          <c:h val="0.28098497405640832"/>
        </c:manualLayout>
      </c:layout>
      <c:txPr>
        <a:bodyPr/>
        <a:lstStyle/>
        <a:p>
          <a:pPr>
            <a:defRPr sz="2000"/>
          </a:pPr>
          <a:endParaRPr lang="ru-RU"/>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sz="1200" baseline="0"/>
            </a:pPr>
            <a:r>
              <a:rPr lang="ru-RU" sz="2400" dirty="0"/>
              <a:t>Уровень организации действий, умение учащихся руководствоваться системой условий задачи</a:t>
            </a:r>
          </a:p>
        </c:rich>
      </c:tx>
      <c:layout/>
    </c:title>
    <c:view3D>
      <c:rotX val="30"/>
      <c:perspective val="30"/>
    </c:view3D>
    <c:plotArea>
      <c:layout/>
      <c:pie3DChart>
        <c:varyColors val="1"/>
        <c:ser>
          <c:idx val="0"/>
          <c:order val="0"/>
          <c:tx>
            <c:strRef>
              <c:f>Лист1!$B$1</c:f>
              <c:strCache>
                <c:ptCount val="1"/>
                <c:pt idx="0">
                  <c:v>Уровень организации действий, умение учащихся руководствоваться системой условий задачи</c:v>
                </c:pt>
              </c:strCache>
            </c:strRef>
          </c:tx>
          <c:explosion val="25"/>
          <c:dLbls>
            <c:dLbl>
              <c:idx val="0"/>
              <c:layout>
                <c:manualLayout>
                  <c:x val="1.147838291046952E-2"/>
                  <c:y val="-7.9594738157730355E-2"/>
                </c:manualLayout>
              </c:layout>
              <c:showVal val="1"/>
            </c:dLbl>
            <c:dLbl>
              <c:idx val="1"/>
              <c:layout>
                <c:manualLayout>
                  <c:x val="-3.3834572761738137E-3"/>
                  <c:y val="2.0475253093363358E-2"/>
                </c:manualLayout>
              </c:layout>
              <c:showVal val="1"/>
            </c:dLbl>
            <c:txPr>
              <a:bodyPr/>
              <a:lstStyle/>
              <a:p>
                <a:pPr>
                  <a:defRPr sz="2000"/>
                </a:pPr>
                <a:endParaRPr lang="ru-RU"/>
              </a:p>
            </c:txPr>
            <c:showVal val="1"/>
            <c:showLeaderLines val="1"/>
          </c:dLbls>
          <c:cat>
            <c:strRef>
              <c:f>Лист1!$A$2:$A$4</c:f>
              <c:strCache>
                <c:ptCount val="3"/>
                <c:pt idx="0">
                  <c:v>высокий</c:v>
                </c:pt>
                <c:pt idx="1">
                  <c:v>средний</c:v>
                </c:pt>
                <c:pt idx="2">
                  <c:v>низкий</c:v>
                </c:pt>
              </c:strCache>
            </c:strRef>
          </c:cat>
          <c:val>
            <c:numRef>
              <c:f>Лист1!$B$2:$B$4</c:f>
              <c:numCache>
                <c:formatCode>0%</c:formatCode>
                <c:ptCount val="3"/>
                <c:pt idx="0">
                  <c:v>0.49000000000000016</c:v>
                </c:pt>
                <c:pt idx="1">
                  <c:v>0.45</c:v>
                </c:pt>
                <c:pt idx="2" formatCode="0.00%">
                  <c:v>3.0000000000000014E-3</c:v>
                </c:pt>
              </c:numCache>
            </c:numRef>
          </c:val>
        </c:ser>
      </c:pie3DChart>
    </c:plotArea>
    <c:legend>
      <c:legendPos val="r"/>
      <c:layout/>
      <c:txPr>
        <a:bodyPr/>
        <a:lstStyle/>
        <a:p>
          <a:pPr>
            <a:defRPr sz="2000"/>
          </a:pPr>
          <a:endParaRPr lang="ru-RU"/>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sz="1200" baseline="0"/>
            </a:pPr>
            <a:r>
              <a:rPr lang="ru-RU" sz="2400" baseline="0" dirty="0"/>
              <a:t>Умение первоклассников </a:t>
            </a:r>
          </a:p>
          <a:p>
            <a:pPr>
              <a:defRPr sz="1200" baseline="0"/>
            </a:pPr>
            <a:r>
              <a:rPr lang="ru-RU" sz="2400" baseline="0" dirty="0"/>
              <a:t>выделять согласный звук в начале слова</a:t>
            </a:r>
          </a:p>
        </c:rich>
      </c:tx>
      <c:layout/>
    </c:title>
    <c:view3D>
      <c:rotX val="30"/>
      <c:perspective val="30"/>
    </c:view3D>
    <c:plotArea>
      <c:layout/>
      <c:pie3DChart>
        <c:varyColors val="1"/>
        <c:ser>
          <c:idx val="0"/>
          <c:order val="0"/>
          <c:tx>
            <c:strRef>
              <c:f>Лист1!$B$1</c:f>
              <c:strCache>
                <c:ptCount val="1"/>
                <c:pt idx="0">
                  <c:v>Умение первоклассников выделять согласный звук в начале слова</c:v>
                </c:pt>
              </c:strCache>
            </c:strRef>
          </c:tx>
          <c:explosion val="25"/>
          <c:dLbls>
            <c:dLbl>
              <c:idx val="0"/>
              <c:layout>
                <c:manualLayout>
                  <c:x val="6.7183581219014327E-2"/>
                  <c:y val="-0.25769185101862269"/>
                </c:manualLayout>
              </c:layout>
              <c:showVal val="1"/>
            </c:dLbl>
            <c:dLbl>
              <c:idx val="1"/>
              <c:layout>
                <c:manualLayout>
                  <c:x val="-2.3948308544765253E-3"/>
                  <c:y val="-1.7067554055743041E-2"/>
                </c:manualLayout>
              </c:layout>
              <c:showVal val="1"/>
            </c:dLbl>
            <c:txPr>
              <a:bodyPr/>
              <a:lstStyle/>
              <a:p>
                <a:pPr>
                  <a:defRPr sz="2000"/>
                </a:pPr>
                <a:endParaRPr lang="ru-RU"/>
              </a:p>
            </c:txPr>
            <c:showVal val="1"/>
            <c:showLeaderLines val="1"/>
          </c:dLbls>
          <c:cat>
            <c:strRef>
              <c:f>Лист1!$A$2:$A$4</c:f>
              <c:strCache>
                <c:ptCount val="3"/>
                <c:pt idx="0">
                  <c:v>высокий</c:v>
                </c:pt>
                <c:pt idx="1">
                  <c:v>средний</c:v>
                </c:pt>
                <c:pt idx="2">
                  <c:v>низкий</c:v>
                </c:pt>
              </c:strCache>
            </c:strRef>
          </c:cat>
          <c:val>
            <c:numRef>
              <c:f>Лист1!$B$2:$B$4</c:f>
              <c:numCache>
                <c:formatCode>0%</c:formatCode>
                <c:ptCount val="3"/>
                <c:pt idx="0">
                  <c:v>0.72000000000000031</c:v>
                </c:pt>
                <c:pt idx="1">
                  <c:v>0.21000000000000008</c:v>
                </c:pt>
                <c:pt idx="2" formatCode="0.00%">
                  <c:v>5.0000000000000027E-3</c:v>
                </c:pt>
              </c:numCache>
            </c:numRef>
          </c:val>
        </c:ser>
      </c:pie3DChart>
    </c:plotArea>
    <c:legend>
      <c:legendPos val="r"/>
      <c:layout/>
      <c:txPr>
        <a:bodyPr/>
        <a:lstStyle/>
        <a:p>
          <a:pPr>
            <a:defRPr sz="2000"/>
          </a:pPr>
          <a:endParaRPr lang="ru-RU"/>
        </a:p>
      </c:txPr>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18.05.2014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18.05.2014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18.05.2014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18.05.2014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18.05.2014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18.05.2014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18.05.2014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18.05.2014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57158" y="285728"/>
            <a:ext cx="878684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ru-RU" sz="4800" b="1" dirty="0" smtClean="0">
                <a:latin typeface="Calibri" pitchFamily="34" charset="0"/>
                <a:ea typeface="Times New Roman" pitchFamily="18" charset="0"/>
                <a:cs typeface="Times New Roman" pitchFamily="18" charset="0"/>
              </a:rPr>
              <a:t>М</a:t>
            </a:r>
            <a:r>
              <a:rPr kumimoji="0" lang="ru-RU" sz="48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ониторинг готовности учащихся первых классов</a:t>
            </a:r>
            <a:endParaRPr kumimoji="0" lang="ru-RU" sz="4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48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к обучению  в школе в соответствии с ФГОС</a:t>
            </a:r>
            <a:endParaRPr kumimoji="0" lang="ru-RU" sz="4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48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 в МБОУ «НОШ» с. </a:t>
            </a:r>
            <a:r>
              <a:rPr kumimoji="0" lang="ru-RU" sz="4800" b="1" i="0" u="none" strike="noStrike" cap="none" normalizeH="0" baseline="0" dirty="0" err="1" smtClean="0">
                <a:ln>
                  <a:noFill/>
                </a:ln>
                <a:solidFill>
                  <a:schemeClr val="tx1"/>
                </a:solidFill>
                <a:effectLst/>
                <a:latin typeface="Calibri" pitchFamily="34" charset="0"/>
                <a:ea typeface="MS Mincho" pitchFamily="49" charset="-128"/>
                <a:cs typeface="Times New Roman" pitchFamily="18" charset="0"/>
              </a:rPr>
              <a:t>Хову</a:t>
            </a:r>
            <a:r>
              <a:rPr kumimoji="0" lang="ru-RU" sz="48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 –</a:t>
            </a:r>
            <a:r>
              <a:rPr kumimoji="0" lang="ru-RU" sz="4800" b="1" i="0" u="none" strike="noStrike" cap="none" normalizeH="0" baseline="0" dirty="0" err="1" smtClean="0">
                <a:ln>
                  <a:noFill/>
                </a:ln>
                <a:solidFill>
                  <a:schemeClr val="tx1"/>
                </a:solidFill>
                <a:effectLst/>
                <a:latin typeface="Calibri" pitchFamily="34" charset="0"/>
                <a:ea typeface="MS Mincho" pitchFamily="49" charset="-128"/>
                <a:cs typeface="Times New Roman" pitchFamily="18" charset="0"/>
              </a:rPr>
              <a:t>Аксы</a:t>
            </a:r>
            <a:r>
              <a:rPr kumimoji="0" lang="ru-RU" sz="48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 2013-2014 учебный год.</a:t>
            </a:r>
            <a:endParaRPr kumimoji="0" lang="ru-RU" sz="4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142852"/>
            <a:ext cx="8715436" cy="6986528"/>
          </a:xfrm>
          <a:prstGeom prst="rect">
            <a:avLst/>
          </a:prstGeom>
        </p:spPr>
        <p:txBody>
          <a:bodyPr wrap="square">
            <a:spAutoFit/>
          </a:bodyPr>
          <a:lstStyle/>
          <a:p>
            <a:pPr lvl="0" fontAlgn="base">
              <a:spcBef>
                <a:spcPct val="0"/>
              </a:spcBef>
              <a:spcAft>
                <a:spcPct val="0"/>
              </a:spcAft>
            </a:pPr>
            <a:r>
              <a:rPr lang="ru-RU" sz="3200" b="1" dirty="0" smtClean="0">
                <a:latin typeface="Calibri" pitchFamily="34" charset="0"/>
                <a:ea typeface="MS Mincho" pitchFamily="49" charset="-128"/>
                <a:cs typeface="Times New Roman" pitchFamily="18" charset="0"/>
              </a:rPr>
              <a:t>Из анализа таблицы №1 мы видим, что наибольшее количество учащихся с высоким уровнем умственного развитием в 1-ом «а» классе - 5 учащихся. Со средним уровнем умственного развития в 1-ом «б» классе- 20 учащихся. И с наибольшим количеством учащихся с низким уровнем умственного развития в 1-ом «в» классе – 8 учащихся. Из 85-ти обследованных первоклассников у большинства 74%  учащихся уровень умственного развития – средний. </a:t>
            </a:r>
            <a:endParaRPr lang="ru-RU" sz="3200" b="1" dirty="0" smtClean="0">
              <a:latin typeface="Arial" pitchFamily="34" charset="0"/>
              <a:cs typeface="Arial" pitchFamily="34" charset="0"/>
            </a:endParaRPr>
          </a:p>
          <a:p>
            <a:pPr lvl="0" eaLnBrk="0" fontAlgn="base" hangingPunct="0">
              <a:spcBef>
                <a:spcPct val="0"/>
              </a:spcBef>
              <a:spcAft>
                <a:spcPct val="0"/>
              </a:spcAft>
            </a:pPr>
            <a:r>
              <a:rPr lang="ru-RU" sz="3200" b="1" dirty="0" smtClean="0">
                <a:latin typeface="Calibri" pitchFamily="34" charset="0"/>
                <a:ea typeface="MS Mincho" pitchFamily="49" charset="-128"/>
                <a:cs typeface="Times New Roman" pitchFamily="18" charset="0"/>
              </a:rPr>
              <a:t>        Методика  «Рисунок человека»  используется  для исследования общего </a:t>
            </a:r>
            <a:endParaRPr lang="ru-RU" sz="3200" b="1" dirty="0" smtClean="0">
              <a:latin typeface="Arial" pitchFamily="34" charset="0"/>
              <a:cs typeface="Arial" pitchFamily="34" charset="0"/>
            </a:endParaRPr>
          </a:p>
          <a:p>
            <a:pPr lvl="0" eaLnBrk="0" fontAlgn="base" hangingPunct="0">
              <a:spcBef>
                <a:spcPct val="0"/>
              </a:spcBef>
              <a:spcAft>
                <a:spcPct val="0"/>
              </a:spcAft>
            </a:pPr>
            <a:r>
              <a:rPr lang="ru-RU" sz="3200" b="1" dirty="0" smtClean="0">
                <a:latin typeface="Calibri" pitchFamily="34" charset="0"/>
                <a:ea typeface="MS Mincho" pitchFamily="49" charset="-128"/>
                <a:cs typeface="Times New Roman" pitchFamily="18" charset="0"/>
              </a:rPr>
              <a:t>уровня умственного развития ребенка.  </a:t>
            </a:r>
            <a:endParaRPr lang="ru-RU" sz="32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1"/>
          <p:cNvGraphicFramePr/>
          <p:nvPr/>
        </p:nvGraphicFramePr>
        <p:xfrm>
          <a:off x="428596" y="285728"/>
          <a:ext cx="8501122" cy="6215106"/>
        </p:xfrm>
        <a:graphic>
          <a:graphicData uri="http://schemas.openxmlformats.org/drawingml/2006/chart">
            <c:chart xmlns:c="http://schemas.openxmlformats.org/drawingml/2006/chart" xmlns:r="http://schemas.openxmlformats.org/officeDocument/2006/relationships" r:id="rId2"/>
          </a:graphicData>
        </a:graphic>
      </p:graphicFrame>
      <p:sp>
        <p:nvSpPr>
          <p:cNvPr id="4" name="Прямоугольник 3"/>
          <p:cNvSpPr/>
          <p:nvPr/>
        </p:nvSpPr>
        <p:spPr>
          <a:xfrm>
            <a:off x="285720" y="2857496"/>
            <a:ext cx="8643998" cy="369332"/>
          </a:xfrm>
          <a:prstGeom prst="rect">
            <a:avLst/>
          </a:prstGeom>
        </p:spPr>
        <p:txBody>
          <a:bodyPr wrap="square">
            <a:spAutoFit/>
          </a:bodyPr>
          <a:lstStyle/>
          <a:p>
            <a:pPr lvl="0" fontAlgn="base">
              <a:spcBef>
                <a:spcPct val="0"/>
              </a:spcBef>
              <a:spcAft>
                <a:spcPct val="0"/>
              </a:spcAft>
            </a:pPr>
            <a:r>
              <a:rPr lang="ru-RU" dirty="0" smtClean="0">
                <a:latin typeface="Calibri" pitchFamily="34" charset="0"/>
                <a:ea typeface="MS Mincho" pitchFamily="49" charset="-128"/>
                <a:cs typeface="Times New Roman" pitchFamily="18" charset="0"/>
              </a:rPr>
              <a:t> </a:t>
            </a:r>
            <a:endParaRPr lang="ru-RU" sz="24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214282" y="0"/>
            <a:ext cx="8715436"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       Низкие результаты по этой методике говорят об общей инфантильности («детскости», незрелости) ребенка. У него может наблюдаться игровое отношение к учебным заданиям. Попытки жесткими мерами включить такого ребенка в систему школьной жизни могут привести к серьезным трудностям адаптации, вплоть до развития невроза и появления стойкой боязни школы. С такими детьми полезно проводить дополнительные </a:t>
            </a:r>
            <a:r>
              <a:rPr kumimoji="0" lang="ru-RU" sz="3200" b="1" i="0" u="none" strike="noStrike" cap="none" normalizeH="0" baseline="0" dirty="0" err="1" smtClean="0">
                <a:ln>
                  <a:noFill/>
                </a:ln>
                <a:solidFill>
                  <a:schemeClr val="tx1"/>
                </a:solidFill>
                <a:effectLst/>
                <a:latin typeface="Calibri" pitchFamily="34" charset="0"/>
                <a:ea typeface="MS Mincho" pitchFamily="49" charset="-128"/>
                <a:cs typeface="Times New Roman" pitchFamily="18" charset="0"/>
              </a:rPr>
              <a:t>общеразвивающие</a:t>
            </a:r>
            <a:r>
              <a:rPr kumimoji="0" lang="ru-RU" sz="32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 занятия в игровой форме (дидактические игры).</a:t>
            </a:r>
            <a:endParaRPr kumimoji="0" lang="ru-RU" sz="32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428597" y="1643052"/>
          <a:ext cx="8358246" cy="4758749"/>
        </p:xfrm>
        <a:graphic>
          <a:graphicData uri="http://schemas.openxmlformats.org/drawingml/2006/table">
            <a:tbl>
              <a:tblPr/>
              <a:tblGrid>
                <a:gridCol w="857255"/>
                <a:gridCol w="995778"/>
                <a:gridCol w="1176050"/>
                <a:gridCol w="1277823"/>
                <a:gridCol w="1479571"/>
                <a:gridCol w="1076075"/>
                <a:gridCol w="1495694"/>
              </a:tblGrid>
              <a:tr h="1245060">
                <a:tc rowSpan="2">
                  <a:txBody>
                    <a:bodyPr/>
                    <a:lstStyle/>
                    <a:p>
                      <a:pPr algn="ctr">
                        <a:lnSpc>
                          <a:spcPct val="115000"/>
                        </a:lnSpc>
                        <a:spcAft>
                          <a:spcPts val="0"/>
                        </a:spcAft>
                      </a:pPr>
                      <a:r>
                        <a:rPr lang="ru-RU" sz="2400" b="1" dirty="0">
                          <a:latin typeface="Times New Roman"/>
                          <a:ea typeface="MS Mincho"/>
                          <a:cs typeface="Times New Roman"/>
                        </a:rPr>
                        <a:t>№</a:t>
                      </a:r>
                      <a:endParaRPr lang="ru-RU" sz="2400" b="1" dirty="0">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2400" b="1" dirty="0">
                          <a:latin typeface="Times New Roman"/>
                          <a:ea typeface="MS Mincho"/>
                          <a:cs typeface="Times New Roman"/>
                        </a:rPr>
                        <a:t>Класс</a:t>
                      </a:r>
                      <a:endParaRPr lang="ru-RU" sz="2400" b="1" dirty="0">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r>
                        <a:rPr lang="ru-RU" sz="2400" b="1" dirty="0">
                          <a:latin typeface="Times New Roman"/>
                          <a:ea typeface="MS Mincho"/>
                          <a:cs typeface="Times New Roman"/>
                        </a:rPr>
                        <a:t>Умение внимательно слушать и точно выполнять указания</a:t>
                      </a:r>
                      <a:endParaRPr lang="ru-RU" sz="2400" b="1" dirty="0">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rowSpan="2">
                  <a:txBody>
                    <a:bodyPr/>
                    <a:lstStyle/>
                    <a:p>
                      <a:pPr algn="ctr">
                        <a:lnSpc>
                          <a:spcPct val="115000"/>
                        </a:lnSpc>
                        <a:spcAft>
                          <a:spcPts val="0"/>
                        </a:spcAft>
                      </a:pPr>
                      <a:r>
                        <a:rPr lang="ru-RU" sz="2400" b="1">
                          <a:latin typeface="Times New Roman"/>
                          <a:ea typeface="MS Mincho"/>
                          <a:cs typeface="Times New Roman"/>
                        </a:rPr>
                        <a:t>Всего</a:t>
                      </a:r>
                      <a:endParaRPr lang="ru-RU" sz="2400" b="1">
                        <a:latin typeface="Calibri"/>
                        <a:ea typeface="MS Mincho"/>
                        <a:cs typeface="Times New Roman"/>
                      </a:endParaRPr>
                    </a:p>
                    <a:p>
                      <a:pPr algn="ctr">
                        <a:lnSpc>
                          <a:spcPct val="115000"/>
                        </a:lnSpc>
                        <a:spcAft>
                          <a:spcPts val="0"/>
                        </a:spcAft>
                      </a:pPr>
                      <a:r>
                        <a:rPr lang="ru-RU" sz="2400" b="1">
                          <a:latin typeface="Times New Roman"/>
                          <a:ea typeface="MS Mincho"/>
                          <a:cs typeface="Times New Roman"/>
                        </a:rPr>
                        <a:t>уч-ся</a:t>
                      </a:r>
                      <a:endParaRPr lang="ru-RU" sz="24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2400" b="1">
                          <a:latin typeface="Times New Roman"/>
                          <a:ea typeface="MS Mincho"/>
                          <a:cs typeface="Times New Roman"/>
                        </a:rPr>
                        <a:t>Примеч.</a:t>
                      </a:r>
                      <a:endParaRPr lang="ru-RU" sz="24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2531">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2400" b="1">
                          <a:latin typeface="Times New Roman"/>
                          <a:ea typeface="MS Mincho"/>
                          <a:cs typeface="Times New Roman"/>
                        </a:rPr>
                        <a:t>высший</a:t>
                      </a:r>
                      <a:endParaRPr lang="ru-RU" sz="24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b="1" dirty="0">
                          <a:latin typeface="Times New Roman"/>
                          <a:ea typeface="MS Mincho"/>
                          <a:cs typeface="Times New Roman"/>
                        </a:rPr>
                        <a:t>средний</a:t>
                      </a:r>
                      <a:endParaRPr lang="ru-RU" sz="2400" b="1" dirty="0">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b="1" dirty="0">
                          <a:latin typeface="Times New Roman"/>
                          <a:ea typeface="MS Mincho"/>
                          <a:cs typeface="Times New Roman"/>
                        </a:rPr>
                        <a:t>низкий</a:t>
                      </a:r>
                      <a:endParaRPr lang="ru-RU" sz="2400" b="1" dirty="0">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vMerge="1">
                  <a:txBody>
                    <a:bodyPr/>
                    <a:lstStyle/>
                    <a:p>
                      <a:endParaRPr lang="ru-RU"/>
                    </a:p>
                  </a:txBody>
                  <a:tcPr/>
                </a:tc>
              </a:tr>
              <a:tr h="622531">
                <a:tc>
                  <a:txBody>
                    <a:bodyPr/>
                    <a:lstStyle/>
                    <a:p>
                      <a:pPr algn="ctr">
                        <a:lnSpc>
                          <a:spcPct val="115000"/>
                        </a:lnSpc>
                        <a:spcAft>
                          <a:spcPts val="0"/>
                        </a:spcAft>
                      </a:pPr>
                      <a:r>
                        <a:rPr lang="ru-RU" sz="2400" b="1">
                          <a:latin typeface="Times New Roman"/>
                          <a:ea typeface="MS Mincho"/>
                          <a:cs typeface="Times New Roman"/>
                        </a:rPr>
                        <a:t>1</a:t>
                      </a:r>
                      <a:endParaRPr lang="ru-RU" sz="24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b="1">
                          <a:latin typeface="Times New Roman"/>
                          <a:ea typeface="MS Mincho"/>
                          <a:cs typeface="Times New Roman"/>
                        </a:rPr>
                        <a:t>1 «а»</a:t>
                      </a:r>
                      <a:endParaRPr lang="ru-RU" sz="24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b="1">
                          <a:latin typeface="Times New Roman"/>
                          <a:ea typeface="MS Mincho"/>
                          <a:cs typeface="Times New Roman"/>
                        </a:rPr>
                        <a:t>7</a:t>
                      </a:r>
                      <a:endParaRPr lang="ru-RU" sz="24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b="1">
                          <a:latin typeface="Times New Roman"/>
                          <a:ea typeface="MS Mincho"/>
                          <a:cs typeface="Times New Roman"/>
                        </a:rPr>
                        <a:t>12</a:t>
                      </a:r>
                      <a:endParaRPr lang="ru-RU" sz="24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b="1" dirty="0">
                          <a:latin typeface="Times New Roman"/>
                          <a:ea typeface="MS Mincho"/>
                          <a:cs typeface="Times New Roman"/>
                        </a:rPr>
                        <a:t>3</a:t>
                      </a:r>
                      <a:endParaRPr lang="ru-RU" sz="2400" b="1" dirty="0">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b="1" dirty="0">
                          <a:latin typeface="Times New Roman"/>
                          <a:ea typeface="MS Mincho"/>
                          <a:cs typeface="Times New Roman"/>
                        </a:rPr>
                        <a:t>22</a:t>
                      </a:r>
                      <a:endParaRPr lang="ru-RU" sz="2400" b="1" dirty="0">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2400" b="1">
                        <a:latin typeface="Times New Roman"/>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2531">
                <a:tc>
                  <a:txBody>
                    <a:bodyPr/>
                    <a:lstStyle/>
                    <a:p>
                      <a:pPr algn="ctr">
                        <a:lnSpc>
                          <a:spcPct val="115000"/>
                        </a:lnSpc>
                        <a:spcAft>
                          <a:spcPts val="0"/>
                        </a:spcAft>
                      </a:pPr>
                      <a:r>
                        <a:rPr lang="ru-RU" sz="2400" b="1">
                          <a:latin typeface="Times New Roman"/>
                          <a:ea typeface="MS Mincho"/>
                          <a:cs typeface="Times New Roman"/>
                        </a:rPr>
                        <a:t>2</a:t>
                      </a:r>
                      <a:endParaRPr lang="ru-RU" sz="24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b="1">
                          <a:latin typeface="Times New Roman"/>
                          <a:ea typeface="MS Mincho"/>
                          <a:cs typeface="Times New Roman"/>
                        </a:rPr>
                        <a:t>1 «б»</a:t>
                      </a:r>
                      <a:endParaRPr lang="ru-RU" sz="24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b="1">
                          <a:latin typeface="Times New Roman"/>
                          <a:ea typeface="MS Mincho"/>
                          <a:cs typeface="Times New Roman"/>
                        </a:rPr>
                        <a:t>16</a:t>
                      </a:r>
                      <a:endParaRPr lang="ru-RU" sz="24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b="1">
                          <a:latin typeface="Times New Roman"/>
                          <a:ea typeface="MS Mincho"/>
                          <a:cs typeface="Times New Roman"/>
                        </a:rPr>
                        <a:t>6</a:t>
                      </a:r>
                      <a:endParaRPr lang="ru-RU" sz="24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b="1">
                          <a:latin typeface="Times New Roman"/>
                          <a:ea typeface="MS Mincho"/>
                          <a:cs typeface="Times New Roman"/>
                        </a:rPr>
                        <a:t>0</a:t>
                      </a:r>
                      <a:endParaRPr lang="ru-RU" sz="24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b="1" dirty="0">
                          <a:latin typeface="Times New Roman"/>
                          <a:ea typeface="MS Mincho"/>
                          <a:cs typeface="Times New Roman"/>
                        </a:rPr>
                        <a:t>22</a:t>
                      </a:r>
                      <a:endParaRPr lang="ru-RU" sz="2400" b="1" dirty="0">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2400" b="1" dirty="0">
                        <a:latin typeface="Times New Roman"/>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2531">
                <a:tc>
                  <a:txBody>
                    <a:bodyPr/>
                    <a:lstStyle/>
                    <a:p>
                      <a:pPr algn="ctr">
                        <a:lnSpc>
                          <a:spcPct val="115000"/>
                        </a:lnSpc>
                        <a:spcAft>
                          <a:spcPts val="0"/>
                        </a:spcAft>
                      </a:pPr>
                      <a:r>
                        <a:rPr lang="ru-RU" sz="2400" b="1">
                          <a:latin typeface="Times New Roman"/>
                          <a:ea typeface="MS Mincho"/>
                          <a:cs typeface="Times New Roman"/>
                        </a:rPr>
                        <a:t>3</a:t>
                      </a:r>
                      <a:endParaRPr lang="ru-RU" sz="24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b="1">
                          <a:latin typeface="Times New Roman"/>
                          <a:ea typeface="MS Mincho"/>
                          <a:cs typeface="Times New Roman"/>
                        </a:rPr>
                        <a:t>1 «в»</a:t>
                      </a:r>
                      <a:endParaRPr lang="ru-RU" sz="24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b="1">
                          <a:latin typeface="Times New Roman"/>
                          <a:ea typeface="MS Mincho"/>
                          <a:cs typeface="Times New Roman"/>
                        </a:rPr>
                        <a:t>11</a:t>
                      </a:r>
                      <a:endParaRPr lang="ru-RU" sz="24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b="1">
                          <a:latin typeface="Times New Roman"/>
                          <a:ea typeface="MS Mincho"/>
                          <a:cs typeface="Times New Roman"/>
                        </a:rPr>
                        <a:t>11</a:t>
                      </a:r>
                      <a:endParaRPr lang="ru-RU" sz="24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b="1">
                          <a:latin typeface="Times New Roman"/>
                          <a:ea typeface="MS Mincho"/>
                          <a:cs typeface="Times New Roman"/>
                        </a:rPr>
                        <a:t>0</a:t>
                      </a:r>
                      <a:endParaRPr lang="ru-RU" sz="24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b="1">
                          <a:latin typeface="Times New Roman"/>
                          <a:ea typeface="MS Mincho"/>
                          <a:cs typeface="Times New Roman"/>
                        </a:rPr>
                        <a:t>22</a:t>
                      </a:r>
                      <a:endParaRPr lang="ru-RU" sz="24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b="1" dirty="0">
                          <a:latin typeface="Times New Roman"/>
                          <a:ea typeface="MS Mincho"/>
                          <a:cs typeface="Times New Roman"/>
                        </a:rPr>
                        <a:t>1 </a:t>
                      </a:r>
                      <a:r>
                        <a:rPr lang="ru-RU" sz="2400" b="1" dirty="0" err="1">
                          <a:latin typeface="Times New Roman"/>
                          <a:ea typeface="MS Mincho"/>
                          <a:cs typeface="Times New Roman"/>
                        </a:rPr>
                        <a:t>уч</a:t>
                      </a:r>
                      <a:r>
                        <a:rPr lang="ru-RU" sz="2400" b="1" dirty="0">
                          <a:latin typeface="Times New Roman"/>
                          <a:ea typeface="MS Mincho"/>
                          <a:cs typeface="Times New Roman"/>
                        </a:rPr>
                        <a:t>. на лечении</a:t>
                      </a:r>
                      <a:endParaRPr lang="ru-RU" sz="2400" b="1" dirty="0">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2531">
                <a:tc>
                  <a:txBody>
                    <a:bodyPr/>
                    <a:lstStyle/>
                    <a:p>
                      <a:pPr algn="ctr">
                        <a:lnSpc>
                          <a:spcPct val="115000"/>
                        </a:lnSpc>
                        <a:spcAft>
                          <a:spcPts val="0"/>
                        </a:spcAft>
                      </a:pPr>
                      <a:r>
                        <a:rPr lang="ru-RU" sz="2400" b="1">
                          <a:latin typeface="Times New Roman"/>
                          <a:ea typeface="MS Mincho"/>
                          <a:cs typeface="Times New Roman"/>
                        </a:rPr>
                        <a:t>4</a:t>
                      </a:r>
                      <a:endParaRPr lang="ru-RU" sz="24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b="1">
                          <a:latin typeface="Times New Roman"/>
                          <a:ea typeface="MS Mincho"/>
                          <a:cs typeface="Times New Roman"/>
                        </a:rPr>
                        <a:t>1 «г»</a:t>
                      </a:r>
                      <a:endParaRPr lang="ru-RU" sz="24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b="1">
                          <a:latin typeface="Times New Roman"/>
                          <a:ea typeface="MS Mincho"/>
                          <a:cs typeface="Times New Roman"/>
                        </a:rPr>
                        <a:t>9</a:t>
                      </a:r>
                      <a:endParaRPr lang="ru-RU" sz="24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b="1">
                          <a:latin typeface="Times New Roman"/>
                          <a:ea typeface="MS Mincho"/>
                          <a:cs typeface="Times New Roman"/>
                        </a:rPr>
                        <a:t>10</a:t>
                      </a:r>
                      <a:endParaRPr lang="ru-RU" sz="24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b="1">
                          <a:latin typeface="Times New Roman"/>
                          <a:ea typeface="MS Mincho"/>
                          <a:cs typeface="Times New Roman"/>
                        </a:rPr>
                        <a:t>0</a:t>
                      </a:r>
                      <a:endParaRPr lang="ru-RU" sz="24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b="1">
                          <a:latin typeface="Times New Roman"/>
                          <a:ea typeface="MS Mincho"/>
                          <a:cs typeface="Times New Roman"/>
                        </a:rPr>
                        <a:t>19</a:t>
                      </a:r>
                      <a:endParaRPr lang="ru-RU" sz="24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2400" b="1" dirty="0">
                        <a:latin typeface="Times New Roman"/>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5601" name="Rectangle 1"/>
          <p:cNvSpPr>
            <a:spLocks noChangeArrowheads="1"/>
          </p:cNvSpPr>
          <p:nvPr/>
        </p:nvSpPr>
        <p:spPr bwMode="auto">
          <a:xfrm>
            <a:off x="214282" y="0"/>
            <a:ext cx="8643998"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3200" b="0"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Табл. №2</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Сравнительный анализ методики «Графический диктант» по классам.</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285720" y="0"/>
            <a:ext cx="8643998"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        </a:t>
            </a:r>
            <a:r>
              <a:rPr kumimoji="0" lang="ru-RU" sz="28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Из анализа таблицы №2  видно, что наибольшее количество учащихся с высоким умением внимательно слушать и точно выполнять указания взрослого в 1-ом «б» классе - 16 учащихся. Со средним уровнем развития в 1-ом «а» классе- 12 учащихся. С низким уровнем в 1-ом «а» классе – 3 учащихся. Из 85-ти обследованных первоклассников у большинства 50%  учащихся уровень развития умения внимательно слушать и точно выполнять указания взрослого – высокий. </a:t>
            </a:r>
            <a:endParaRPr kumimoji="0" lang="ru-RU"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        Методика  «Графический диктант»  позволяет определить, насколько точно ребенок может выполнять требования взрослого, данные в устной </a:t>
            </a:r>
            <a:endParaRPr kumimoji="0" lang="ru-RU"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1"/>
          <p:cNvGraphicFramePr/>
          <p:nvPr/>
        </p:nvGraphicFramePr>
        <p:xfrm>
          <a:off x="0" y="285728"/>
          <a:ext cx="9001124" cy="564357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214282" y="0"/>
            <a:ext cx="857256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     Дети, не справляющиеся с методикой «Графический диктант», могут </a:t>
            </a:r>
            <a:endParaRPr kumimoji="0" lang="ru-RU" sz="3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испытывать затруднения при выполнении фронтальных инструкций, </a:t>
            </a:r>
            <a:endParaRPr kumimoji="0" lang="ru-RU" sz="3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относящихся ко всему классу. Поэтому, давая классу какие-либо указания, </a:t>
            </a:r>
            <a:endParaRPr kumimoji="0" lang="ru-RU" sz="3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нужно специально проследить, воспринял ли и выполнил ли их такой ученик. </a:t>
            </a:r>
            <a:endParaRPr kumimoji="0" lang="ru-RU" sz="3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Возможно, придется повторить для него эти указания индивидуально, </a:t>
            </a:r>
            <a:endParaRPr kumimoji="0" lang="ru-RU" sz="3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обращаясь лично к нему. </a:t>
            </a:r>
            <a:endParaRPr kumimoji="0" lang="ru-RU" sz="36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57157" y="1857362"/>
          <a:ext cx="8501122" cy="4714909"/>
        </p:xfrm>
        <a:graphic>
          <a:graphicData uri="http://schemas.openxmlformats.org/drawingml/2006/table">
            <a:tbl>
              <a:tblPr/>
              <a:tblGrid>
                <a:gridCol w="571505"/>
                <a:gridCol w="1000132"/>
                <a:gridCol w="1509226"/>
                <a:gridCol w="1299666"/>
                <a:gridCol w="1620264"/>
                <a:gridCol w="979068"/>
                <a:gridCol w="1521261"/>
              </a:tblGrid>
              <a:tr h="1571636">
                <a:tc rowSpan="2">
                  <a:txBody>
                    <a:bodyPr/>
                    <a:lstStyle/>
                    <a:p>
                      <a:pPr algn="ctr">
                        <a:lnSpc>
                          <a:spcPct val="115000"/>
                        </a:lnSpc>
                        <a:spcAft>
                          <a:spcPts val="0"/>
                        </a:spcAft>
                      </a:pPr>
                      <a:r>
                        <a:rPr lang="ru-RU" sz="2000" b="1" dirty="0">
                          <a:latin typeface="Times New Roman"/>
                          <a:ea typeface="MS Mincho"/>
                          <a:cs typeface="Times New Roman"/>
                        </a:rPr>
                        <a:t>№</a:t>
                      </a:r>
                      <a:endParaRPr lang="ru-RU" sz="2000" b="1" dirty="0">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2000" b="1" dirty="0">
                          <a:latin typeface="Times New Roman"/>
                          <a:ea typeface="MS Mincho"/>
                          <a:cs typeface="Times New Roman"/>
                        </a:rPr>
                        <a:t>Класс</a:t>
                      </a:r>
                      <a:endParaRPr lang="ru-RU" sz="2000" b="1" dirty="0">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r>
                        <a:rPr lang="ru-RU" sz="2000" b="1" dirty="0">
                          <a:latin typeface="Times New Roman"/>
                          <a:ea typeface="MS Mincho"/>
                          <a:cs typeface="Times New Roman"/>
                        </a:rPr>
                        <a:t>Уровень организации действий, умение руководствоваться системой условий задачи.</a:t>
                      </a:r>
                      <a:endParaRPr lang="ru-RU" sz="2000" b="1" dirty="0">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rowSpan="2">
                  <a:txBody>
                    <a:bodyPr/>
                    <a:lstStyle/>
                    <a:p>
                      <a:pPr algn="ctr">
                        <a:lnSpc>
                          <a:spcPct val="115000"/>
                        </a:lnSpc>
                        <a:spcAft>
                          <a:spcPts val="0"/>
                        </a:spcAft>
                      </a:pPr>
                      <a:r>
                        <a:rPr lang="ru-RU" sz="2000" b="1">
                          <a:latin typeface="Times New Roman"/>
                          <a:ea typeface="MS Mincho"/>
                          <a:cs typeface="Times New Roman"/>
                        </a:rPr>
                        <a:t>Всего</a:t>
                      </a:r>
                      <a:endParaRPr lang="ru-RU" sz="2000" b="1">
                        <a:latin typeface="Calibri"/>
                        <a:ea typeface="MS Mincho"/>
                        <a:cs typeface="Times New Roman"/>
                      </a:endParaRPr>
                    </a:p>
                    <a:p>
                      <a:pPr algn="ctr">
                        <a:lnSpc>
                          <a:spcPct val="115000"/>
                        </a:lnSpc>
                        <a:spcAft>
                          <a:spcPts val="0"/>
                        </a:spcAft>
                      </a:pPr>
                      <a:r>
                        <a:rPr lang="ru-RU" sz="2000" b="1">
                          <a:latin typeface="Times New Roman"/>
                          <a:ea typeface="MS Mincho"/>
                          <a:cs typeface="Times New Roman"/>
                        </a:rPr>
                        <a:t>уч-ся</a:t>
                      </a:r>
                      <a:endParaRPr lang="ru-RU" sz="20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2000" b="1">
                          <a:latin typeface="Times New Roman"/>
                          <a:ea typeface="MS Mincho"/>
                          <a:cs typeface="Times New Roman"/>
                        </a:rPr>
                        <a:t>Примеч.</a:t>
                      </a:r>
                      <a:endParaRPr lang="ru-RU" sz="20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3879">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2000" b="1">
                          <a:latin typeface="Times New Roman"/>
                          <a:ea typeface="MS Mincho"/>
                          <a:cs typeface="Times New Roman"/>
                        </a:rPr>
                        <a:t>высший</a:t>
                      </a:r>
                      <a:endParaRPr lang="ru-RU" sz="20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latin typeface="Times New Roman"/>
                          <a:ea typeface="MS Mincho"/>
                          <a:cs typeface="Times New Roman"/>
                        </a:rPr>
                        <a:t>средний</a:t>
                      </a:r>
                      <a:endParaRPr lang="ru-RU" sz="2000" b="1" dirty="0">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latin typeface="Times New Roman"/>
                          <a:ea typeface="MS Mincho"/>
                          <a:cs typeface="Times New Roman"/>
                        </a:rPr>
                        <a:t>низкий</a:t>
                      </a:r>
                      <a:endParaRPr lang="ru-RU" sz="2000" b="1" dirty="0">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vMerge="1">
                  <a:txBody>
                    <a:bodyPr/>
                    <a:lstStyle/>
                    <a:p>
                      <a:endParaRPr lang="ru-RU"/>
                    </a:p>
                  </a:txBody>
                  <a:tcPr/>
                </a:tc>
              </a:tr>
              <a:tr h="523879">
                <a:tc>
                  <a:txBody>
                    <a:bodyPr/>
                    <a:lstStyle/>
                    <a:p>
                      <a:pPr algn="ctr">
                        <a:lnSpc>
                          <a:spcPct val="115000"/>
                        </a:lnSpc>
                        <a:spcAft>
                          <a:spcPts val="0"/>
                        </a:spcAft>
                      </a:pPr>
                      <a:r>
                        <a:rPr lang="ru-RU" sz="2000" b="1" dirty="0">
                          <a:latin typeface="Times New Roman"/>
                          <a:ea typeface="MS Mincho"/>
                          <a:cs typeface="Times New Roman"/>
                        </a:rPr>
                        <a:t>1</a:t>
                      </a:r>
                      <a:endParaRPr lang="ru-RU" sz="2000" b="1" dirty="0">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MS Mincho"/>
                          <a:cs typeface="Times New Roman"/>
                        </a:rPr>
                        <a:t>1 «а»</a:t>
                      </a:r>
                      <a:endParaRPr lang="ru-RU" sz="20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MS Mincho"/>
                          <a:cs typeface="Times New Roman"/>
                        </a:rPr>
                        <a:t>7</a:t>
                      </a:r>
                      <a:endParaRPr lang="ru-RU" sz="20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latin typeface="Times New Roman"/>
                          <a:ea typeface="MS Mincho"/>
                          <a:cs typeface="Times New Roman"/>
                        </a:rPr>
                        <a:t>12</a:t>
                      </a:r>
                      <a:endParaRPr lang="ru-RU" sz="2000" b="1" dirty="0">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latin typeface="Times New Roman"/>
                          <a:ea typeface="MS Mincho"/>
                          <a:cs typeface="Times New Roman"/>
                        </a:rPr>
                        <a:t>3</a:t>
                      </a:r>
                      <a:endParaRPr lang="ru-RU" sz="2000" b="1" dirty="0">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latin typeface="Times New Roman"/>
                          <a:ea typeface="MS Mincho"/>
                          <a:cs typeface="Times New Roman"/>
                        </a:rPr>
                        <a:t>22</a:t>
                      </a:r>
                      <a:endParaRPr lang="ru-RU" sz="2000" b="1" dirty="0">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2000" b="1" dirty="0">
                        <a:latin typeface="Times New Roman"/>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3879">
                <a:tc>
                  <a:txBody>
                    <a:bodyPr/>
                    <a:lstStyle/>
                    <a:p>
                      <a:pPr algn="ctr">
                        <a:lnSpc>
                          <a:spcPct val="115000"/>
                        </a:lnSpc>
                        <a:spcAft>
                          <a:spcPts val="0"/>
                        </a:spcAft>
                      </a:pPr>
                      <a:r>
                        <a:rPr lang="ru-RU" sz="2000" b="1">
                          <a:latin typeface="Times New Roman"/>
                          <a:ea typeface="MS Mincho"/>
                          <a:cs typeface="Times New Roman"/>
                        </a:rPr>
                        <a:t>2</a:t>
                      </a:r>
                      <a:endParaRPr lang="ru-RU" sz="20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MS Mincho"/>
                          <a:cs typeface="Times New Roman"/>
                        </a:rPr>
                        <a:t>1 «б»</a:t>
                      </a:r>
                      <a:endParaRPr lang="ru-RU" sz="20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MS Mincho"/>
                          <a:cs typeface="Times New Roman"/>
                        </a:rPr>
                        <a:t>16</a:t>
                      </a:r>
                      <a:endParaRPr lang="ru-RU" sz="20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latin typeface="Times New Roman"/>
                          <a:ea typeface="MS Mincho"/>
                          <a:cs typeface="Times New Roman"/>
                        </a:rPr>
                        <a:t>6</a:t>
                      </a:r>
                      <a:endParaRPr lang="ru-RU" sz="2000" b="1" dirty="0">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latin typeface="Times New Roman"/>
                          <a:ea typeface="MS Mincho"/>
                          <a:cs typeface="Times New Roman"/>
                        </a:rPr>
                        <a:t>0</a:t>
                      </a:r>
                      <a:endParaRPr lang="ru-RU" sz="2000" b="1" dirty="0">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latin typeface="Times New Roman"/>
                          <a:ea typeface="MS Mincho"/>
                          <a:cs typeface="Times New Roman"/>
                        </a:rPr>
                        <a:t>22</a:t>
                      </a:r>
                      <a:endParaRPr lang="ru-RU" sz="2000" b="1" dirty="0">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2000" b="1" dirty="0">
                        <a:latin typeface="Times New Roman"/>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7757">
                <a:tc>
                  <a:txBody>
                    <a:bodyPr/>
                    <a:lstStyle/>
                    <a:p>
                      <a:pPr algn="ctr">
                        <a:lnSpc>
                          <a:spcPct val="115000"/>
                        </a:lnSpc>
                        <a:spcAft>
                          <a:spcPts val="0"/>
                        </a:spcAft>
                      </a:pPr>
                      <a:r>
                        <a:rPr lang="ru-RU" sz="2000" b="1">
                          <a:latin typeface="Times New Roman"/>
                          <a:ea typeface="MS Mincho"/>
                          <a:cs typeface="Times New Roman"/>
                        </a:rPr>
                        <a:t>3</a:t>
                      </a:r>
                      <a:endParaRPr lang="ru-RU" sz="20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MS Mincho"/>
                          <a:cs typeface="Times New Roman"/>
                        </a:rPr>
                        <a:t>1 «в»</a:t>
                      </a:r>
                      <a:endParaRPr lang="ru-RU" sz="20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MS Mincho"/>
                          <a:cs typeface="Times New Roman"/>
                        </a:rPr>
                        <a:t>10</a:t>
                      </a:r>
                      <a:endParaRPr lang="ru-RU" sz="20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MS Mincho"/>
                          <a:cs typeface="Times New Roman"/>
                        </a:rPr>
                        <a:t>12</a:t>
                      </a:r>
                      <a:endParaRPr lang="ru-RU" sz="20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latin typeface="Times New Roman"/>
                          <a:ea typeface="MS Mincho"/>
                          <a:cs typeface="Times New Roman"/>
                        </a:rPr>
                        <a:t>0</a:t>
                      </a:r>
                      <a:endParaRPr lang="ru-RU" sz="2000" b="1" dirty="0">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latin typeface="Times New Roman"/>
                          <a:ea typeface="MS Mincho"/>
                          <a:cs typeface="Times New Roman"/>
                        </a:rPr>
                        <a:t>22</a:t>
                      </a:r>
                      <a:endParaRPr lang="ru-RU" sz="2000" b="1" dirty="0">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latin typeface="Times New Roman"/>
                          <a:ea typeface="MS Mincho"/>
                          <a:cs typeface="Times New Roman"/>
                        </a:rPr>
                        <a:t>1 </a:t>
                      </a:r>
                      <a:r>
                        <a:rPr lang="ru-RU" sz="2000" b="1" dirty="0" err="1">
                          <a:latin typeface="Times New Roman"/>
                          <a:ea typeface="MS Mincho"/>
                          <a:cs typeface="Times New Roman"/>
                        </a:rPr>
                        <a:t>уч</a:t>
                      </a:r>
                      <a:r>
                        <a:rPr lang="ru-RU" sz="2000" b="1" dirty="0">
                          <a:latin typeface="Times New Roman"/>
                          <a:ea typeface="MS Mincho"/>
                          <a:cs typeface="Times New Roman"/>
                        </a:rPr>
                        <a:t>. на лечении</a:t>
                      </a:r>
                      <a:endParaRPr lang="ru-RU" sz="2000" b="1" dirty="0">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3879">
                <a:tc>
                  <a:txBody>
                    <a:bodyPr/>
                    <a:lstStyle/>
                    <a:p>
                      <a:pPr algn="ctr">
                        <a:lnSpc>
                          <a:spcPct val="115000"/>
                        </a:lnSpc>
                        <a:spcAft>
                          <a:spcPts val="0"/>
                        </a:spcAft>
                      </a:pPr>
                      <a:r>
                        <a:rPr lang="ru-RU" sz="2000" b="1">
                          <a:latin typeface="Times New Roman"/>
                          <a:ea typeface="MS Mincho"/>
                          <a:cs typeface="Times New Roman"/>
                        </a:rPr>
                        <a:t>4</a:t>
                      </a:r>
                      <a:endParaRPr lang="ru-RU" sz="20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MS Mincho"/>
                          <a:cs typeface="Times New Roman"/>
                        </a:rPr>
                        <a:t>1 «г»</a:t>
                      </a:r>
                      <a:endParaRPr lang="ru-RU" sz="20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MS Mincho"/>
                          <a:cs typeface="Times New Roman"/>
                        </a:rPr>
                        <a:t>9</a:t>
                      </a:r>
                      <a:endParaRPr lang="ru-RU" sz="20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MS Mincho"/>
                          <a:cs typeface="Times New Roman"/>
                        </a:rPr>
                        <a:t>10</a:t>
                      </a:r>
                      <a:endParaRPr lang="ru-RU" sz="20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MS Mincho"/>
                          <a:cs typeface="Times New Roman"/>
                        </a:rPr>
                        <a:t>0</a:t>
                      </a:r>
                      <a:endParaRPr lang="ru-RU" sz="20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MS Mincho"/>
                          <a:cs typeface="Times New Roman"/>
                        </a:rPr>
                        <a:t>19</a:t>
                      </a:r>
                      <a:endParaRPr lang="ru-RU" sz="20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2000" b="1" dirty="0">
                        <a:latin typeface="Times New Roman"/>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9697" name="Rectangle 1"/>
          <p:cNvSpPr>
            <a:spLocks noChangeArrowheads="1"/>
          </p:cNvSpPr>
          <p:nvPr/>
        </p:nvSpPr>
        <p:spPr bwMode="auto">
          <a:xfrm>
            <a:off x="428596" y="0"/>
            <a:ext cx="8929718"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3600" b="0"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Табл. №3</a:t>
            </a:r>
            <a:endParaRPr kumimoji="0" lang="ru-RU"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Сравнительный анализ методики «Образец и правило» по классам.</a:t>
            </a:r>
            <a:endParaRPr kumimoji="0" lang="ru-RU"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214282" y="0"/>
            <a:ext cx="8715436"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        Из таблицы №3 видно, что наибольшее количество учащихся с высоким уровнем организации действий, умением руководствоваться системой условий задачи в 1-ом «б» классе - 16 учащихся. Со средним уровнем развития в 1-ом «а» и «в» классах- по 12 учащихся. С низким уровнем развития в 1-ом «а» классе – 3 учащихся. Из 85-ти обследованных первоклассников у большинства 49%  учащихся уровень организации действий, умение руководствоваться системой условий задачи – высокий. </a:t>
            </a:r>
            <a:endParaRPr kumimoji="0" lang="ru-RU" sz="32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1"/>
          <p:cNvGraphicFramePr/>
          <p:nvPr/>
        </p:nvGraphicFramePr>
        <p:xfrm>
          <a:off x="357158" y="0"/>
          <a:ext cx="8501122" cy="5029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285720" y="214290"/>
            <a:ext cx="857256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4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ru-RU" sz="44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П</a:t>
            </a:r>
            <a:r>
              <a:rPr kumimoji="0" lang="ru-RU" sz="4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риказом Министерства образования  и науки Республики Тыва и ГБУ «Института</a:t>
            </a:r>
            <a:r>
              <a:rPr kumimoji="0" lang="ru-RU" sz="4400" b="1"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a:t>
            </a:r>
            <a:r>
              <a:rPr kumimoji="0" lang="ru-RU" sz="4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оценки качества образования»</a:t>
            </a:r>
            <a:r>
              <a:rPr kumimoji="0" lang="ru-RU" sz="44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  </a:t>
            </a:r>
            <a:r>
              <a:rPr kumimoji="0" lang="ru-RU" sz="4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a:t>
            </a:r>
            <a:r>
              <a:rPr kumimoji="0" lang="ru-RU" sz="44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 21 по 25</a:t>
            </a:r>
            <a:r>
              <a:rPr kumimoji="0" lang="ru-RU" sz="4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октября 2013 года </a:t>
            </a:r>
            <a:r>
              <a:rPr kumimoji="0" lang="ru-RU" sz="44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в </a:t>
            </a:r>
            <a:r>
              <a:rPr kumimoji="0" lang="ru-RU" sz="4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первых классах </a:t>
            </a:r>
            <a:r>
              <a:rPr kumimoji="0" lang="ru-RU" sz="44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начальной школы</a:t>
            </a:r>
            <a:r>
              <a:rPr kumimoji="0" lang="ru-RU" sz="4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ru-RU" sz="44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проведена стартовая диагностика</a:t>
            </a:r>
            <a:r>
              <a:rPr kumimoji="0" lang="ru-RU" sz="4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готовности учащихся к обучению в школе</a:t>
            </a:r>
            <a:r>
              <a:rPr kumimoji="0" lang="ru-RU" sz="44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 </a:t>
            </a:r>
            <a:endParaRPr kumimoji="0" lang="ru-RU" sz="4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285720" y="0"/>
            <a:ext cx="8572560" cy="77251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      Методика  “Образец и правило”  предполагает одновременное следование в своей работе образцу (дается задание нарисовать по точкам точно  такой же рисунок, как данная геометрическая фигура) и правилу (оговаривается условие: нельзя проводить линию между одинаковыми </a:t>
            </a:r>
            <a:endParaRPr kumimoji="0" lang="ru-RU" sz="2800" b="1" i="0" u="none" strike="noStrike" cap="none" normalizeH="0" baseline="0" dirty="0" smtClean="0">
              <a:ln>
                <a:noFill/>
              </a:ln>
              <a:solidFill>
                <a:schemeClr val="tx1"/>
              </a:solidFill>
              <a:effectLst/>
              <a:latin typeface="Arial" pitchFamily="34" charset="0"/>
              <a:cs typeface="Arial" pitchFamily="34" charset="0"/>
            </a:endParaRPr>
          </a:p>
          <a:p>
            <a:r>
              <a:rPr kumimoji="0" lang="ru-RU" sz="28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точками, т.е. соединять кружок с кружком, крестик с крестиком и треугольник с треугольником). Ребенок, стараясь выполнить задание, может рисовать фигуру, похожую на заданную, пренебрегая правилом, и, наоборот, ориентироваться только на правило, соединяя разные точки и не сверяясь с образцом. Таким образом, методика выявляет уровень ориентировки ребенка </a:t>
            </a:r>
            <a:r>
              <a:rPr lang="ru-RU" sz="2800" b="1" dirty="0" smtClean="0"/>
              <a:t>на сложную систему требований, моделирующую процесс школьного </a:t>
            </a:r>
          </a:p>
          <a:p>
            <a:r>
              <a:rPr lang="ru-RU" sz="2800" b="1" dirty="0" smtClean="0"/>
              <a:t>обучения.</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0"/>
            <a:ext cx="8929718"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       </a:t>
            </a:r>
            <a:r>
              <a:rPr kumimoji="0" lang="ru-RU" sz="32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Особо низкие результаты по методике «Образец и правило» нередко служат предвестником трудностей в овладении математикой (речь идет не столько об арифметических операциях, сколько о решении задач). Надо проследить  за тем, понимает ли такой ребенок условия задачи, приложить специальные усилия для обучения его планированию своих действий по ее решению. Для развития планирования действий таким детям полезны занятия конструированием (например, собирание моделей из «</a:t>
            </a:r>
            <a:r>
              <a:rPr kumimoji="0" lang="ru-RU" sz="3200" b="1" i="0" u="none" strike="noStrike" cap="none" normalizeH="0" baseline="0" dirty="0" err="1" smtClean="0">
                <a:ln>
                  <a:noFill/>
                </a:ln>
                <a:solidFill>
                  <a:schemeClr val="tx1"/>
                </a:solidFill>
                <a:effectLst/>
                <a:latin typeface="Calibri" pitchFamily="34" charset="0"/>
                <a:ea typeface="MS Mincho" pitchFamily="49" charset="-128"/>
                <a:cs typeface="Times New Roman" pitchFamily="18" charset="0"/>
              </a:rPr>
              <a:t>лего</a:t>
            </a:r>
            <a:r>
              <a:rPr kumimoji="0" lang="ru-RU" sz="32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 воспроизведение построек из строительного материала по образцу и т.п.).</a:t>
            </a:r>
            <a:endParaRPr kumimoji="0" lang="ru-RU" sz="32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428594" y="1857366"/>
          <a:ext cx="8358248" cy="5209226"/>
        </p:xfrm>
        <a:graphic>
          <a:graphicData uri="http://schemas.openxmlformats.org/drawingml/2006/table">
            <a:tbl>
              <a:tblPr/>
              <a:tblGrid>
                <a:gridCol w="785820"/>
                <a:gridCol w="1076112"/>
                <a:gridCol w="1181699"/>
                <a:gridCol w="1283962"/>
                <a:gridCol w="1283962"/>
                <a:gridCol w="1283962"/>
                <a:gridCol w="1462731"/>
              </a:tblGrid>
              <a:tr h="1212196">
                <a:tc rowSpan="2">
                  <a:txBody>
                    <a:bodyPr/>
                    <a:lstStyle/>
                    <a:p>
                      <a:pPr algn="ctr">
                        <a:lnSpc>
                          <a:spcPct val="115000"/>
                        </a:lnSpc>
                        <a:spcAft>
                          <a:spcPts val="0"/>
                        </a:spcAft>
                      </a:pPr>
                      <a:r>
                        <a:rPr lang="ru-RU" sz="2000" b="1" dirty="0">
                          <a:latin typeface="Times New Roman"/>
                          <a:ea typeface="MS Mincho"/>
                          <a:cs typeface="Times New Roman"/>
                        </a:rPr>
                        <a:t>№</a:t>
                      </a:r>
                      <a:endParaRPr lang="ru-RU" sz="2000" b="1" dirty="0">
                        <a:latin typeface="Calibri"/>
                        <a:ea typeface="MS Mincho"/>
                        <a:cs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2000" b="1" dirty="0">
                          <a:latin typeface="Times New Roman"/>
                          <a:ea typeface="MS Mincho"/>
                          <a:cs typeface="Times New Roman"/>
                        </a:rPr>
                        <a:t>Класс</a:t>
                      </a:r>
                      <a:endParaRPr lang="ru-RU" sz="2000" b="1" dirty="0">
                        <a:latin typeface="Calibri"/>
                        <a:ea typeface="MS Mincho"/>
                        <a:cs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r>
                        <a:rPr lang="ru-RU" sz="2000" b="1" dirty="0">
                          <a:latin typeface="Times New Roman"/>
                          <a:ea typeface="MS Mincho"/>
                          <a:cs typeface="Times New Roman"/>
                        </a:rPr>
                        <a:t>Умение выделять согласный звук в начале слова</a:t>
                      </a:r>
                      <a:endParaRPr lang="ru-RU" sz="2000" b="1" dirty="0">
                        <a:latin typeface="Calibri"/>
                        <a:ea typeface="MS Mincho"/>
                        <a:cs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rowSpan="2">
                  <a:txBody>
                    <a:bodyPr/>
                    <a:lstStyle/>
                    <a:p>
                      <a:pPr algn="ctr">
                        <a:lnSpc>
                          <a:spcPct val="115000"/>
                        </a:lnSpc>
                        <a:spcAft>
                          <a:spcPts val="0"/>
                        </a:spcAft>
                      </a:pPr>
                      <a:r>
                        <a:rPr lang="ru-RU" sz="2000" b="1" dirty="0">
                          <a:latin typeface="Times New Roman"/>
                          <a:ea typeface="MS Mincho"/>
                          <a:cs typeface="Times New Roman"/>
                        </a:rPr>
                        <a:t>Всего</a:t>
                      </a:r>
                      <a:endParaRPr lang="ru-RU" sz="2000" b="1" dirty="0">
                        <a:latin typeface="Calibri"/>
                        <a:ea typeface="MS Mincho"/>
                        <a:cs typeface="Times New Roman"/>
                      </a:endParaRPr>
                    </a:p>
                    <a:p>
                      <a:pPr algn="ctr">
                        <a:lnSpc>
                          <a:spcPct val="115000"/>
                        </a:lnSpc>
                        <a:spcAft>
                          <a:spcPts val="0"/>
                        </a:spcAft>
                      </a:pPr>
                      <a:r>
                        <a:rPr lang="ru-RU" sz="2000" b="1" dirty="0">
                          <a:latin typeface="Times New Roman"/>
                          <a:ea typeface="MS Mincho"/>
                          <a:cs typeface="Times New Roman"/>
                        </a:rPr>
                        <a:t>уч-ся</a:t>
                      </a:r>
                      <a:endParaRPr lang="ru-RU" sz="2000" b="1" dirty="0">
                        <a:latin typeface="Calibri"/>
                        <a:ea typeface="MS Mincho"/>
                        <a:cs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2000" b="1">
                          <a:latin typeface="Times New Roman"/>
                          <a:ea typeface="MS Mincho"/>
                          <a:cs typeface="Times New Roman"/>
                        </a:rPr>
                        <a:t>Примеч.</a:t>
                      </a:r>
                      <a:endParaRPr lang="ru-RU" sz="2000" b="1">
                        <a:latin typeface="Calibri"/>
                        <a:ea typeface="MS Mincho"/>
                        <a:cs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9406">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2000" b="1">
                          <a:latin typeface="Times New Roman"/>
                          <a:ea typeface="MS Mincho"/>
                          <a:cs typeface="Times New Roman"/>
                        </a:rPr>
                        <a:t>высший</a:t>
                      </a:r>
                      <a:endParaRPr lang="ru-RU" sz="2000" b="1">
                        <a:latin typeface="Calibri"/>
                        <a:ea typeface="MS Mincho"/>
                        <a:cs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latin typeface="Times New Roman"/>
                          <a:ea typeface="MS Mincho"/>
                          <a:cs typeface="Times New Roman"/>
                        </a:rPr>
                        <a:t>средний</a:t>
                      </a:r>
                      <a:endParaRPr lang="ru-RU" sz="2000" b="1" dirty="0">
                        <a:latin typeface="Calibri"/>
                        <a:ea typeface="MS Mincho"/>
                        <a:cs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latin typeface="Times New Roman"/>
                          <a:ea typeface="MS Mincho"/>
                          <a:cs typeface="Times New Roman"/>
                        </a:rPr>
                        <a:t>низкий</a:t>
                      </a:r>
                      <a:endParaRPr lang="ru-RU" sz="2000" b="1" dirty="0">
                        <a:latin typeface="Calibri"/>
                        <a:ea typeface="MS Mincho"/>
                        <a:cs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vMerge="1">
                  <a:txBody>
                    <a:bodyPr/>
                    <a:lstStyle/>
                    <a:p>
                      <a:endParaRPr lang="ru-RU"/>
                    </a:p>
                  </a:txBody>
                  <a:tcPr/>
                </a:tc>
              </a:tr>
              <a:tr h="799406">
                <a:tc>
                  <a:txBody>
                    <a:bodyPr/>
                    <a:lstStyle/>
                    <a:p>
                      <a:pPr algn="ctr">
                        <a:lnSpc>
                          <a:spcPct val="115000"/>
                        </a:lnSpc>
                        <a:spcAft>
                          <a:spcPts val="0"/>
                        </a:spcAft>
                      </a:pPr>
                      <a:r>
                        <a:rPr lang="ru-RU" sz="2000" b="1">
                          <a:latin typeface="Times New Roman"/>
                          <a:ea typeface="MS Mincho"/>
                          <a:cs typeface="Times New Roman"/>
                        </a:rPr>
                        <a:t>1</a:t>
                      </a:r>
                      <a:endParaRPr lang="ru-RU" sz="2000" b="1">
                        <a:latin typeface="Calibri"/>
                        <a:ea typeface="MS Mincho"/>
                        <a:cs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MS Mincho"/>
                          <a:cs typeface="Times New Roman"/>
                        </a:rPr>
                        <a:t>1 «а»</a:t>
                      </a:r>
                      <a:endParaRPr lang="ru-RU" sz="2000" b="1">
                        <a:latin typeface="Calibri"/>
                        <a:ea typeface="MS Mincho"/>
                        <a:cs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MS Mincho"/>
                          <a:cs typeface="Times New Roman"/>
                        </a:rPr>
                        <a:t>10</a:t>
                      </a:r>
                      <a:endParaRPr lang="ru-RU" sz="2000" b="1">
                        <a:latin typeface="Calibri"/>
                        <a:ea typeface="MS Mincho"/>
                        <a:cs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MS Mincho"/>
                          <a:cs typeface="Times New Roman"/>
                        </a:rPr>
                        <a:t>9</a:t>
                      </a:r>
                      <a:endParaRPr lang="ru-RU" sz="2000" b="1">
                        <a:latin typeface="Calibri"/>
                        <a:ea typeface="MS Mincho"/>
                        <a:cs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MS Mincho"/>
                          <a:cs typeface="Times New Roman"/>
                        </a:rPr>
                        <a:t>3</a:t>
                      </a:r>
                      <a:endParaRPr lang="ru-RU" sz="2000" b="1">
                        <a:latin typeface="Calibri"/>
                        <a:ea typeface="MS Mincho"/>
                        <a:cs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latin typeface="Times New Roman"/>
                          <a:ea typeface="MS Mincho"/>
                          <a:cs typeface="Times New Roman"/>
                        </a:rPr>
                        <a:t>22</a:t>
                      </a:r>
                      <a:endParaRPr lang="ru-RU" sz="2000" b="1" dirty="0">
                        <a:latin typeface="Calibri"/>
                        <a:ea typeface="MS Mincho"/>
                        <a:cs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2000" b="1" dirty="0">
                        <a:latin typeface="Times New Roman"/>
                        <a:ea typeface="MS Mincho"/>
                        <a:cs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9406">
                <a:tc>
                  <a:txBody>
                    <a:bodyPr/>
                    <a:lstStyle/>
                    <a:p>
                      <a:pPr algn="ctr">
                        <a:lnSpc>
                          <a:spcPct val="115000"/>
                        </a:lnSpc>
                        <a:spcAft>
                          <a:spcPts val="0"/>
                        </a:spcAft>
                      </a:pPr>
                      <a:r>
                        <a:rPr lang="ru-RU" sz="2000" b="1">
                          <a:latin typeface="Times New Roman"/>
                          <a:ea typeface="MS Mincho"/>
                          <a:cs typeface="Times New Roman"/>
                        </a:rPr>
                        <a:t>2</a:t>
                      </a:r>
                      <a:endParaRPr lang="ru-RU" sz="2000" b="1">
                        <a:latin typeface="Calibri"/>
                        <a:ea typeface="MS Mincho"/>
                        <a:cs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MS Mincho"/>
                          <a:cs typeface="Times New Roman"/>
                        </a:rPr>
                        <a:t>1 «б»</a:t>
                      </a:r>
                      <a:endParaRPr lang="ru-RU" sz="2000" b="1">
                        <a:latin typeface="Calibri"/>
                        <a:ea typeface="MS Mincho"/>
                        <a:cs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MS Mincho"/>
                          <a:cs typeface="Times New Roman"/>
                        </a:rPr>
                        <a:t>18</a:t>
                      </a:r>
                      <a:endParaRPr lang="ru-RU" sz="2000" b="1">
                        <a:latin typeface="Calibri"/>
                        <a:ea typeface="MS Mincho"/>
                        <a:cs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MS Mincho"/>
                          <a:cs typeface="Times New Roman"/>
                        </a:rPr>
                        <a:t>4</a:t>
                      </a:r>
                      <a:endParaRPr lang="ru-RU" sz="2000" b="1">
                        <a:latin typeface="Calibri"/>
                        <a:ea typeface="MS Mincho"/>
                        <a:cs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latin typeface="Times New Roman"/>
                          <a:ea typeface="MS Mincho"/>
                          <a:cs typeface="Times New Roman"/>
                        </a:rPr>
                        <a:t>0</a:t>
                      </a:r>
                      <a:endParaRPr lang="ru-RU" sz="2000" b="1" dirty="0">
                        <a:latin typeface="Calibri"/>
                        <a:ea typeface="MS Mincho"/>
                        <a:cs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latin typeface="Times New Roman"/>
                          <a:ea typeface="MS Mincho"/>
                          <a:cs typeface="Times New Roman"/>
                        </a:rPr>
                        <a:t>22</a:t>
                      </a:r>
                      <a:endParaRPr lang="ru-RU" sz="2000" b="1" dirty="0">
                        <a:latin typeface="Calibri"/>
                        <a:ea typeface="MS Mincho"/>
                        <a:cs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2000" b="1" dirty="0">
                        <a:latin typeface="Times New Roman"/>
                        <a:ea typeface="MS Mincho"/>
                        <a:cs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9406">
                <a:tc>
                  <a:txBody>
                    <a:bodyPr/>
                    <a:lstStyle/>
                    <a:p>
                      <a:pPr algn="ctr">
                        <a:lnSpc>
                          <a:spcPct val="115000"/>
                        </a:lnSpc>
                        <a:spcAft>
                          <a:spcPts val="0"/>
                        </a:spcAft>
                      </a:pPr>
                      <a:r>
                        <a:rPr lang="ru-RU" sz="2000" b="1">
                          <a:latin typeface="Times New Roman"/>
                          <a:ea typeface="MS Mincho"/>
                          <a:cs typeface="Times New Roman"/>
                        </a:rPr>
                        <a:t>3</a:t>
                      </a:r>
                      <a:endParaRPr lang="ru-RU" sz="2000" b="1">
                        <a:latin typeface="Calibri"/>
                        <a:ea typeface="MS Mincho"/>
                        <a:cs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MS Mincho"/>
                          <a:cs typeface="Times New Roman"/>
                        </a:rPr>
                        <a:t>1 «в»</a:t>
                      </a:r>
                      <a:endParaRPr lang="ru-RU" sz="2000" b="1">
                        <a:latin typeface="Calibri"/>
                        <a:ea typeface="MS Mincho"/>
                        <a:cs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MS Mincho"/>
                          <a:cs typeface="Times New Roman"/>
                        </a:rPr>
                        <a:t>19</a:t>
                      </a:r>
                      <a:endParaRPr lang="ru-RU" sz="2000" b="1">
                        <a:latin typeface="Calibri"/>
                        <a:ea typeface="MS Mincho"/>
                        <a:cs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MS Mincho"/>
                          <a:cs typeface="Times New Roman"/>
                        </a:rPr>
                        <a:t>2</a:t>
                      </a:r>
                      <a:endParaRPr lang="ru-RU" sz="2000" b="1">
                        <a:latin typeface="Calibri"/>
                        <a:ea typeface="MS Mincho"/>
                        <a:cs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MS Mincho"/>
                          <a:cs typeface="Times New Roman"/>
                        </a:rPr>
                        <a:t>1</a:t>
                      </a:r>
                      <a:endParaRPr lang="ru-RU" sz="2000" b="1">
                        <a:latin typeface="Calibri"/>
                        <a:ea typeface="MS Mincho"/>
                        <a:cs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MS Mincho"/>
                          <a:cs typeface="Times New Roman"/>
                        </a:rPr>
                        <a:t>22</a:t>
                      </a:r>
                      <a:endParaRPr lang="ru-RU" sz="2000" b="1">
                        <a:latin typeface="Calibri"/>
                        <a:ea typeface="MS Mincho"/>
                        <a:cs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latin typeface="Times New Roman"/>
                          <a:ea typeface="MS Mincho"/>
                          <a:cs typeface="Times New Roman"/>
                        </a:rPr>
                        <a:t>1 </a:t>
                      </a:r>
                      <a:r>
                        <a:rPr lang="ru-RU" sz="2000" b="1" dirty="0" err="1">
                          <a:latin typeface="Times New Roman"/>
                          <a:ea typeface="MS Mincho"/>
                          <a:cs typeface="Times New Roman"/>
                        </a:rPr>
                        <a:t>уч</a:t>
                      </a:r>
                      <a:r>
                        <a:rPr lang="ru-RU" sz="2000" b="1" dirty="0">
                          <a:latin typeface="Times New Roman"/>
                          <a:ea typeface="MS Mincho"/>
                          <a:cs typeface="Times New Roman"/>
                        </a:rPr>
                        <a:t>. на лечении</a:t>
                      </a:r>
                      <a:endParaRPr lang="ru-RU" sz="2000" b="1" dirty="0">
                        <a:latin typeface="Calibri"/>
                        <a:ea typeface="MS Mincho"/>
                        <a:cs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9406">
                <a:tc>
                  <a:txBody>
                    <a:bodyPr/>
                    <a:lstStyle/>
                    <a:p>
                      <a:pPr algn="ctr">
                        <a:lnSpc>
                          <a:spcPct val="115000"/>
                        </a:lnSpc>
                        <a:spcAft>
                          <a:spcPts val="0"/>
                        </a:spcAft>
                      </a:pPr>
                      <a:r>
                        <a:rPr lang="ru-RU" sz="2000" b="1">
                          <a:latin typeface="Times New Roman"/>
                          <a:ea typeface="MS Mincho"/>
                          <a:cs typeface="Times New Roman"/>
                        </a:rPr>
                        <a:t>4</a:t>
                      </a:r>
                      <a:endParaRPr lang="ru-RU" sz="2000" b="1">
                        <a:latin typeface="Calibri"/>
                        <a:ea typeface="MS Mincho"/>
                        <a:cs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MS Mincho"/>
                          <a:cs typeface="Times New Roman"/>
                        </a:rPr>
                        <a:t>1 «г»</a:t>
                      </a:r>
                      <a:endParaRPr lang="ru-RU" sz="2000" b="1">
                        <a:latin typeface="Calibri"/>
                        <a:ea typeface="MS Mincho"/>
                        <a:cs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MS Mincho"/>
                          <a:cs typeface="Times New Roman"/>
                        </a:rPr>
                        <a:t>15</a:t>
                      </a:r>
                      <a:endParaRPr lang="ru-RU" sz="2000" b="1">
                        <a:latin typeface="Calibri"/>
                        <a:ea typeface="MS Mincho"/>
                        <a:cs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MS Mincho"/>
                          <a:cs typeface="Times New Roman"/>
                        </a:rPr>
                        <a:t>3</a:t>
                      </a:r>
                      <a:endParaRPr lang="ru-RU" sz="2000" b="1">
                        <a:latin typeface="Calibri"/>
                        <a:ea typeface="MS Mincho"/>
                        <a:cs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MS Mincho"/>
                          <a:cs typeface="Times New Roman"/>
                        </a:rPr>
                        <a:t>1</a:t>
                      </a:r>
                      <a:endParaRPr lang="ru-RU" sz="2000" b="1">
                        <a:latin typeface="Calibri"/>
                        <a:ea typeface="MS Mincho"/>
                        <a:cs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MS Mincho"/>
                          <a:cs typeface="Times New Roman"/>
                        </a:rPr>
                        <a:t>19</a:t>
                      </a:r>
                      <a:endParaRPr lang="ru-RU" sz="2000" b="1">
                        <a:latin typeface="Calibri"/>
                        <a:ea typeface="MS Mincho"/>
                        <a:cs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2000" b="1" dirty="0">
                        <a:latin typeface="Times New Roman"/>
                        <a:ea typeface="MS Mincho"/>
                        <a:cs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4817" name="Rectangle 1"/>
          <p:cNvSpPr>
            <a:spLocks noChangeArrowheads="1"/>
          </p:cNvSpPr>
          <p:nvPr/>
        </p:nvSpPr>
        <p:spPr bwMode="auto">
          <a:xfrm>
            <a:off x="0" y="0"/>
            <a:ext cx="885828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3600" b="0"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Табл. №4</a:t>
            </a:r>
            <a:endParaRPr kumimoji="0" lang="ru-RU"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Сравнительный анализ методики </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«Первая буква» по классам.</a:t>
            </a:r>
            <a:endParaRPr kumimoji="0" lang="ru-RU"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0" y="0"/>
            <a:ext cx="885828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        В результате анализа таблицы №4 выявлено, что наибольшее количество учащихся с высоким уровнем умения выделять согласный звук в начале слова в 1-ом «в» классе - 19 учащихся. Со средним уровнем развития в 1-ом «а»  классе- 9 учащихся. И наибольшее количество с низким уровнем развития умения выделять согласный звук в начале слова в 1-ом «а» классе – 3 учащихся. Из 85-ти обследованных первоклассников у большинства 72%  учащихся уровень умения выделять согласный звук в начале слова – высокий. </a:t>
            </a:r>
            <a:endParaRPr kumimoji="0" lang="ru-RU" sz="32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1"/>
          <p:cNvGraphicFramePr/>
          <p:nvPr/>
        </p:nvGraphicFramePr>
        <p:xfrm>
          <a:off x="571472" y="357166"/>
          <a:ext cx="8215370" cy="467203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214282" y="0"/>
            <a:ext cx="857256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      Методика «Первая буква»  выявляет готовность к овладению грамотой. </a:t>
            </a:r>
            <a:endParaRPr kumimoji="0" lang="ru-RU" sz="3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Особо низкие результаты по этой методике указывают на то, что следует </a:t>
            </a:r>
            <a:endParaRPr kumimoji="0" lang="ru-RU" sz="3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очень тщательно проработать с ребенком пропедевтический этап обучения. </a:t>
            </a:r>
            <a:endParaRPr kumimoji="0" lang="ru-RU" sz="3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Такому ребенку будут полезны дополнительные занятия по фонематическому анализу слов, развитию фонематического слуха. </a:t>
            </a:r>
            <a:endParaRPr kumimoji="0" lang="ru-RU" sz="36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214282" y="214290"/>
            <a:ext cx="8715436"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44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Мониторинг проведен на основании </a:t>
            </a:r>
            <a:r>
              <a:rPr kumimoji="0" lang="ru-RU" sz="4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методической рекомендации по изучению готовности первоклассников к обучению в школе Российской Академии Образования Института содержания и методов обучения, Центра оценки качества образования г. </a:t>
            </a:r>
            <a:r>
              <a:rPr lang="ru-RU" sz="4400" b="1" dirty="0" smtClean="0">
                <a:latin typeface="Calibri" pitchFamily="34" charset="0"/>
                <a:ea typeface="Times New Roman" pitchFamily="18" charset="0"/>
                <a:cs typeface="Times New Roman" pitchFamily="18" charset="0"/>
              </a:rPr>
              <a:t>Мо</a:t>
            </a:r>
            <a:r>
              <a:rPr kumimoji="0" lang="ru-RU" sz="4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сквы.</a:t>
            </a:r>
            <a:endParaRPr kumimoji="0" lang="ru-RU" sz="4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0"/>
            <a:ext cx="8572560" cy="6555641"/>
          </a:xfrm>
          <a:prstGeom prst="rect">
            <a:avLst/>
          </a:prstGeom>
        </p:spPr>
        <p:txBody>
          <a:bodyPr wrap="square">
            <a:spAutoFit/>
          </a:bodyPr>
          <a:lstStyle/>
          <a:p>
            <a:pPr algn="ctr"/>
            <a:r>
              <a:rPr lang="ru-RU" sz="2000" dirty="0" smtClean="0"/>
              <a:t>РОССИЙСКАЯ АКАДЕМИЯ ОБРАЗОВАНИЯ</a:t>
            </a:r>
          </a:p>
          <a:p>
            <a:pPr algn="ctr"/>
            <a:r>
              <a:rPr lang="ru-RU" sz="2000" dirty="0" smtClean="0"/>
              <a:t>ИНСТИТУТ СОДЕРЖАНИЯ И МЕТОДОВ ОБУЧЕНИЯ</a:t>
            </a:r>
          </a:p>
          <a:p>
            <a:pPr algn="ctr"/>
            <a:r>
              <a:rPr lang="ru-RU" sz="2000" dirty="0" smtClean="0"/>
              <a:t>ОТДЕЛ ОЦЕНКИ КАЧЕСТВА ОБЩЕГО ОБРАЗОВАНИЯ</a:t>
            </a:r>
          </a:p>
          <a:p>
            <a:pPr algn="ctr"/>
            <a:endParaRPr lang="ru-RU" sz="2000" dirty="0" smtClean="0"/>
          </a:p>
          <a:p>
            <a:pPr algn="ctr"/>
            <a:endParaRPr lang="ru-RU" sz="2000" dirty="0" smtClean="0"/>
          </a:p>
          <a:p>
            <a:pPr algn="ctr"/>
            <a:endParaRPr lang="ru-RU" sz="2000" dirty="0" smtClean="0"/>
          </a:p>
          <a:p>
            <a:pPr algn="ctr"/>
            <a:endParaRPr lang="ru-RU" sz="2000" dirty="0" smtClean="0"/>
          </a:p>
          <a:p>
            <a:pPr algn="ctr"/>
            <a:r>
              <a:rPr lang="ru-RU" sz="2000" dirty="0" smtClean="0"/>
              <a:t>Рекомендации</a:t>
            </a:r>
            <a:endParaRPr lang="ru-RU" sz="2000" dirty="0" smtClean="0"/>
          </a:p>
          <a:p>
            <a:pPr algn="ctr"/>
            <a:r>
              <a:rPr lang="ru-RU" sz="2000" dirty="0" smtClean="0"/>
              <a:t>по изучению готовности первоклассников к обучению в школе</a:t>
            </a:r>
          </a:p>
          <a:p>
            <a:pPr algn="ctr"/>
            <a:endParaRPr lang="ru-RU" sz="2000" dirty="0" smtClean="0"/>
          </a:p>
          <a:p>
            <a:pPr algn="ctr"/>
            <a:endParaRPr lang="ru-RU" sz="2000" dirty="0" smtClean="0"/>
          </a:p>
          <a:p>
            <a:pPr algn="ctr"/>
            <a:endParaRPr lang="ru-RU" sz="2000" dirty="0" smtClean="0"/>
          </a:p>
          <a:p>
            <a:pPr algn="ctr"/>
            <a:endParaRPr lang="ru-RU" sz="2000" dirty="0" smtClean="0"/>
          </a:p>
          <a:p>
            <a:pPr algn="ctr"/>
            <a:endParaRPr lang="ru-RU" sz="2000" dirty="0" smtClean="0"/>
          </a:p>
          <a:p>
            <a:pPr algn="ctr"/>
            <a:endParaRPr lang="ru-RU" sz="2000" dirty="0" smtClean="0"/>
          </a:p>
          <a:p>
            <a:pPr algn="ctr"/>
            <a:endParaRPr lang="ru-RU" sz="2000" dirty="0" smtClean="0"/>
          </a:p>
          <a:p>
            <a:pPr algn="ctr"/>
            <a:endParaRPr lang="ru-RU" sz="2000" dirty="0" smtClean="0"/>
          </a:p>
          <a:p>
            <a:pPr algn="ctr"/>
            <a:endParaRPr lang="ru-RU" sz="2000" dirty="0" smtClean="0"/>
          </a:p>
          <a:p>
            <a:pPr algn="ctr"/>
            <a:endParaRPr lang="ru-RU" sz="2000" dirty="0" smtClean="0"/>
          </a:p>
          <a:p>
            <a:pPr algn="ctr"/>
            <a:endParaRPr lang="ru-RU" sz="2000" dirty="0" smtClean="0"/>
          </a:p>
          <a:p>
            <a:pPr algn="ctr"/>
            <a:r>
              <a:rPr lang="ru-RU" sz="2000" dirty="0" smtClean="0"/>
              <a:t>Москва</a:t>
            </a:r>
            <a:r>
              <a:rPr lang="ru-RU" sz="2000" dirty="0" smtClean="0"/>
              <a:t>, 2011</a:t>
            </a:r>
            <a:endParaRPr lang="ru-RU"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142844" y="0"/>
            <a:ext cx="871543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69875" algn="l"/>
              </a:tabLst>
            </a:pPr>
            <a:r>
              <a:rPr kumimoji="0" lang="ru-RU" sz="48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Мониторинг организуется с целью получения объективной и достоверной информации об общей готовности учащихся первых классов </a:t>
            </a:r>
            <a:r>
              <a:rPr kumimoji="0" lang="ru-RU" sz="4800" b="1"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к обучению в школе в условиях внедрения ФГОС второго поколения.</a:t>
            </a:r>
            <a:endParaRPr kumimoji="0" lang="ru-RU" sz="4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214282" y="214290"/>
            <a:ext cx="8929718" cy="59708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28850" algn="l"/>
              </a:tabLst>
            </a:pPr>
            <a:r>
              <a:rPr kumimoji="0" lang="ru-RU" sz="280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Задачи:</a:t>
            </a:r>
            <a:endParaRPr kumimoji="0" lang="ru-RU" sz="280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tab pos="2228850" algn="l"/>
              </a:tabLst>
            </a:pPr>
            <a:r>
              <a:rPr kumimoji="0" lang="ru-RU" sz="280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Оценка и анализ качества готовности первоклассников к обучению в школе;</a:t>
            </a:r>
            <a:endParaRPr kumimoji="0" lang="ru-RU" sz="2800" i="0" u="none" strike="noStrike" cap="none" normalizeH="0" baseline="0" dirty="0" smtClean="0">
              <a:ln>
                <a:noFill/>
              </a:ln>
              <a:solidFill>
                <a:schemeClr val="tx1"/>
              </a:solidFill>
              <a:effectLst/>
              <a:latin typeface="Arial Black" pitchFamily="34" charset="0"/>
              <a:ea typeface="MS Mincho" pitchFamily="49"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tab pos="2228850" algn="l"/>
              </a:tabLst>
            </a:pPr>
            <a:r>
              <a:rPr kumimoji="0" lang="ru-RU" sz="280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Сбор,  хранение, обработка  и распространение информации  о первоклассниках для эффективного решения задач управления качеством образования в первых классах; </a:t>
            </a:r>
            <a:endParaRPr kumimoji="0" lang="ru-RU" sz="2800" i="0" u="none" strike="noStrike" cap="none" normalizeH="0" baseline="0" dirty="0" smtClean="0">
              <a:ln>
                <a:noFill/>
              </a:ln>
              <a:solidFill>
                <a:schemeClr val="tx1"/>
              </a:solidFill>
              <a:effectLst/>
              <a:latin typeface="Arial Black" pitchFamily="34" charset="0"/>
              <a:ea typeface="MS Mincho" pitchFamily="49"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tab pos="2228850" algn="l"/>
              </a:tabLst>
            </a:pPr>
            <a:r>
              <a:rPr kumimoji="0" lang="ru-RU" sz="280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Определение целенаправленной работы учителя по ориентации учебного процесса на планируемые  результаты, требуемые  федеральными государственными стандартами второго поколения.</a:t>
            </a:r>
            <a:endParaRPr kumimoji="0" lang="ru-RU" sz="280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28850" algn="l"/>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214282" y="0"/>
            <a:ext cx="8643998"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28850" algn="l"/>
              </a:tabLst>
            </a:pPr>
            <a:r>
              <a:rPr kumimoji="0" lang="ru-RU" sz="3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Объект мониторинга</a:t>
            </a:r>
            <a:endParaRPr kumimoji="0" lang="ru-RU"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28850" algn="l"/>
              </a:tabLst>
            </a:pPr>
            <a:r>
              <a:rPr kumimoji="0" lang="ru-RU" sz="3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Объектом мониторинга являются результаты мониторинга готовности учащихся первых классов по следующим компонентам:</a:t>
            </a:r>
            <a:endParaRPr kumimoji="0" lang="ru-RU" sz="3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28850" algn="l"/>
              </a:tabLst>
            </a:pPr>
            <a:r>
              <a:rPr kumimoji="0" lang="ru-RU"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Психофизиологическая и интеллектуальная зрелость</a:t>
            </a:r>
            <a:r>
              <a:rPr kumimoji="0" lang="ru-RU" sz="3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ru-RU" sz="3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28850" algn="l"/>
              </a:tabLst>
            </a:pPr>
            <a:r>
              <a:rPr kumimoji="0" lang="ru-RU"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Личностная зрелость;</a:t>
            </a:r>
            <a:endParaRPr kumimoji="0" lang="ru-RU" sz="3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28850" algn="l"/>
              </a:tabLst>
            </a:pPr>
            <a:r>
              <a:rPr kumimoji="0" lang="ru-RU"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Социальная зрелость;</a:t>
            </a:r>
            <a:endParaRPr kumimoji="0" lang="ru-RU" sz="3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28850" algn="l"/>
              </a:tabLst>
            </a:pPr>
            <a:r>
              <a:rPr kumimoji="0" lang="ru-RU"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Эмоциональное состояние школьника;</a:t>
            </a:r>
            <a:endParaRPr kumimoji="0" lang="ru-RU" sz="3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28850" algn="l"/>
              </a:tabLst>
            </a:pPr>
            <a:r>
              <a:rPr kumimoji="0" lang="ru-RU"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Здоровье первоклассника.</a:t>
            </a:r>
            <a:endParaRPr kumimoji="0" lang="ru-RU" sz="36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214282" y="0"/>
            <a:ext cx="8643998"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l" defTabSz="914400" rtl="0" eaLnBrk="1" fontAlgn="base" latinLnBrk="0" hangingPunct="1">
              <a:lnSpc>
                <a:spcPct val="100000"/>
              </a:lnSpc>
              <a:spcBef>
                <a:spcPct val="0"/>
              </a:spcBef>
              <a:spcAft>
                <a:spcPct val="0"/>
              </a:spcAft>
              <a:buClrTx/>
              <a:buSzTx/>
              <a:buFontTx/>
              <a:buNone/>
              <a:tabLst/>
            </a:pPr>
            <a:r>
              <a:rPr kumimoji="0" lang="ru-RU"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Организация мониторинга</a:t>
            </a:r>
            <a:endParaRPr kumimoji="0" lang="ru-RU"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ctr" defTabSz="914400" rtl="0" eaLnBrk="0" fontAlgn="base" latinLnBrk="0" hangingPunct="0">
              <a:lnSpc>
                <a:spcPct val="100000"/>
              </a:lnSpc>
              <a:spcBef>
                <a:spcPct val="0"/>
              </a:spcBef>
              <a:spcAft>
                <a:spcPct val="0"/>
              </a:spcAft>
              <a:buClrTx/>
              <a:buSzTx/>
              <a:buFontTx/>
              <a:buChar char="•"/>
              <a:tabLst/>
            </a:pPr>
            <a:r>
              <a:rPr kumimoji="0" lang="ru-RU" sz="4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Мониторинг проведен во всех первых классах образовательного учреждения.</a:t>
            </a:r>
            <a:endParaRPr kumimoji="0" lang="ru-RU"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ctr" defTabSz="914400" rtl="0" eaLnBrk="0" fontAlgn="base" latinLnBrk="0" hangingPunct="0">
              <a:lnSpc>
                <a:spcPct val="100000"/>
              </a:lnSpc>
              <a:spcBef>
                <a:spcPct val="0"/>
              </a:spcBef>
              <a:spcAft>
                <a:spcPct val="0"/>
              </a:spcAft>
              <a:buClrTx/>
              <a:buSzTx/>
              <a:buFontTx/>
              <a:buChar char="•"/>
              <a:tabLst/>
            </a:pPr>
            <a:r>
              <a:rPr kumimoji="0" lang="ru-RU" sz="4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Мониторинг  готовности первоклассника к обучению в школе включает четыре методики:</a:t>
            </a:r>
            <a:endParaRPr kumimoji="0" lang="ru-RU"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1. Рисунок человека</a:t>
            </a:r>
            <a:endParaRPr kumimoji="0" lang="ru-RU"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2. Графический диктант</a:t>
            </a:r>
            <a:endParaRPr kumimoji="0" lang="ru-RU"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3. Образец и правило</a:t>
            </a:r>
            <a:endParaRPr kumimoji="0" lang="ru-RU"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4. Первая буква</a:t>
            </a:r>
            <a:endParaRPr kumimoji="0" lang="ru-RU"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57157" y="2882682"/>
          <a:ext cx="8572561" cy="3475275"/>
        </p:xfrm>
        <a:graphic>
          <a:graphicData uri="http://schemas.openxmlformats.org/drawingml/2006/table">
            <a:tbl>
              <a:tblPr/>
              <a:tblGrid>
                <a:gridCol w="785819"/>
                <a:gridCol w="928694"/>
                <a:gridCol w="1392239"/>
                <a:gridCol w="1310588"/>
                <a:gridCol w="1512015"/>
                <a:gridCol w="1109161"/>
                <a:gridCol w="1534045"/>
              </a:tblGrid>
              <a:tr h="496468">
                <a:tc rowSpan="2">
                  <a:txBody>
                    <a:bodyPr/>
                    <a:lstStyle/>
                    <a:p>
                      <a:pPr algn="just">
                        <a:lnSpc>
                          <a:spcPct val="115000"/>
                        </a:lnSpc>
                        <a:spcAft>
                          <a:spcPts val="0"/>
                        </a:spcAft>
                      </a:pPr>
                      <a:r>
                        <a:rPr lang="ru-RU" sz="2000" b="1" dirty="0">
                          <a:latin typeface="Times New Roman"/>
                          <a:ea typeface="MS Mincho"/>
                          <a:cs typeface="Times New Roman"/>
                        </a:rPr>
                        <a:t>№</a:t>
                      </a:r>
                      <a:endParaRPr lang="ru-RU" sz="2000" b="1" dirty="0">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15000"/>
                        </a:lnSpc>
                        <a:spcAft>
                          <a:spcPts val="0"/>
                        </a:spcAft>
                      </a:pPr>
                      <a:r>
                        <a:rPr lang="ru-RU" sz="2000" b="1" dirty="0">
                          <a:latin typeface="Times New Roman"/>
                          <a:ea typeface="MS Mincho"/>
                          <a:cs typeface="Times New Roman"/>
                        </a:rPr>
                        <a:t>Класс</a:t>
                      </a:r>
                      <a:endParaRPr lang="ru-RU" sz="2000" b="1" dirty="0">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r>
                        <a:rPr lang="ru-RU" sz="2000" b="1">
                          <a:latin typeface="Times New Roman"/>
                          <a:ea typeface="MS Mincho"/>
                          <a:cs typeface="Times New Roman"/>
                        </a:rPr>
                        <a:t>Уровни умственного развития</a:t>
                      </a:r>
                      <a:endParaRPr lang="ru-RU" sz="20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rowSpan="2">
                  <a:txBody>
                    <a:bodyPr/>
                    <a:lstStyle/>
                    <a:p>
                      <a:pPr algn="ctr">
                        <a:lnSpc>
                          <a:spcPct val="115000"/>
                        </a:lnSpc>
                        <a:spcAft>
                          <a:spcPts val="0"/>
                        </a:spcAft>
                      </a:pPr>
                      <a:r>
                        <a:rPr lang="ru-RU" sz="2000" b="1">
                          <a:latin typeface="Times New Roman"/>
                          <a:ea typeface="MS Mincho"/>
                          <a:cs typeface="Times New Roman"/>
                        </a:rPr>
                        <a:t>Всего </a:t>
                      </a:r>
                      <a:endParaRPr lang="ru-RU" sz="2000" b="1">
                        <a:latin typeface="Calibri"/>
                        <a:ea typeface="MS Mincho"/>
                        <a:cs typeface="Times New Roman"/>
                      </a:endParaRPr>
                    </a:p>
                    <a:p>
                      <a:pPr algn="ctr">
                        <a:lnSpc>
                          <a:spcPct val="115000"/>
                        </a:lnSpc>
                        <a:spcAft>
                          <a:spcPts val="0"/>
                        </a:spcAft>
                      </a:pPr>
                      <a:r>
                        <a:rPr lang="ru-RU" sz="2000" b="1">
                          <a:latin typeface="Times New Roman"/>
                          <a:ea typeface="MS Mincho"/>
                          <a:cs typeface="Times New Roman"/>
                        </a:rPr>
                        <a:t>уч-ся</a:t>
                      </a:r>
                      <a:endParaRPr lang="ru-RU" sz="20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2000" b="1">
                          <a:latin typeface="Times New Roman"/>
                          <a:ea typeface="MS Mincho"/>
                          <a:cs typeface="Times New Roman"/>
                        </a:rPr>
                        <a:t>Примеч.</a:t>
                      </a:r>
                      <a:endParaRPr lang="ru-RU" sz="20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6468">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2000" b="1" dirty="0">
                          <a:latin typeface="Times New Roman"/>
                          <a:ea typeface="MS Mincho"/>
                          <a:cs typeface="Times New Roman"/>
                        </a:rPr>
                        <a:t>высший</a:t>
                      </a:r>
                      <a:endParaRPr lang="ru-RU" sz="2000" b="1" dirty="0">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latin typeface="Times New Roman"/>
                          <a:ea typeface="MS Mincho"/>
                          <a:cs typeface="Times New Roman"/>
                        </a:rPr>
                        <a:t>средний</a:t>
                      </a:r>
                      <a:endParaRPr lang="ru-RU" sz="2000" b="1" dirty="0">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latin typeface="Times New Roman"/>
                          <a:ea typeface="MS Mincho"/>
                          <a:cs typeface="Times New Roman"/>
                        </a:rPr>
                        <a:t>низкий</a:t>
                      </a:r>
                      <a:endParaRPr lang="ru-RU" sz="2000" b="1" dirty="0">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vMerge="1">
                  <a:txBody>
                    <a:bodyPr/>
                    <a:lstStyle/>
                    <a:p>
                      <a:endParaRPr lang="ru-RU"/>
                    </a:p>
                  </a:txBody>
                  <a:tcPr/>
                </a:tc>
              </a:tr>
              <a:tr h="496468">
                <a:tc>
                  <a:txBody>
                    <a:bodyPr/>
                    <a:lstStyle/>
                    <a:p>
                      <a:pPr algn="just">
                        <a:lnSpc>
                          <a:spcPct val="115000"/>
                        </a:lnSpc>
                        <a:spcAft>
                          <a:spcPts val="0"/>
                        </a:spcAft>
                      </a:pPr>
                      <a:r>
                        <a:rPr lang="ru-RU" sz="2000" b="1">
                          <a:latin typeface="Times New Roman"/>
                          <a:ea typeface="MS Mincho"/>
                          <a:cs typeface="Times New Roman"/>
                        </a:rPr>
                        <a:t>1</a:t>
                      </a:r>
                      <a:endParaRPr lang="ru-RU" sz="20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b="1">
                          <a:latin typeface="Times New Roman"/>
                          <a:ea typeface="MS Mincho"/>
                          <a:cs typeface="Times New Roman"/>
                        </a:rPr>
                        <a:t>1 «а»</a:t>
                      </a:r>
                      <a:endParaRPr lang="ru-RU" sz="20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latin typeface="Times New Roman"/>
                          <a:ea typeface="MS Mincho"/>
                          <a:cs typeface="Times New Roman"/>
                        </a:rPr>
                        <a:t>5</a:t>
                      </a:r>
                      <a:endParaRPr lang="ru-RU" sz="2000" b="1" dirty="0">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latin typeface="Times New Roman"/>
                          <a:ea typeface="MS Mincho"/>
                          <a:cs typeface="Times New Roman"/>
                        </a:rPr>
                        <a:t>13</a:t>
                      </a:r>
                      <a:endParaRPr lang="ru-RU" sz="2000" b="1" dirty="0">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latin typeface="Times New Roman"/>
                          <a:ea typeface="MS Mincho"/>
                          <a:cs typeface="Times New Roman"/>
                        </a:rPr>
                        <a:t>4</a:t>
                      </a:r>
                      <a:endParaRPr lang="ru-RU" sz="2000" b="1" dirty="0">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latin typeface="Times New Roman"/>
                          <a:ea typeface="MS Mincho"/>
                          <a:cs typeface="Times New Roman"/>
                        </a:rPr>
                        <a:t>22</a:t>
                      </a:r>
                      <a:endParaRPr lang="ru-RU" sz="2000" b="1" dirty="0">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2000" b="1">
                        <a:latin typeface="Times New Roman"/>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6468">
                <a:tc>
                  <a:txBody>
                    <a:bodyPr/>
                    <a:lstStyle/>
                    <a:p>
                      <a:pPr algn="just">
                        <a:lnSpc>
                          <a:spcPct val="115000"/>
                        </a:lnSpc>
                        <a:spcAft>
                          <a:spcPts val="0"/>
                        </a:spcAft>
                      </a:pPr>
                      <a:r>
                        <a:rPr lang="ru-RU" sz="2000" b="1">
                          <a:latin typeface="Times New Roman"/>
                          <a:ea typeface="MS Mincho"/>
                          <a:cs typeface="Times New Roman"/>
                        </a:rPr>
                        <a:t>2</a:t>
                      </a:r>
                      <a:endParaRPr lang="ru-RU" sz="20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b="1">
                          <a:latin typeface="Times New Roman"/>
                          <a:ea typeface="MS Mincho"/>
                          <a:cs typeface="Times New Roman"/>
                        </a:rPr>
                        <a:t>1 «б»</a:t>
                      </a:r>
                      <a:endParaRPr lang="ru-RU" sz="20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MS Mincho"/>
                          <a:cs typeface="Times New Roman"/>
                        </a:rPr>
                        <a:t>1</a:t>
                      </a:r>
                      <a:endParaRPr lang="ru-RU" sz="20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MS Mincho"/>
                          <a:cs typeface="Times New Roman"/>
                        </a:rPr>
                        <a:t>20</a:t>
                      </a:r>
                      <a:endParaRPr lang="ru-RU" sz="20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latin typeface="Times New Roman"/>
                          <a:ea typeface="MS Mincho"/>
                          <a:cs typeface="Times New Roman"/>
                        </a:rPr>
                        <a:t>1</a:t>
                      </a:r>
                      <a:endParaRPr lang="ru-RU" sz="2000" b="1" dirty="0">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latin typeface="Times New Roman"/>
                          <a:ea typeface="MS Mincho"/>
                          <a:cs typeface="Times New Roman"/>
                        </a:rPr>
                        <a:t>22</a:t>
                      </a:r>
                      <a:endParaRPr lang="ru-RU" sz="2000" b="1" dirty="0">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2000" b="1" dirty="0">
                        <a:latin typeface="Times New Roman"/>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2935">
                <a:tc>
                  <a:txBody>
                    <a:bodyPr/>
                    <a:lstStyle/>
                    <a:p>
                      <a:pPr algn="just">
                        <a:lnSpc>
                          <a:spcPct val="115000"/>
                        </a:lnSpc>
                        <a:spcAft>
                          <a:spcPts val="0"/>
                        </a:spcAft>
                      </a:pPr>
                      <a:r>
                        <a:rPr lang="ru-RU" sz="2000" b="1">
                          <a:latin typeface="Times New Roman"/>
                          <a:ea typeface="MS Mincho"/>
                          <a:cs typeface="Times New Roman"/>
                        </a:rPr>
                        <a:t>3</a:t>
                      </a:r>
                      <a:endParaRPr lang="ru-RU" sz="20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b="1">
                          <a:latin typeface="Times New Roman"/>
                          <a:ea typeface="MS Mincho"/>
                          <a:cs typeface="Times New Roman"/>
                        </a:rPr>
                        <a:t>1 «в»</a:t>
                      </a:r>
                      <a:endParaRPr lang="ru-RU" sz="20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MS Mincho"/>
                          <a:cs typeface="Times New Roman"/>
                        </a:rPr>
                        <a:t>1</a:t>
                      </a:r>
                      <a:endParaRPr lang="ru-RU" sz="20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MS Mincho"/>
                          <a:cs typeface="Times New Roman"/>
                        </a:rPr>
                        <a:t>13</a:t>
                      </a:r>
                      <a:endParaRPr lang="ru-RU" sz="20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MS Mincho"/>
                          <a:cs typeface="Times New Roman"/>
                        </a:rPr>
                        <a:t>8</a:t>
                      </a:r>
                      <a:endParaRPr lang="ru-RU" sz="20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latin typeface="Times New Roman"/>
                          <a:ea typeface="MS Mincho"/>
                          <a:cs typeface="Times New Roman"/>
                        </a:rPr>
                        <a:t>22</a:t>
                      </a:r>
                      <a:endParaRPr lang="ru-RU" sz="2000" b="1" dirty="0">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000" b="1" dirty="0">
                          <a:latin typeface="Times New Roman"/>
                          <a:ea typeface="MS Mincho"/>
                          <a:cs typeface="Times New Roman"/>
                        </a:rPr>
                        <a:t>1 </a:t>
                      </a:r>
                      <a:r>
                        <a:rPr lang="ru-RU" sz="2000" b="1" dirty="0" err="1">
                          <a:latin typeface="Times New Roman"/>
                          <a:ea typeface="MS Mincho"/>
                          <a:cs typeface="Times New Roman"/>
                        </a:rPr>
                        <a:t>уч</a:t>
                      </a:r>
                      <a:r>
                        <a:rPr lang="ru-RU" sz="2000" b="1" dirty="0">
                          <a:latin typeface="Times New Roman"/>
                          <a:ea typeface="MS Mincho"/>
                          <a:cs typeface="Times New Roman"/>
                        </a:rPr>
                        <a:t>. на лечении</a:t>
                      </a:r>
                      <a:endParaRPr lang="ru-RU" sz="2000" b="1" dirty="0">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6468">
                <a:tc>
                  <a:txBody>
                    <a:bodyPr/>
                    <a:lstStyle/>
                    <a:p>
                      <a:pPr algn="just">
                        <a:lnSpc>
                          <a:spcPct val="115000"/>
                        </a:lnSpc>
                        <a:spcAft>
                          <a:spcPts val="0"/>
                        </a:spcAft>
                      </a:pPr>
                      <a:r>
                        <a:rPr lang="ru-RU" sz="2000" b="1">
                          <a:latin typeface="Times New Roman"/>
                          <a:ea typeface="MS Mincho"/>
                          <a:cs typeface="Times New Roman"/>
                        </a:rPr>
                        <a:t>4</a:t>
                      </a:r>
                      <a:endParaRPr lang="ru-RU" sz="20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b="1">
                          <a:latin typeface="Times New Roman"/>
                          <a:ea typeface="MS Mincho"/>
                          <a:cs typeface="Times New Roman"/>
                        </a:rPr>
                        <a:t>1 «г»</a:t>
                      </a:r>
                      <a:endParaRPr lang="ru-RU" sz="20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MS Mincho"/>
                          <a:cs typeface="Times New Roman"/>
                        </a:rPr>
                        <a:t>2</a:t>
                      </a:r>
                      <a:endParaRPr lang="ru-RU" sz="20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MS Mincho"/>
                          <a:cs typeface="Times New Roman"/>
                        </a:rPr>
                        <a:t>17</a:t>
                      </a:r>
                      <a:endParaRPr lang="ru-RU" sz="20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MS Mincho"/>
                          <a:cs typeface="Times New Roman"/>
                        </a:rPr>
                        <a:t>0</a:t>
                      </a:r>
                      <a:endParaRPr lang="ru-RU" sz="20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MS Mincho"/>
                          <a:cs typeface="Times New Roman"/>
                        </a:rPr>
                        <a:t>19</a:t>
                      </a:r>
                      <a:endParaRPr lang="ru-RU" sz="2000" b="1">
                        <a:latin typeface="Calibri"/>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2000" b="1" dirty="0">
                        <a:latin typeface="Times New Roman"/>
                        <a:ea typeface="MS Mincho"/>
                        <a:cs typeface="Times New Roman"/>
                      </a:endParaRPr>
                    </a:p>
                  </a:txBody>
                  <a:tcPr marL="59382" marR="59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481" name="Rectangle 1"/>
          <p:cNvSpPr>
            <a:spLocks noChangeArrowheads="1"/>
          </p:cNvSpPr>
          <p:nvPr/>
        </p:nvSpPr>
        <p:spPr bwMode="auto">
          <a:xfrm>
            <a:off x="357158" y="0"/>
            <a:ext cx="8501122"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Результаты стартовой диагностики</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 первоклассников, оценка </a:t>
            </a:r>
            <a:r>
              <a:rPr kumimoji="0" lang="ru-RU" sz="28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готовности учащихся к обучению</a:t>
            </a:r>
            <a:r>
              <a:rPr kumimoji="0" lang="ru-RU" sz="28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 в школе</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Табл. №1</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Сравнительный анализ методики «Рисунок человека» по классам.</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1363</Words>
  <PresentationFormat>Экран (4:3)</PresentationFormat>
  <Paragraphs>231</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Позитроника</dc:creator>
  <cp:lastModifiedBy>Позитроника</cp:lastModifiedBy>
  <cp:revision>11</cp:revision>
  <dcterms:created xsi:type="dcterms:W3CDTF">2014-05-18T18:13:56Z</dcterms:created>
  <dcterms:modified xsi:type="dcterms:W3CDTF">2014-05-18T20:00:13Z</dcterms:modified>
</cp:coreProperties>
</file>