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DE3A8-1B9F-4142-A98E-482CDC2D9946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25F1C-49F2-4FB8-BEDF-C4D27CD3D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7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6FBB3B-BA99-4FA2-9897-697B7363DD7C}" type="datetime1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CF3A-B904-4EC2-BEB5-3812B71BAF2A}" type="datetime1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BB60-A6E5-4649-9CF2-EE3BB0887516}" type="datetime1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43D0-E49F-48E0-A1C1-B789EFC4BD92}" type="datetime1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B99518-0152-4550-BAB2-ECC9AE59A0DF}" type="datetime1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766-F3FF-4BCD-A6C3-5AC8E9981B8F}" type="datetime1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0F31-583D-446B-B443-A12F36828079}" type="datetime1">
              <a:rPr lang="ru-RU" smtClean="0"/>
              <a:t>05.11.2012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8AB75-24F6-4679-96AA-05D18FBA829E}" type="datetime1">
              <a:rPr lang="ru-RU" smtClean="0"/>
              <a:t>05.11.2012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A21-D4CA-4FC0-8AA7-D93F3471A715}" type="datetime1">
              <a:rPr lang="ru-RU" smtClean="0"/>
              <a:t>05.11.2012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F5ACD2-1D1A-4C5D-97F1-BD75B883E864}" type="datetime1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2866E32-85CE-445B-9A56-0E5C87880FE0}" type="datetime1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DF6D1A3-2DAF-4E55-A094-26DDECB73753}" type="datetime1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/>
              </a:rPr>
              <a:t>Тема урока: «Добро </a:t>
            </a:r>
            <a:r>
              <a:rPr lang="ru-RU" sz="2800" b="1" smtClean="0">
                <a:solidFill>
                  <a:srgbClr val="7030A0"/>
                </a:solidFill>
                <a:effectLst/>
              </a:rPr>
              <a:t>и зло»</a:t>
            </a:r>
            <a:endParaRPr lang="ru-RU" sz="28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29600" cy="503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</a:rPr>
              <a:t>Цели урока: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1)образовательные цели: </a:t>
            </a:r>
            <a:r>
              <a:rPr lang="ru-RU" sz="1800" b="1" dirty="0">
                <a:solidFill>
                  <a:srgbClr val="002060"/>
                </a:solidFill>
              </a:rPr>
              <a:t>ознакомить, что такое добро и что входит в понятие добра; что такое зло и какие есть наиболее распространенные его проявления; ознакомить с терминами «добро», «зло»; углубить  сущность известных понятий, пополнить  словарный запас учащихся;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2)развивающие цели: </a:t>
            </a:r>
            <a:r>
              <a:rPr lang="ru-RU" sz="1800" b="1" dirty="0">
                <a:solidFill>
                  <a:srgbClr val="002060"/>
                </a:solidFill>
              </a:rPr>
              <a:t>развитие мышления, способностей к умозаключению и выводам; развитие устной речи, творческих способностей, внимания и памяти;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3)воспитательные цели: </a:t>
            </a:r>
            <a:r>
              <a:rPr lang="ru-RU" sz="1800" b="1" dirty="0">
                <a:solidFill>
                  <a:srgbClr val="002060"/>
                </a:solidFill>
              </a:rPr>
              <a:t>продолжать воспитание нравственного, толерантного  отношения к людям, любовь к изучению предмета; продолжать работу по развитию навыка самостоятельной работы на уроке, уважения к другим учащимся и учителю во время дискуссий, работа над самооценкой учащихся, воспитание культуры речи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</a:rPr>
              <a:t>Оборудование урока: </a:t>
            </a:r>
            <a:r>
              <a:rPr lang="ru-RU" sz="1800" b="1" dirty="0">
                <a:solidFill>
                  <a:srgbClr val="002060"/>
                </a:solidFill>
              </a:rPr>
              <a:t>высказывание Г. Гегеля на тему урока, басня Л.Н.Толстого «Волк и белка»; у учащихся: рабочая тетрадь, учебник, цветные карандаши или фломастеры.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4896544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Итог урока</a:t>
            </a:r>
            <a:r>
              <a:rPr lang="ru-RU" sz="2800" b="1" u="sng" dirty="0" smtClean="0"/>
              <a:t>.</a:t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dirty="0"/>
              <a:t>- Пора подвести итог нашему уроку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- Как вы считаете, что нового и интересного вы узнали на уроке? 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- Оцените, пожалуйста, свою работу на уроке.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404664"/>
            <a:ext cx="8591550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Презентацию к уроку по курсу ОРКСЭ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выполнила учитель начальных классов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ГБОУ СОШ № 276 города Москвы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Колегаева Ольга Владимировна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2012-2013 учебный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764703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•     Что </a:t>
            </a:r>
            <a:r>
              <a:rPr lang="ru-RU" sz="2400" b="1" dirty="0">
                <a:solidFill>
                  <a:srgbClr val="002060"/>
                </a:solidFill>
              </a:rPr>
              <a:t>такое добро, а что такое зло?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•     Вспомните </a:t>
            </a:r>
            <a:r>
              <a:rPr lang="ru-RU" sz="2400" b="1" dirty="0">
                <a:solidFill>
                  <a:srgbClr val="002060"/>
                </a:solidFill>
              </a:rPr>
              <a:t>поступки, которые можно назвать морально добрыми.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•     Часто </a:t>
            </a:r>
            <a:r>
              <a:rPr lang="ru-RU" sz="2400" b="1" dirty="0">
                <a:solidFill>
                  <a:srgbClr val="002060"/>
                </a:solidFill>
              </a:rPr>
              <a:t>ли вы сами так поступаете? Почему?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•     Какие </a:t>
            </a:r>
            <a:r>
              <a:rPr lang="ru-RU" sz="2400" b="1" dirty="0">
                <a:solidFill>
                  <a:srgbClr val="002060"/>
                </a:solidFill>
              </a:rPr>
              <a:t>поступки людей мы осуждаем, можем считать морально злыми? Приведите </a:t>
            </a:r>
            <a:r>
              <a:rPr lang="ru-RU" sz="2400" b="1" dirty="0" smtClean="0">
                <a:solidFill>
                  <a:srgbClr val="002060"/>
                </a:solidFill>
              </a:rPr>
              <a:t>примеры.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•      Давайте </a:t>
            </a:r>
            <a:r>
              <a:rPr lang="ru-RU" sz="2400" b="1" dirty="0">
                <a:solidFill>
                  <a:srgbClr val="002060"/>
                </a:solidFill>
              </a:rPr>
              <a:t>посмотрим, что об этом думают другие люди.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•     Откройте </a:t>
            </a:r>
            <a:r>
              <a:rPr lang="ru-RU" sz="2400" b="1" dirty="0">
                <a:solidFill>
                  <a:srgbClr val="002060"/>
                </a:solidFill>
              </a:rPr>
              <a:t>наш учебник на </a:t>
            </a:r>
            <a:r>
              <a:rPr lang="ru-RU" sz="2400" b="1" dirty="0" smtClean="0">
                <a:solidFill>
                  <a:srgbClr val="002060"/>
                </a:solidFill>
              </a:rPr>
              <a:t>стр.12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•     Найдите </a:t>
            </a:r>
            <a:r>
              <a:rPr lang="ru-RU" sz="2400" b="1" dirty="0">
                <a:solidFill>
                  <a:srgbClr val="002060"/>
                </a:solidFill>
              </a:rPr>
              <a:t>и выпишите, как считают авторы учебника, что такое добро и </a:t>
            </a:r>
            <a:r>
              <a:rPr lang="ru-RU" sz="2400" b="1" dirty="0" smtClean="0">
                <a:solidFill>
                  <a:srgbClr val="002060"/>
                </a:solidFill>
              </a:rPr>
              <a:t>зло.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•     Согласны </a:t>
            </a:r>
            <a:r>
              <a:rPr lang="ru-RU" sz="2400" b="1" dirty="0">
                <a:solidFill>
                  <a:srgbClr val="002060"/>
                </a:solidFill>
              </a:rPr>
              <a:t>ли вы с теми определениями добра и зла, которые даны в учебнике? Почему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•     Как </a:t>
            </a:r>
            <a:r>
              <a:rPr lang="ru-RU" sz="2400" b="1" dirty="0">
                <a:solidFill>
                  <a:srgbClr val="002060"/>
                </a:solidFill>
              </a:rPr>
              <a:t>вы поняли, что входит в современное понятие добра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47248" cy="7943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332656"/>
            <a:ext cx="8595360" cy="590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• Прочитайте </a:t>
            </a:r>
            <a:r>
              <a:rPr lang="ru-RU" sz="2000" b="1" dirty="0">
                <a:solidFill>
                  <a:srgbClr val="002060"/>
                </a:solidFill>
              </a:rPr>
              <a:t>высказывание о добре и зле. 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Иногда большее значение имеет не сделать добро, а не допустить совершения зла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2664296" cy="2221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9"/>
            <a:ext cx="2438858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3861048"/>
            <a:ext cx="2798086" cy="2292037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Г. </a:t>
            </a:r>
            <a:r>
              <a:rPr lang="ru-RU" sz="2400" b="1" dirty="0" smtClean="0">
                <a:solidFill>
                  <a:srgbClr val="002060"/>
                </a:solidFill>
              </a:rPr>
              <a:t>Гегель: </a:t>
            </a:r>
            <a:r>
              <a:rPr lang="ru-RU" sz="2400" b="1" dirty="0">
                <a:solidFill>
                  <a:srgbClr val="7030A0"/>
                </a:solidFill>
              </a:rPr>
              <a:t>«Чтобы мой поступок имел моральную ценность, с ним должно быть связано мое убеждение. Аморально делать что-то из страха перед наказанием или для того, чтобы приобрести у других хорошее мнение о себе».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• Согласны </a:t>
            </a:r>
            <a:r>
              <a:rPr lang="ru-RU" sz="2800" b="1" dirty="0">
                <a:solidFill>
                  <a:srgbClr val="002060"/>
                </a:solidFill>
              </a:rPr>
              <a:t>ли вы с таким мнением? Почему?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530352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3562184" cy="259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5142"/>
            <a:ext cx="3096344" cy="239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905142"/>
            <a:ext cx="3207181" cy="240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3703588" cy="2402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58932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Л.Н. Толстой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>
                <a:solidFill>
                  <a:srgbClr val="C00000"/>
                </a:solidFill>
              </a:rPr>
              <a:t>Белка и волк.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/>
              <a:t>          Белка прыгала с ветки на ветку и упала прямо на сонного волка. Волк вскочил и хотел ее съесть. Белка стала просить:</a:t>
            </a:r>
            <a:br>
              <a:rPr lang="ru-RU" sz="2400" b="1" dirty="0"/>
            </a:br>
            <a:r>
              <a:rPr lang="ru-RU" sz="2400" b="1" dirty="0"/>
              <a:t>- Пусти меня.</a:t>
            </a:r>
            <a:br>
              <a:rPr lang="ru-RU" sz="2400" b="1" dirty="0"/>
            </a:br>
            <a:r>
              <a:rPr lang="ru-RU" sz="2400" b="1" dirty="0"/>
              <a:t>Волк сказал:</a:t>
            </a:r>
            <a:br>
              <a:rPr lang="ru-RU" sz="2400" b="1" dirty="0"/>
            </a:br>
            <a:r>
              <a:rPr lang="ru-RU" sz="2400" b="1" dirty="0"/>
              <a:t>- Хорошо, я пущу тебя, только ты скажи мне, отчего вы, белки, так веселы. Мне всегда скучно, а на вас смотришь, вы там вверху все прыгаете и прыгаете.</a:t>
            </a:r>
            <a:br>
              <a:rPr lang="ru-RU" sz="2400" b="1" dirty="0"/>
            </a:br>
            <a:r>
              <a:rPr lang="ru-RU" sz="2400" b="1" dirty="0"/>
              <a:t>Белка сказала:</a:t>
            </a:r>
            <a:br>
              <a:rPr lang="ru-RU" sz="2400" b="1" dirty="0"/>
            </a:br>
            <a:r>
              <a:rPr lang="ru-RU" sz="2400" b="1" dirty="0"/>
              <a:t>- Пусти меня прежде на дерево, я оттуда тебе скажу, а то я боюсь тебя.</a:t>
            </a:r>
            <a:br>
              <a:rPr lang="ru-RU" sz="2400" b="1" dirty="0"/>
            </a:br>
            <a:r>
              <a:rPr lang="ru-RU" sz="2400" b="1" dirty="0"/>
              <a:t>          Волк пустил, а белка ушла на дерево и оттуда сказала:</a:t>
            </a:r>
            <a:br>
              <a:rPr lang="ru-RU" sz="2400" b="1" dirty="0"/>
            </a:br>
            <a:r>
              <a:rPr lang="ru-RU" sz="2400" b="1" dirty="0"/>
              <a:t>- Тебе скучно оттого, что ты зол. Тебе злость сердце жжет. А мы веселы оттого, что мы добры и никогда зла не делаем.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</a:t>
            </a:r>
            <a:r>
              <a:rPr lang="ru-RU" b="1" dirty="0" smtClean="0">
                <a:solidFill>
                  <a:srgbClr val="C00000"/>
                </a:solidFill>
              </a:rPr>
              <a:t>ДОБРО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ЗЛО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024336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90989"/>
            <a:ext cx="2088232" cy="262751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55662"/>
              </p:ext>
            </p:extLst>
          </p:nvPr>
        </p:nvGraphicFramePr>
        <p:xfrm>
          <a:off x="539552" y="764704"/>
          <a:ext cx="8064896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027"/>
                <a:gridCol w="4032869"/>
              </a:tblGrid>
              <a:tr h="5616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Добрый человек: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_________________________________________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305800" cy="4824536"/>
          </a:xfrm>
        </p:spPr>
        <p:txBody>
          <a:bodyPr>
            <a:noAutofit/>
          </a:bodyPr>
          <a:lstStyle/>
          <a:p>
            <a:r>
              <a:rPr lang="ru-RU" sz="2800" b="1" u="sng" dirty="0"/>
              <a:t>Домашнее задание</a:t>
            </a:r>
            <a:r>
              <a:rPr lang="ru-RU" sz="2800" b="1" u="sng" dirty="0" smtClean="0"/>
              <a:t>.</a:t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dirty="0"/>
              <a:t>- </a:t>
            </a:r>
            <a:r>
              <a:rPr lang="ru-RU" sz="2800" b="1" dirty="0" smtClean="0"/>
              <a:t>  Я </a:t>
            </a:r>
            <a:r>
              <a:rPr lang="ru-RU" sz="2800" b="1" dirty="0"/>
              <a:t>предлагаю дома закончить эту работу следующим образом. Рядом с получившимся у вас изображением человека запишите слова, которые можно отнести к доброму человеку. Также слова могут записать и ваши родные и близкие, ваши знакомые и друзья. Расскажите им о нашем сегодняшнем уроке, беседе, поделитесь своим мнением о добре и зле.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129</TotalTime>
  <Words>401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Тема урока: «Добро и зло»</vt:lpstr>
      <vt:lpstr>Презентация PowerPoint</vt:lpstr>
      <vt:lpstr>  </vt:lpstr>
      <vt:lpstr>Г. Гегель: «Чтобы мой поступок имел моральную ценность, с ним должно быть связано мое убеждение. Аморально делать что-то из страха перед наказанием или для того, чтобы приобрести у других хорошее мнение о себе».</vt:lpstr>
      <vt:lpstr>Презентация PowerPoint</vt:lpstr>
      <vt:lpstr>Л.Н. Толстой. Белка и волк.           Белка прыгала с ветки на ветку и упала прямо на сонного волка. Волк вскочил и хотел ее съесть. Белка стала просить: - Пусти меня. Волк сказал: - Хорошо, я пущу тебя, только ты скажи мне, отчего вы, белки, так веселы. Мне всегда скучно, а на вас смотришь, вы там вверху все прыгаете и прыгаете. Белка сказала: - Пусти меня прежде на дерево, я оттуда тебе скажу, а то я боюсь тебя.           Волк пустил, а белка ушла на дерево и оттуда сказала: - Тебе скучно оттого, что ты зол. Тебе злость сердце жжет. А мы веселы оттого, что мы добры и никогда зла не делаем.  </vt:lpstr>
      <vt:lpstr>                ДОБРО                               ЗЛО</vt:lpstr>
      <vt:lpstr>Презентация PowerPoint</vt:lpstr>
      <vt:lpstr>Домашнее задание.   -   Я предлагаю дома закончить эту работу следующим образом. Рядом с получившимся у вас изображением человека запишите слова, которые можно отнести к доброму человеку. Также слова могут записать и ваши родные и близкие, ваши знакомые и друзья. Расскажите им о нашем сегодняшнем уроке, беседе, поделитесь своим мнением о добре и зле.  </vt:lpstr>
      <vt:lpstr>Итог урока.   - Пора подвести итог нашему уроку.  - Как вы считаете, что нового и интересного вы узнали на уроке?   - Оцените, пожалуйста, свою работу на уроке. </vt:lpstr>
      <vt:lpstr>Презентацию к уроку по курсу ОРКСЭ  выполнила учитель начальных классов  ГБОУ СОШ № 276 города Москвы  Колегаева Ольга Владимировна          2012-2013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«Добро и зло»</dc:title>
  <dc:creator>Ольга</dc:creator>
  <cp:lastModifiedBy>Ольга</cp:lastModifiedBy>
  <cp:revision>19</cp:revision>
  <dcterms:created xsi:type="dcterms:W3CDTF">2012-10-31T14:40:41Z</dcterms:created>
  <dcterms:modified xsi:type="dcterms:W3CDTF">2012-11-05T05:38:41Z</dcterms:modified>
  <cp:contentStatus/>
</cp:coreProperties>
</file>