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91" r:id="rId2"/>
    <p:sldId id="287" r:id="rId3"/>
    <p:sldId id="283" r:id="rId4"/>
    <p:sldId id="284" r:id="rId5"/>
    <p:sldId id="285" r:id="rId6"/>
    <p:sldId id="257" r:id="rId7"/>
    <p:sldId id="258" r:id="rId8"/>
    <p:sldId id="288" r:id="rId9"/>
    <p:sldId id="289" r:id="rId10"/>
    <p:sldId id="279" r:id="rId11"/>
    <p:sldId id="266" r:id="rId12"/>
    <p:sldId id="256" r:id="rId13"/>
    <p:sldId id="268" r:id="rId14"/>
    <p:sldId id="269" r:id="rId15"/>
    <p:sldId id="290" r:id="rId16"/>
    <p:sldId id="275" r:id="rId17"/>
    <p:sldId id="272" r:id="rId18"/>
    <p:sldId id="280"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D5F837C-1683-4635-8312-F3FEB8F44D6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5F837C-1683-4635-8312-F3FEB8F44D6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5F837C-1683-4635-8312-F3FEB8F44D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1D78615-1145-4460-99C7-DBEC30F3C219}" type="datetimeFigureOut">
              <a:rPr lang="ru-RU" smtClean="0"/>
              <a:pPr/>
              <a:t>27.04.2013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D5F837C-1683-4635-8312-F3FEB8F44D6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D78615-1145-4460-99C7-DBEC30F3C219}" type="datetimeFigureOut">
              <a:rPr lang="ru-RU" smtClean="0"/>
              <a:pPr/>
              <a:t>27.04.2013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5F837C-1683-4635-8312-F3FEB8F44D6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0"/>
            <a:ext cx="8229600" cy="3425552"/>
          </a:xfrm>
        </p:spPr>
        <p:txBody>
          <a:bodyPr>
            <a:normAutofit/>
          </a:bodyPr>
          <a:lstStyle/>
          <a:p>
            <a:r>
              <a:rPr lang="ru-RU" dirty="0" smtClean="0">
                <a:solidFill>
                  <a:srgbClr val="FFFF00"/>
                </a:solidFill>
              </a:rPr>
              <a:t>Влияние пальчиковых игр на развитие речи детей</a:t>
            </a:r>
            <a:endParaRPr lang="ru-RU" dirty="0">
              <a:solidFill>
                <a:srgbClr val="FFFF00"/>
              </a:solidFill>
            </a:endParaRPr>
          </a:p>
        </p:txBody>
      </p:sp>
      <p:sp>
        <p:nvSpPr>
          <p:cNvPr id="3" name="Подзаголовок 2"/>
          <p:cNvSpPr>
            <a:spLocks noGrp="1"/>
          </p:cNvSpPr>
          <p:nvPr>
            <p:ph type="subTitle" idx="1"/>
          </p:nvPr>
        </p:nvSpPr>
        <p:spPr>
          <a:xfrm>
            <a:off x="1259632" y="4005064"/>
            <a:ext cx="6400800" cy="1752600"/>
          </a:xfrm>
        </p:spPr>
        <p:txBody>
          <a:bodyPr/>
          <a:lstStyle/>
          <a:p>
            <a:r>
              <a:rPr lang="ru-RU" dirty="0" smtClean="0"/>
              <a:t>Подготовила учитель – логопед</a:t>
            </a:r>
          </a:p>
          <a:p>
            <a:r>
              <a:rPr lang="ru-RU" dirty="0" smtClean="0"/>
              <a:t>Ермакова Т. 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profcompas.ru/plastilin.jpg"/>
          <p:cNvPicPr>
            <a:picLocks noChangeAspect="1" noChangeArrowheads="1"/>
          </p:cNvPicPr>
          <p:nvPr/>
        </p:nvPicPr>
        <p:blipFill>
          <a:blip r:embed="rId2" cstate="print"/>
          <a:srcRect/>
          <a:stretch>
            <a:fillRect/>
          </a:stretch>
        </p:blipFill>
        <p:spPr bwMode="auto">
          <a:xfrm>
            <a:off x="539552" y="980728"/>
            <a:ext cx="2395703" cy="1800200"/>
          </a:xfrm>
          <a:prstGeom prst="rect">
            <a:avLst/>
          </a:prstGeom>
          <a:noFill/>
        </p:spPr>
      </p:pic>
      <p:pic>
        <p:nvPicPr>
          <p:cNvPr id="3" name="Picture 2" descr="http://www.maaam.ru/images/catalog/6747b060b50ad1355d7372c7ed8e9021.jpg"/>
          <p:cNvPicPr>
            <a:picLocks noChangeAspect="1" noChangeArrowheads="1"/>
          </p:cNvPicPr>
          <p:nvPr/>
        </p:nvPicPr>
        <p:blipFill>
          <a:blip r:embed="rId3" cstate="print"/>
          <a:srcRect/>
          <a:stretch>
            <a:fillRect/>
          </a:stretch>
        </p:blipFill>
        <p:spPr bwMode="auto">
          <a:xfrm>
            <a:off x="6444208" y="764704"/>
            <a:ext cx="1979712" cy="2639616"/>
          </a:xfrm>
          <a:prstGeom prst="rect">
            <a:avLst/>
          </a:prstGeom>
          <a:noFill/>
        </p:spPr>
      </p:pic>
      <p:sp>
        <p:nvSpPr>
          <p:cNvPr id="36867" name="Rectangle 3"/>
          <p:cNvSpPr>
            <a:spLocks noChangeArrowheads="1"/>
          </p:cNvSpPr>
          <p:nvPr/>
        </p:nvSpPr>
        <p:spPr bwMode="auto">
          <a:xfrm>
            <a:off x="3347864" y="836712"/>
            <a:ext cx="29523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Кусочки пластилина</a:t>
            </a:r>
            <a:endParaRPr kumimoji="0" lang="ru-RU" sz="24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Катает наша Зина,</a:t>
            </a:r>
            <a:endParaRPr kumimoji="0" lang="ru-RU" sz="24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Шарики, колбаски,</a:t>
            </a:r>
            <a:endParaRPr kumimoji="0" lang="ru-RU" sz="24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И оживают сказки.</a:t>
            </a:r>
            <a:endParaRPr kumimoji="0" lang="ru-RU" sz="24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Пальчики стараются,</a:t>
            </a:r>
            <a:endParaRPr kumimoji="0" lang="ru-RU" sz="24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Лепят, развиваются.</a:t>
            </a:r>
            <a:endParaRPr kumimoji="0" lang="ru-RU" sz="24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sp>
        <p:nvSpPr>
          <p:cNvPr id="5" name="Прямоугольник 4"/>
          <p:cNvSpPr/>
          <p:nvPr/>
        </p:nvSpPr>
        <p:spPr>
          <a:xfrm>
            <a:off x="2627784" y="3861048"/>
            <a:ext cx="3571234" cy="369332"/>
          </a:xfrm>
          <a:prstGeom prst="rect">
            <a:avLst/>
          </a:prstGeom>
        </p:spPr>
        <p:txBody>
          <a:bodyPr wrap="none">
            <a:spAutoFit/>
          </a:bodyPr>
          <a:lstStyle/>
          <a:p>
            <a:pPr lvl="0" algn="ctr" fontAlgn="base">
              <a:spcBef>
                <a:spcPct val="0"/>
              </a:spcBef>
              <a:spcAft>
                <a:spcPct val="0"/>
              </a:spcAft>
            </a:pPr>
            <a:r>
              <a:rPr lang="ru-RU" dirty="0" smtClean="0">
                <a:cs typeface="Arial" pitchFamily="34" charset="0"/>
              </a:rPr>
              <a:t>Поделки из природного материала</a:t>
            </a:r>
          </a:p>
        </p:txBody>
      </p:sp>
      <p:pic>
        <p:nvPicPr>
          <p:cNvPr id="6" name="Picture 2" descr="http://im3-tub-ru.yandex.net/i?id=456956130-51-72&amp;n=21"/>
          <p:cNvPicPr>
            <a:picLocks noChangeAspect="1" noChangeArrowheads="1"/>
          </p:cNvPicPr>
          <p:nvPr/>
        </p:nvPicPr>
        <p:blipFill>
          <a:blip r:embed="rId4" cstate="print"/>
          <a:srcRect/>
          <a:stretch>
            <a:fillRect/>
          </a:stretch>
        </p:blipFill>
        <p:spPr bwMode="auto">
          <a:xfrm>
            <a:off x="827584" y="4581128"/>
            <a:ext cx="2736304" cy="1824202"/>
          </a:xfrm>
          <a:prstGeom prst="rect">
            <a:avLst/>
          </a:prstGeom>
          <a:noFill/>
        </p:spPr>
      </p:pic>
      <p:pic>
        <p:nvPicPr>
          <p:cNvPr id="7" name="Picture 2" descr="http://www.maaam.ru/images/catalog/6716b7ae7206c3c5561271e2c5c8d9c9.jpg"/>
          <p:cNvPicPr>
            <a:picLocks noChangeAspect="1" noChangeArrowheads="1"/>
          </p:cNvPicPr>
          <p:nvPr/>
        </p:nvPicPr>
        <p:blipFill>
          <a:blip r:embed="rId5" cstate="print"/>
          <a:srcRect/>
          <a:stretch>
            <a:fillRect/>
          </a:stretch>
        </p:blipFill>
        <p:spPr bwMode="auto">
          <a:xfrm>
            <a:off x="5292080" y="4437112"/>
            <a:ext cx="2592288" cy="19388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http://img-fotki.yandex.ru/get/4811/lenivova-elena.1ef/0_7756c_e14fc49c_XL"/>
          <p:cNvPicPr>
            <a:picLocks noChangeAspect="1" noChangeArrowheads="1"/>
          </p:cNvPicPr>
          <p:nvPr/>
        </p:nvPicPr>
        <p:blipFill>
          <a:blip r:embed="rId2" cstate="print"/>
          <a:srcRect/>
          <a:stretch>
            <a:fillRect/>
          </a:stretch>
        </p:blipFill>
        <p:spPr bwMode="auto">
          <a:xfrm>
            <a:off x="5004048" y="620688"/>
            <a:ext cx="2232247" cy="2232248"/>
          </a:xfrm>
          <a:prstGeom prst="rect">
            <a:avLst/>
          </a:prstGeom>
          <a:noFill/>
        </p:spPr>
      </p:pic>
      <p:pic>
        <p:nvPicPr>
          <p:cNvPr id="6" name="Picture 2" descr="http://novorozhdennyj.ru/wp-content/uploads/2010/09/007.jpg"/>
          <p:cNvPicPr>
            <a:picLocks noChangeAspect="1" noChangeArrowheads="1"/>
          </p:cNvPicPr>
          <p:nvPr/>
        </p:nvPicPr>
        <p:blipFill>
          <a:blip r:embed="rId3" cstate="print"/>
          <a:srcRect/>
          <a:stretch>
            <a:fillRect/>
          </a:stretch>
        </p:blipFill>
        <p:spPr bwMode="auto">
          <a:xfrm>
            <a:off x="611560" y="1052736"/>
            <a:ext cx="3857570" cy="2160240"/>
          </a:xfrm>
          <a:prstGeom prst="rect">
            <a:avLst/>
          </a:prstGeom>
          <a:noFill/>
        </p:spPr>
      </p:pic>
      <p:sp>
        <p:nvSpPr>
          <p:cNvPr id="21513" name="Rectangle 9"/>
          <p:cNvSpPr>
            <a:spLocks noChangeArrowheads="1"/>
          </p:cNvSpPr>
          <p:nvPr/>
        </p:nvSpPr>
        <p:spPr bwMode="auto">
          <a:xfrm>
            <a:off x="395536" y="332656"/>
            <a:ext cx="42839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Игры  с прищепками</a:t>
            </a:r>
            <a:r>
              <a:rPr kumimoji="0" lang="ru-RU" sz="24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7" name="Picture 6" descr="http://im0-tub-ru.yandex.net/i?id=44315652-08-72&amp;n=21"/>
          <p:cNvPicPr>
            <a:picLocks noChangeAspect="1" noChangeArrowheads="1"/>
          </p:cNvPicPr>
          <p:nvPr/>
        </p:nvPicPr>
        <p:blipFill>
          <a:blip r:embed="rId4" cstate="print"/>
          <a:srcRect/>
          <a:stretch>
            <a:fillRect/>
          </a:stretch>
        </p:blipFill>
        <p:spPr bwMode="auto">
          <a:xfrm>
            <a:off x="1619672" y="4941168"/>
            <a:ext cx="2195736" cy="1671880"/>
          </a:xfrm>
          <a:prstGeom prst="rect">
            <a:avLst/>
          </a:prstGeom>
          <a:noFill/>
        </p:spPr>
      </p:pic>
      <p:sp>
        <p:nvSpPr>
          <p:cNvPr id="8" name="Прямоугольник 7"/>
          <p:cNvSpPr/>
          <p:nvPr/>
        </p:nvSpPr>
        <p:spPr>
          <a:xfrm>
            <a:off x="2195736" y="4149080"/>
            <a:ext cx="2779352" cy="523220"/>
          </a:xfrm>
          <a:prstGeom prst="rect">
            <a:avLst/>
          </a:prstGeom>
        </p:spPr>
        <p:txBody>
          <a:bodyPr wrap="none">
            <a:spAutoFit/>
          </a:bodyPr>
          <a:lstStyle/>
          <a:p>
            <a:pPr lvl="0" algn="ctr" fontAlgn="base">
              <a:spcBef>
                <a:spcPct val="0"/>
              </a:spcBef>
              <a:spcAft>
                <a:spcPct val="0"/>
              </a:spcAft>
            </a:pPr>
            <a:r>
              <a:rPr lang="ru-RU" sz="2800" dirty="0" smtClean="0">
                <a:solidFill>
                  <a:schemeClr val="tx2"/>
                </a:solidFill>
                <a:latin typeface="Times New Roman" pitchFamily="18" charset="0"/>
                <a:cs typeface="Times New Roman" pitchFamily="18" charset="0"/>
              </a:rPr>
              <a:t>Игры с мозаикой</a:t>
            </a:r>
          </a:p>
        </p:txBody>
      </p:sp>
      <p:pic>
        <p:nvPicPr>
          <p:cNvPr id="9" name="Picture 4" descr="http://images.satu.kz/156358_w640_h640_41mazajka2_8116.jpg"/>
          <p:cNvPicPr>
            <a:picLocks noChangeAspect="1" noChangeArrowheads="1"/>
          </p:cNvPicPr>
          <p:nvPr/>
        </p:nvPicPr>
        <p:blipFill>
          <a:blip r:embed="rId5" cstate="print"/>
          <a:srcRect/>
          <a:stretch>
            <a:fillRect/>
          </a:stretch>
        </p:blipFill>
        <p:spPr bwMode="auto">
          <a:xfrm>
            <a:off x="5364088" y="3789040"/>
            <a:ext cx="2160240" cy="288032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im5-tub-ru.yandex.net/i?id=294298021-26-72&amp;n=21"/>
          <p:cNvPicPr>
            <a:picLocks noChangeAspect="1" noChangeArrowheads="1"/>
          </p:cNvPicPr>
          <p:nvPr/>
        </p:nvPicPr>
        <p:blipFill>
          <a:blip r:embed="rId2" cstate="print"/>
          <a:srcRect/>
          <a:stretch>
            <a:fillRect/>
          </a:stretch>
        </p:blipFill>
        <p:spPr bwMode="auto">
          <a:xfrm>
            <a:off x="4644008" y="260648"/>
            <a:ext cx="3118454" cy="2227467"/>
          </a:xfrm>
          <a:prstGeom prst="rect">
            <a:avLst/>
          </a:prstGeom>
          <a:noFill/>
        </p:spPr>
      </p:pic>
      <p:pic>
        <p:nvPicPr>
          <p:cNvPr id="11272" name="Picture 8" descr="http://im4-tub-ru.yandex.net/i?id=339875576-66-72&amp;n=21"/>
          <p:cNvPicPr>
            <a:picLocks noChangeAspect="1" noChangeArrowheads="1"/>
          </p:cNvPicPr>
          <p:nvPr/>
        </p:nvPicPr>
        <p:blipFill>
          <a:blip r:embed="rId3" cstate="print"/>
          <a:srcRect/>
          <a:stretch>
            <a:fillRect/>
          </a:stretch>
        </p:blipFill>
        <p:spPr bwMode="auto">
          <a:xfrm>
            <a:off x="1115616" y="188640"/>
            <a:ext cx="2880320" cy="2128315"/>
          </a:xfrm>
          <a:prstGeom prst="rect">
            <a:avLst/>
          </a:prstGeom>
          <a:noFill/>
        </p:spPr>
      </p:pic>
      <p:sp>
        <p:nvSpPr>
          <p:cNvPr id="11273" name="Rectangle 9"/>
          <p:cNvSpPr>
            <a:spLocks noChangeArrowheads="1"/>
          </p:cNvSpPr>
          <p:nvPr/>
        </p:nvSpPr>
        <p:spPr bwMode="auto">
          <a:xfrm>
            <a:off x="2771800" y="2492896"/>
            <a:ext cx="40324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Пальчиковый кукольный театр</a:t>
            </a:r>
            <a:endParaRPr kumimoji="0" lang="ru-RU" sz="2000" b="0" i="0" u="none" strike="noStrike" cap="none" normalizeH="0" baseline="0" dirty="0" smtClean="0">
              <a:ln>
                <a:noFill/>
              </a:ln>
              <a:solidFill>
                <a:schemeClr val="tx2"/>
              </a:solidFill>
              <a:effectLst/>
              <a:latin typeface="Arial" pitchFamily="34" charset="0"/>
              <a:cs typeface="Arial" pitchFamily="34" charset="0"/>
            </a:endParaRPr>
          </a:p>
        </p:txBody>
      </p:sp>
      <p:pic>
        <p:nvPicPr>
          <p:cNvPr id="7" name="Picture 6" descr="http://im4-tub-ru.yandex.net/i?id=288618432-12-72&amp;n=21"/>
          <p:cNvPicPr>
            <a:picLocks noChangeAspect="1" noChangeArrowheads="1"/>
          </p:cNvPicPr>
          <p:nvPr/>
        </p:nvPicPr>
        <p:blipFill>
          <a:blip r:embed="rId4" cstate="print"/>
          <a:srcRect/>
          <a:stretch>
            <a:fillRect/>
          </a:stretch>
        </p:blipFill>
        <p:spPr bwMode="auto">
          <a:xfrm>
            <a:off x="251520" y="4365104"/>
            <a:ext cx="2880320" cy="2160240"/>
          </a:xfrm>
          <a:prstGeom prst="rect">
            <a:avLst/>
          </a:prstGeom>
          <a:noFill/>
        </p:spPr>
      </p:pic>
      <p:pic>
        <p:nvPicPr>
          <p:cNvPr id="8" name="Picture 12" descr="http://gan-ulibka.narod.ru/photo30.jpg"/>
          <p:cNvPicPr>
            <a:picLocks noChangeAspect="1" noChangeArrowheads="1"/>
          </p:cNvPicPr>
          <p:nvPr/>
        </p:nvPicPr>
        <p:blipFill>
          <a:blip r:embed="rId5" cstate="print"/>
          <a:srcRect/>
          <a:stretch>
            <a:fillRect/>
          </a:stretch>
        </p:blipFill>
        <p:spPr bwMode="auto">
          <a:xfrm>
            <a:off x="4283968" y="4509120"/>
            <a:ext cx="2880321" cy="2160241"/>
          </a:xfrm>
          <a:prstGeom prst="rect">
            <a:avLst/>
          </a:prstGeom>
          <a:noFill/>
        </p:spPr>
      </p:pic>
      <p:sp>
        <p:nvSpPr>
          <p:cNvPr id="9" name="Прямоугольник 8"/>
          <p:cNvSpPr/>
          <p:nvPr/>
        </p:nvSpPr>
        <p:spPr>
          <a:xfrm>
            <a:off x="2771800" y="3933056"/>
            <a:ext cx="2107308" cy="461665"/>
          </a:xfrm>
          <a:prstGeom prst="rect">
            <a:avLst/>
          </a:prstGeom>
        </p:spPr>
        <p:txBody>
          <a:bodyPr wrap="none">
            <a:spAutoFit/>
          </a:bodyPr>
          <a:lstStyle/>
          <a:p>
            <a:pPr lvl="0" fontAlgn="base">
              <a:spcBef>
                <a:spcPct val="0"/>
              </a:spcBef>
              <a:spcAft>
                <a:spcPct val="0"/>
              </a:spcAft>
            </a:pPr>
            <a:r>
              <a:rPr lang="ru-RU" sz="2400" dirty="0" smtClean="0">
                <a:solidFill>
                  <a:schemeClr val="tx2"/>
                </a:solidFill>
                <a:latin typeface="Times New Roman" pitchFamily="18" charset="0"/>
                <a:cs typeface="Times New Roman" pitchFamily="18" charset="0"/>
              </a:rPr>
              <a:t>Игры с песком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img.happy-giraffe.ru/thumbs/650x650/10300/cb4c4e755349ff2514c9863be50202c6.jpg"/>
          <p:cNvPicPr>
            <a:picLocks noChangeAspect="1" noChangeArrowheads="1"/>
          </p:cNvPicPr>
          <p:nvPr/>
        </p:nvPicPr>
        <p:blipFill>
          <a:blip r:embed="rId2" cstate="print"/>
          <a:srcRect/>
          <a:stretch>
            <a:fillRect/>
          </a:stretch>
        </p:blipFill>
        <p:spPr bwMode="auto">
          <a:xfrm>
            <a:off x="251520" y="188640"/>
            <a:ext cx="2624542" cy="1970426"/>
          </a:xfrm>
          <a:prstGeom prst="rect">
            <a:avLst/>
          </a:prstGeom>
          <a:noFill/>
        </p:spPr>
      </p:pic>
      <p:pic>
        <p:nvPicPr>
          <p:cNvPr id="25604" name="Picture 4" descr="http://cs11340.vk.com/u146114729/-14/x_74ac8f1c.jpg"/>
          <p:cNvPicPr>
            <a:picLocks noChangeAspect="1" noChangeArrowheads="1"/>
          </p:cNvPicPr>
          <p:nvPr/>
        </p:nvPicPr>
        <p:blipFill>
          <a:blip r:embed="rId3" cstate="print"/>
          <a:srcRect/>
          <a:stretch>
            <a:fillRect/>
          </a:stretch>
        </p:blipFill>
        <p:spPr bwMode="auto">
          <a:xfrm>
            <a:off x="5931995" y="188640"/>
            <a:ext cx="3212005" cy="1872208"/>
          </a:xfrm>
          <a:prstGeom prst="rect">
            <a:avLst/>
          </a:prstGeom>
          <a:noFill/>
        </p:spPr>
      </p:pic>
      <p:sp>
        <p:nvSpPr>
          <p:cNvPr id="7" name="Прямоугольник 6"/>
          <p:cNvSpPr/>
          <p:nvPr/>
        </p:nvSpPr>
        <p:spPr>
          <a:xfrm>
            <a:off x="3131840" y="1916832"/>
            <a:ext cx="3600400" cy="1200329"/>
          </a:xfrm>
          <a:prstGeom prst="rect">
            <a:avLst/>
          </a:prstGeom>
        </p:spPr>
        <p:txBody>
          <a:bodyPr wrap="square">
            <a:spAutoFit/>
          </a:bodyPr>
          <a:lstStyle/>
          <a:p>
            <a:r>
              <a:rPr lang="ru-RU" sz="2400" b="1" dirty="0">
                <a:solidFill>
                  <a:schemeClr val="tx2"/>
                </a:solidFill>
              </a:rPr>
              <a:t>Рисование </a:t>
            </a:r>
            <a:r>
              <a:rPr lang="ru-RU" sz="2400" dirty="0">
                <a:solidFill>
                  <a:schemeClr val="tx2"/>
                </a:solidFill>
              </a:rPr>
              <a:t>— занятие любимое всеми детьми и очень полезное. </a:t>
            </a:r>
          </a:p>
        </p:txBody>
      </p:sp>
      <p:pic>
        <p:nvPicPr>
          <p:cNvPr id="5" name="Picture 2" descr="http://revistacrescer.globo.com/Revista/Crescer/foto/0,,33437499,00.jpg"/>
          <p:cNvPicPr>
            <a:picLocks noChangeAspect="1" noChangeArrowheads="1"/>
          </p:cNvPicPr>
          <p:nvPr/>
        </p:nvPicPr>
        <p:blipFill>
          <a:blip r:embed="rId4" cstate="print"/>
          <a:srcRect/>
          <a:stretch>
            <a:fillRect/>
          </a:stretch>
        </p:blipFill>
        <p:spPr bwMode="auto">
          <a:xfrm>
            <a:off x="0" y="3048000"/>
            <a:ext cx="2483768" cy="3311691"/>
          </a:xfrm>
          <a:prstGeom prst="rect">
            <a:avLst/>
          </a:prstGeom>
          <a:noFill/>
        </p:spPr>
      </p:pic>
      <p:pic>
        <p:nvPicPr>
          <p:cNvPr id="6" name="Picture 4" descr="http://www.umka.by/modules/thumb/thumb.php?img=%2F.%2Fimages%2Fitems%2F3170_image.jpg&amp;w=400&amp;h=400"/>
          <p:cNvPicPr>
            <a:picLocks noChangeAspect="1" noChangeArrowheads="1"/>
          </p:cNvPicPr>
          <p:nvPr/>
        </p:nvPicPr>
        <p:blipFill>
          <a:blip r:embed="rId5" cstate="print"/>
          <a:srcRect/>
          <a:stretch>
            <a:fillRect/>
          </a:stretch>
        </p:blipFill>
        <p:spPr bwMode="auto">
          <a:xfrm>
            <a:off x="5436096" y="3717032"/>
            <a:ext cx="3180901" cy="2886669"/>
          </a:xfrm>
          <a:prstGeom prst="rect">
            <a:avLst/>
          </a:prstGeom>
          <a:noFill/>
        </p:spPr>
      </p:pic>
      <p:sp>
        <p:nvSpPr>
          <p:cNvPr id="8" name="Прямоугольник 7"/>
          <p:cNvSpPr/>
          <p:nvPr/>
        </p:nvSpPr>
        <p:spPr>
          <a:xfrm>
            <a:off x="2771800" y="5949280"/>
            <a:ext cx="2891304" cy="461665"/>
          </a:xfrm>
          <a:prstGeom prst="rect">
            <a:avLst/>
          </a:prstGeom>
        </p:spPr>
        <p:txBody>
          <a:bodyPr wrap="none">
            <a:spAutoFit/>
          </a:bodyPr>
          <a:lstStyle/>
          <a:p>
            <a:pPr lvl="0" fontAlgn="base">
              <a:spcBef>
                <a:spcPct val="0"/>
              </a:spcBef>
              <a:spcAft>
                <a:spcPct val="0"/>
              </a:spcAft>
            </a:pPr>
            <a:r>
              <a:rPr lang="ru-RU" sz="2400" dirty="0" smtClean="0">
                <a:solidFill>
                  <a:schemeClr val="tx2"/>
                </a:solidFill>
                <a:latin typeface="Times New Roman" pitchFamily="18" charset="0"/>
                <a:cs typeface="Times New Roman" pitchFamily="18" charset="0"/>
              </a:rPr>
              <a:t>Складывание </a:t>
            </a:r>
            <a:r>
              <a:rPr lang="ru-RU" sz="2400" dirty="0" err="1" smtClean="0">
                <a:solidFill>
                  <a:schemeClr val="tx2"/>
                </a:solidFill>
                <a:latin typeface="Times New Roman" pitchFamily="18" charset="0"/>
                <a:cs typeface="Times New Roman" pitchFamily="18" charset="0"/>
              </a:rPr>
              <a:t>пазлов</a:t>
            </a:r>
            <a:endParaRPr lang="ru-RU" sz="2400" dirty="0" smtClean="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6-tub-ru.yandex.net/i?id=149753142-40-72&amp;n=21"/>
          <p:cNvPicPr>
            <a:picLocks noChangeAspect="1" noChangeArrowheads="1"/>
          </p:cNvPicPr>
          <p:nvPr/>
        </p:nvPicPr>
        <p:blipFill>
          <a:blip r:embed="rId2" cstate="print"/>
          <a:srcRect/>
          <a:stretch>
            <a:fillRect/>
          </a:stretch>
        </p:blipFill>
        <p:spPr bwMode="auto">
          <a:xfrm>
            <a:off x="1331640" y="980728"/>
            <a:ext cx="2808312" cy="2252656"/>
          </a:xfrm>
          <a:prstGeom prst="rect">
            <a:avLst/>
          </a:prstGeom>
          <a:noFill/>
        </p:spPr>
      </p:pic>
      <p:pic>
        <p:nvPicPr>
          <p:cNvPr id="24580" name="Picture 4" descr="http://im2-tub-ru.yandex.net/i?id=8019734-14-72&amp;n=21"/>
          <p:cNvPicPr>
            <a:picLocks noChangeAspect="1" noChangeArrowheads="1"/>
          </p:cNvPicPr>
          <p:nvPr/>
        </p:nvPicPr>
        <p:blipFill>
          <a:blip r:embed="rId3" cstate="print"/>
          <a:srcRect/>
          <a:stretch>
            <a:fillRect/>
          </a:stretch>
        </p:blipFill>
        <p:spPr bwMode="auto">
          <a:xfrm>
            <a:off x="7266018" y="3861048"/>
            <a:ext cx="1877982" cy="2492896"/>
          </a:xfrm>
          <a:prstGeom prst="rect">
            <a:avLst/>
          </a:prstGeom>
          <a:noFill/>
        </p:spPr>
      </p:pic>
      <p:pic>
        <p:nvPicPr>
          <p:cNvPr id="24582" name="Picture 6" descr="http://im3-tub-ru.yandex.net/i?id=38112003-25-72&amp;n=21"/>
          <p:cNvPicPr>
            <a:picLocks noChangeAspect="1" noChangeArrowheads="1"/>
          </p:cNvPicPr>
          <p:nvPr/>
        </p:nvPicPr>
        <p:blipFill>
          <a:blip r:embed="rId4" cstate="print"/>
          <a:srcRect/>
          <a:stretch>
            <a:fillRect/>
          </a:stretch>
        </p:blipFill>
        <p:spPr bwMode="auto">
          <a:xfrm>
            <a:off x="251520" y="4293096"/>
            <a:ext cx="2747797" cy="2060848"/>
          </a:xfrm>
          <a:prstGeom prst="rect">
            <a:avLst/>
          </a:prstGeom>
          <a:noFill/>
        </p:spPr>
      </p:pic>
      <p:pic>
        <p:nvPicPr>
          <p:cNvPr id="24586" name="Picture 10" descr="http://vashechudo.ru/images/photos/medium/article1223.jpg"/>
          <p:cNvPicPr>
            <a:picLocks noChangeAspect="1" noChangeArrowheads="1"/>
          </p:cNvPicPr>
          <p:nvPr/>
        </p:nvPicPr>
        <p:blipFill>
          <a:blip r:embed="rId5" cstate="print"/>
          <a:srcRect/>
          <a:stretch>
            <a:fillRect/>
          </a:stretch>
        </p:blipFill>
        <p:spPr bwMode="auto">
          <a:xfrm>
            <a:off x="5508104" y="1052736"/>
            <a:ext cx="2520279" cy="2520280"/>
          </a:xfrm>
          <a:prstGeom prst="rect">
            <a:avLst/>
          </a:prstGeom>
          <a:noFill/>
        </p:spPr>
      </p:pic>
      <p:sp>
        <p:nvSpPr>
          <p:cNvPr id="24587" name="Rectangle 11"/>
          <p:cNvSpPr>
            <a:spLocks noChangeArrowheads="1"/>
          </p:cNvSpPr>
          <p:nvPr/>
        </p:nvSpPr>
        <p:spPr bwMode="auto">
          <a:xfrm>
            <a:off x="3347864" y="3892406"/>
            <a:ext cx="374441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Металлические, пластмассовые и деревянные</a:t>
            </a:r>
            <a:r>
              <a:rPr kumimoji="0" lang="ru-RU"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конструкторы</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цветные клубочки ниток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перематывания, </a:t>
            </a:r>
            <a:r>
              <a:rPr kumimoji="0" lang="ru-RU"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веревочки</a:t>
            </a:r>
            <a:r>
              <a:rPr kumimoji="0" lang="ru-RU"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разной толщины для завязывания и развязывания узлов.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548680"/>
            <a:ext cx="6030416" cy="2246769"/>
          </a:xfrm>
          <a:prstGeom prst="rect">
            <a:avLst/>
          </a:prstGeom>
        </p:spPr>
        <p:txBody>
          <a:bodyPr wrap="square">
            <a:spAutoFit/>
          </a:bodyPr>
          <a:lstStyle/>
          <a:p>
            <a:pPr algn="ctr"/>
            <a:r>
              <a:rPr lang="ru-RU" sz="2800" dirty="0">
                <a:solidFill>
                  <a:schemeClr val="tx2"/>
                </a:solidFill>
              </a:rPr>
              <a:t>Дети очень любят играть с </a:t>
            </a:r>
            <a:r>
              <a:rPr lang="ru-RU" sz="2800" b="1" dirty="0">
                <a:solidFill>
                  <a:schemeClr val="tx2"/>
                </a:solidFill>
              </a:rPr>
              <a:t>бумагой и ножницами</a:t>
            </a:r>
            <a:r>
              <a:rPr lang="ru-RU" sz="2800" dirty="0">
                <a:solidFill>
                  <a:schemeClr val="tx2"/>
                </a:solidFill>
              </a:rPr>
              <a:t>, учатся вырезать по контуру и по линиям сгиба. Работа с бумагой отлично развивает мелкую моторику. </a:t>
            </a:r>
          </a:p>
        </p:txBody>
      </p:sp>
      <p:pic>
        <p:nvPicPr>
          <p:cNvPr id="61442" name="Picture 2" descr="http://audioskazki.info/uploads/1306014574_razvitie-melkoj-motoriki.jpg"/>
          <p:cNvPicPr>
            <a:picLocks noChangeAspect="1" noChangeArrowheads="1"/>
          </p:cNvPicPr>
          <p:nvPr/>
        </p:nvPicPr>
        <p:blipFill>
          <a:blip r:embed="rId2" cstate="print"/>
          <a:srcRect/>
          <a:stretch>
            <a:fillRect/>
          </a:stretch>
        </p:blipFill>
        <p:spPr bwMode="auto">
          <a:xfrm>
            <a:off x="2915816" y="3429000"/>
            <a:ext cx="3803733" cy="302777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http://www.bookvoed.ru/view_images.php?code=752196&amp;tip=1"/>
          <p:cNvPicPr>
            <a:picLocks noChangeAspect="1" noChangeArrowheads="1"/>
          </p:cNvPicPr>
          <p:nvPr/>
        </p:nvPicPr>
        <p:blipFill>
          <a:blip r:embed="rId2" cstate="print"/>
          <a:srcRect/>
          <a:stretch>
            <a:fillRect/>
          </a:stretch>
        </p:blipFill>
        <p:spPr bwMode="auto">
          <a:xfrm>
            <a:off x="6660232" y="3573016"/>
            <a:ext cx="2345046" cy="3171214"/>
          </a:xfrm>
          <a:prstGeom prst="rect">
            <a:avLst/>
          </a:prstGeom>
          <a:noFill/>
        </p:spPr>
      </p:pic>
      <p:pic>
        <p:nvPicPr>
          <p:cNvPr id="33800" name="Picture 8" descr="http://xozyaika.com/wp-content/uploads/2011/01/uchim.jpg"/>
          <p:cNvPicPr>
            <a:picLocks noChangeAspect="1" noChangeArrowheads="1"/>
          </p:cNvPicPr>
          <p:nvPr/>
        </p:nvPicPr>
        <p:blipFill>
          <a:blip r:embed="rId3" cstate="print"/>
          <a:srcRect/>
          <a:stretch>
            <a:fillRect/>
          </a:stretch>
        </p:blipFill>
        <p:spPr bwMode="auto">
          <a:xfrm>
            <a:off x="0" y="332656"/>
            <a:ext cx="2771800" cy="3046484"/>
          </a:xfrm>
          <a:prstGeom prst="rect">
            <a:avLst/>
          </a:prstGeom>
          <a:noFill/>
        </p:spPr>
      </p:pic>
      <p:sp>
        <p:nvSpPr>
          <p:cNvPr id="7" name="Прямоугольник 6"/>
          <p:cNvSpPr/>
          <p:nvPr/>
        </p:nvSpPr>
        <p:spPr>
          <a:xfrm>
            <a:off x="2987824" y="836712"/>
            <a:ext cx="5220072" cy="1631216"/>
          </a:xfrm>
          <a:prstGeom prst="rect">
            <a:avLst/>
          </a:prstGeom>
        </p:spPr>
        <p:txBody>
          <a:bodyPr wrap="square">
            <a:spAutoFit/>
          </a:bodyPr>
          <a:lstStyle/>
          <a:p>
            <a:r>
              <a:rPr lang="ru-RU" sz="2000" b="1" dirty="0"/>
              <a:t>Дети очень любят играть с бумагой и ножницами, учатся вырезать по контуру и по линиям сгиба. Работа с бумагой отлично развивает мелкую моторику. </a:t>
            </a:r>
          </a:p>
        </p:txBody>
      </p:sp>
      <p:pic>
        <p:nvPicPr>
          <p:cNvPr id="6" name="Picture 4" descr="http://www.superbebe.ro/data/articles/12/2500/ateliere_de_dezvoltare_personala_pentru_copii_la_ioanid_6c9ed46-1o.jpg"/>
          <p:cNvPicPr>
            <a:picLocks noChangeAspect="1" noChangeArrowheads="1"/>
          </p:cNvPicPr>
          <p:nvPr/>
        </p:nvPicPr>
        <p:blipFill>
          <a:blip r:embed="rId4" cstate="print"/>
          <a:srcRect/>
          <a:stretch>
            <a:fillRect/>
          </a:stretch>
        </p:blipFill>
        <p:spPr bwMode="auto">
          <a:xfrm>
            <a:off x="179512" y="4244806"/>
            <a:ext cx="2880320" cy="2613194"/>
          </a:xfrm>
          <a:prstGeom prst="rect">
            <a:avLst/>
          </a:prstGeom>
          <a:noFill/>
        </p:spPr>
      </p:pic>
      <p:pic>
        <p:nvPicPr>
          <p:cNvPr id="8" name="Picture 8" descr="http://creativ-orel.ru/files/uploads/images/kruzhok-origami-3.jpg"/>
          <p:cNvPicPr>
            <a:picLocks noChangeAspect="1" noChangeArrowheads="1"/>
          </p:cNvPicPr>
          <p:nvPr/>
        </p:nvPicPr>
        <p:blipFill>
          <a:blip r:embed="rId5" cstate="print"/>
          <a:srcRect/>
          <a:stretch>
            <a:fillRect/>
          </a:stretch>
        </p:blipFill>
        <p:spPr bwMode="auto">
          <a:xfrm>
            <a:off x="3635896" y="3068960"/>
            <a:ext cx="2784309" cy="20882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http://images02.olx.ru/ui/15/84/28/1316154256_697628_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2" name="Picture 6" descr="http://im2-tub-ru.yandex.net/i?id=397069699-52-72&amp;n=21"/>
          <p:cNvPicPr>
            <a:picLocks noChangeAspect="1" noChangeArrowheads="1"/>
          </p:cNvPicPr>
          <p:nvPr/>
        </p:nvPicPr>
        <p:blipFill>
          <a:blip r:embed="rId2" cstate="print"/>
          <a:srcRect/>
          <a:stretch>
            <a:fillRect/>
          </a:stretch>
        </p:blipFill>
        <p:spPr bwMode="auto">
          <a:xfrm>
            <a:off x="827584" y="1052736"/>
            <a:ext cx="2760308" cy="2070231"/>
          </a:xfrm>
          <a:prstGeom prst="rect">
            <a:avLst/>
          </a:prstGeom>
          <a:noFill/>
        </p:spPr>
      </p:pic>
      <p:sp>
        <p:nvSpPr>
          <p:cNvPr id="5" name="Прямоугольник 4"/>
          <p:cNvSpPr/>
          <p:nvPr/>
        </p:nvSpPr>
        <p:spPr>
          <a:xfrm>
            <a:off x="3923928" y="404664"/>
            <a:ext cx="2160240" cy="1754326"/>
          </a:xfrm>
          <a:prstGeom prst="rect">
            <a:avLst/>
          </a:prstGeom>
        </p:spPr>
        <p:txBody>
          <a:bodyPr wrap="square">
            <a:spAutoFit/>
          </a:bodyPr>
          <a:lstStyle/>
          <a:p>
            <a:r>
              <a:rPr lang="ru-RU" b="1" dirty="0"/>
              <a:t>Развитие</a:t>
            </a:r>
            <a:r>
              <a:rPr lang="ru-RU" dirty="0"/>
              <a:t> </a:t>
            </a:r>
            <a:r>
              <a:rPr lang="ru-RU" b="1" dirty="0"/>
              <a:t>мелкой</a:t>
            </a:r>
            <a:r>
              <a:rPr lang="ru-RU" dirty="0"/>
              <a:t> </a:t>
            </a:r>
            <a:endParaRPr lang="ru-RU" dirty="0" smtClean="0"/>
          </a:p>
          <a:p>
            <a:r>
              <a:rPr lang="ru-RU" b="1" dirty="0" smtClean="0"/>
              <a:t>моторики</a:t>
            </a:r>
            <a:r>
              <a:rPr lang="ru-RU" dirty="0"/>
              <a:t> с помощью массажных мячиков </a:t>
            </a:r>
            <a:r>
              <a:rPr lang="ru-RU" dirty="0" smtClean="0"/>
              <a:t> и колец </a:t>
            </a:r>
          </a:p>
          <a:p>
            <a:r>
              <a:rPr lang="ru-RU" dirty="0"/>
              <a:t>С</a:t>
            </a:r>
            <a:r>
              <a:rPr lang="ru-RU" dirty="0" smtClean="0"/>
              <a:t>у </a:t>
            </a:r>
            <a:r>
              <a:rPr lang="ru-RU" dirty="0" err="1" smtClean="0"/>
              <a:t>Джок</a:t>
            </a:r>
            <a:endParaRPr lang="ru-RU" dirty="0"/>
          </a:p>
        </p:txBody>
      </p:sp>
      <p:pic>
        <p:nvPicPr>
          <p:cNvPr id="29708" name="Picture 12" descr="http://images.sportnarod.ru/Media/5000461_/l_YozeG_1.jpg"/>
          <p:cNvPicPr>
            <a:picLocks noChangeAspect="1" noChangeArrowheads="1"/>
          </p:cNvPicPr>
          <p:nvPr/>
        </p:nvPicPr>
        <p:blipFill>
          <a:blip r:embed="rId3" cstate="print"/>
          <a:srcRect/>
          <a:stretch>
            <a:fillRect/>
          </a:stretch>
        </p:blipFill>
        <p:spPr bwMode="auto">
          <a:xfrm>
            <a:off x="719947" y="3933056"/>
            <a:ext cx="3410904" cy="1944216"/>
          </a:xfrm>
          <a:prstGeom prst="rect">
            <a:avLst/>
          </a:prstGeom>
          <a:noFill/>
        </p:spPr>
      </p:pic>
      <p:pic>
        <p:nvPicPr>
          <p:cNvPr id="29710" name="Picture 14" descr="http://s48.radikal.ru/i120/0902/20/26a24b8a47e8.jpg"/>
          <p:cNvPicPr>
            <a:picLocks noChangeAspect="1" noChangeArrowheads="1"/>
          </p:cNvPicPr>
          <p:nvPr/>
        </p:nvPicPr>
        <p:blipFill>
          <a:blip r:embed="rId4" cstate="print"/>
          <a:srcRect/>
          <a:stretch>
            <a:fillRect/>
          </a:stretch>
        </p:blipFill>
        <p:spPr bwMode="auto">
          <a:xfrm>
            <a:off x="5508104" y="2996952"/>
            <a:ext cx="2778391" cy="23402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prodetey.ru/sites/default/files/article-images/7856/main-7856-e3ae166585cbc2a765a12cb0fc12cbfc.jpg"/>
          <p:cNvPicPr>
            <a:picLocks noChangeAspect="1" noChangeArrowheads="1"/>
          </p:cNvPicPr>
          <p:nvPr/>
        </p:nvPicPr>
        <p:blipFill>
          <a:blip r:embed="rId2" cstate="print"/>
          <a:srcRect/>
          <a:stretch>
            <a:fillRect/>
          </a:stretch>
        </p:blipFill>
        <p:spPr bwMode="auto">
          <a:xfrm>
            <a:off x="251520" y="404664"/>
            <a:ext cx="3631707" cy="2880320"/>
          </a:xfrm>
          <a:prstGeom prst="rect">
            <a:avLst/>
          </a:prstGeom>
          <a:noFill/>
        </p:spPr>
      </p:pic>
      <p:pic>
        <p:nvPicPr>
          <p:cNvPr id="3" name="Picture 8" descr="http://www.elephant.ru/images/toys/124/020412_.jpg"/>
          <p:cNvPicPr>
            <a:picLocks noChangeAspect="1" noChangeArrowheads="1"/>
          </p:cNvPicPr>
          <p:nvPr/>
        </p:nvPicPr>
        <p:blipFill>
          <a:blip r:embed="rId3" cstate="print"/>
          <a:srcRect/>
          <a:stretch>
            <a:fillRect/>
          </a:stretch>
        </p:blipFill>
        <p:spPr bwMode="auto">
          <a:xfrm>
            <a:off x="5638574" y="188640"/>
            <a:ext cx="3254761" cy="2880320"/>
          </a:xfrm>
          <a:prstGeom prst="rect">
            <a:avLst/>
          </a:prstGeom>
          <a:noFill/>
        </p:spPr>
      </p:pic>
      <p:pic>
        <p:nvPicPr>
          <p:cNvPr id="38916" name="Picture 4" descr="http://rudocs.exdat.com/pars_docs/tw_refs/255/254918/254918_html_2fc69de6.jpg"/>
          <p:cNvPicPr>
            <a:picLocks noChangeAspect="1" noChangeArrowheads="1"/>
          </p:cNvPicPr>
          <p:nvPr/>
        </p:nvPicPr>
        <p:blipFill>
          <a:blip r:embed="rId4" cstate="print"/>
          <a:srcRect/>
          <a:stretch>
            <a:fillRect/>
          </a:stretch>
        </p:blipFill>
        <p:spPr bwMode="auto">
          <a:xfrm>
            <a:off x="3419872" y="3257600"/>
            <a:ext cx="2692263" cy="3600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hop.eruditclub.ru/admin/_files/mod_catalog/prod/424_newimg636106.jpg"/>
          <p:cNvPicPr>
            <a:picLocks noChangeAspect="1" noChangeArrowheads="1"/>
          </p:cNvPicPr>
          <p:nvPr/>
        </p:nvPicPr>
        <p:blipFill>
          <a:blip r:embed="rId2" cstate="print"/>
          <a:srcRect/>
          <a:stretch>
            <a:fillRect/>
          </a:stretch>
        </p:blipFill>
        <p:spPr bwMode="auto">
          <a:xfrm>
            <a:off x="3419872" y="0"/>
            <a:ext cx="2736304" cy="1874369"/>
          </a:xfrm>
          <a:prstGeom prst="rect">
            <a:avLst/>
          </a:prstGeom>
          <a:noFill/>
        </p:spPr>
      </p:pic>
      <p:pic>
        <p:nvPicPr>
          <p:cNvPr id="40966" name="Picture 6" descr="http://img1.liveinternet.ru/images/attach/c/5/92/160/92160279_large_75b3e6b0a639.jpg"/>
          <p:cNvPicPr>
            <a:picLocks noChangeAspect="1" noChangeArrowheads="1"/>
          </p:cNvPicPr>
          <p:nvPr/>
        </p:nvPicPr>
        <p:blipFill>
          <a:blip r:embed="rId3" cstate="print"/>
          <a:srcRect/>
          <a:stretch>
            <a:fillRect/>
          </a:stretch>
        </p:blipFill>
        <p:spPr bwMode="auto">
          <a:xfrm>
            <a:off x="395536" y="188640"/>
            <a:ext cx="2791184" cy="2060848"/>
          </a:xfrm>
          <a:prstGeom prst="rect">
            <a:avLst/>
          </a:prstGeom>
          <a:noFill/>
        </p:spPr>
      </p:pic>
      <p:pic>
        <p:nvPicPr>
          <p:cNvPr id="40968" name="Picture 8" descr="http://img1.liveinternet.ru/images/attach/c/5/92/160/92160277_large_62dc6e6ffa81.jpg"/>
          <p:cNvPicPr>
            <a:picLocks noChangeAspect="1" noChangeArrowheads="1"/>
          </p:cNvPicPr>
          <p:nvPr/>
        </p:nvPicPr>
        <p:blipFill>
          <a:blip r:embed="rId4" cstate="print"/>
          <a:srcRect/>
          <a:stretch>
            <a:fillRect/>
          </a:stretch>
        </p:blipFill>
        <p:spPr bwMode="auto">
          <a:xfrm>
            <a:off x="6228184" y="0"/>
            <a:ext cx="2699792" cy="1907854"/>
          </a:xfrm>
          <a:prstGeom prst="rect">
            <a:avLst/>
          </a:prstGeom>
          <a:noFill/>
        </p:spPr>
      </p:pic>
      <p:sp>
        <p:nvSpPr>
          <p:cNvPr id="6" name="Прямоугольник 5"/>
          <p:cNvSpPr/>
          <p:nvPr/>
        </p:nvSpPr>
        <p:spPr>
          <a:xfrm>
            <a:off x="3131840" y="1916832"/>
            <a:ext cx="3888432" cy="1015663"/>
          </a:xfrm>
          <a:prstGeom prst="rect">
            <a:avLst/>
          </a:prstGeom>
        </p:spPr>
        <p:txBody>
          <a:bodyPr wrap="square">
            <a:spAutoFit/>
          </a:bodyPr>
          <a:lstStyle/>
          <a:p>
            <a:r>
              <a:rPr lang="ru-RU" sz="2000" dirty="0">
                <a:solidFill>
                  <a:schemeClr val="tx2"/>
                </a:solidFill>
              </a:rPr>
              <a:t>Очень интересны и полезны упражнения с </a:t>
            </a:r>
            <a:r>
              <a:rPr lang="ru-RU" sz="2000" b="1" dirty="0">
                <a:solidFill>
                  <a:schemeClr val="tx2"/>
                </a:solidFill>
              </a:rPr>
              <a:t>деревянными и пластмассовыми палочками</a:t>
            </a:r>
            <a:endParaRPr lang="ru-RU" sz="2000" dirty="0">
              <a:solidFill>
                <a:schemeClr val="tx2"/>
              </a:solidFill>
            </a:endParaRPr>
          </a:p>
        </p:txBody>
      </p:sp>
      <p:pic>
        <p:nvPicPr>
          <p:cNvPr id="7" name="Picture 2" descr="http://im3-tub-ru.yandex.net/i?id=17491116-03-72&amp;n=21"/>
          <p:cNvPicPr>
            <a:picLocks noChangeAspect="1" noChangeArrowheads="1"/>
          </p:cNvPicPr>
          <p:nvPr/>
        </p:nvPicPr>
        <p:blipFill>
          <a:blip r:embed="rId5" cstate="print"/>
          <a:srcRect/>
          <a:stretch>
            <a:fillRect/>
          </a:stretch>
        </p:blipFill>
        <p:spPr bwMode="auto">
          <a:xfrm>
            <a:off x="683568" y="4265712"/>
            <a:ext cx="3041618" cy="2592288"/>
          </a:xfrm>
          <a:prstGeom prst="rect">
            <a:avLst/>
          </a:prstGeom>
          <a:noFill/>
        </p:spPr>
      </p:pic>
      <p:pic>
        <p:nvPicPr>
          <p:cNvPr id="8" name="Picture 4" descr="http://im7-tub-ru.yandex.net/i?id=567016706-68-72&amp;n=21"/>
          <p:cNvPicPr>
            <a:picLocks noChangeAspect="1" noChangeArrowheads="1"/>
          </p:cNvPicPr>
          <p:nvPr/>
        </p:nvPicPr>
        <p:blipFill>
          <a:blip r:embed="rId6" cstate="print"/>
          <a:srcRect/>
          <a:stretch>
            <a:fillRect/>
          </a:stretch>
        </p:blipFill>
        <p:spPr bwMode="auto">
          <a:xfrm>
            <a:off x="4716016" y="4221088"/>
            <a:ext cx="1888530" cy="2506898"/>
          </a:xfrm>
          <a:prstGeom prst="rect">
            <a:avLst/>
          </a:prstGeom>
          <a:noFill/>
        </p:spPr>
      </p:pic>
      <p:sp>
        <p:nvSpPr>
          <p:cNvPr id="9" name="Прямоугольник 8"/>
          <p:cNvSpPr/>
          <p:nvPr/>
        </p:nvSpPr>
        <p:spPr>
          <a:xfrm>
            <a:off x="1907704" y="3645024"/>
            <a:ext cx="1735475" cy="461665"/>
          </a:xfrm>
          <a:prstGeom prst="rect">
            <a:avLst/>
          </a:prstGeom>
        </p:spPr>
        <p:txBody>
          <a:bodyPr wrap="none">
            <a:spAutoFit/>
          </a:bodyPr>
          <a:lstStyle/>
          <a:p>
            <a:pPr lvl="0" fontAlgn="base">
              <a:spcBef>
                <a:spcPct val="0"/>
              </a:spcBef>
              <a:spcAft>
                <a:spcPct val="0"/>
              </a:spcAft>
            </a:pPr>
            <a:r>
              <a:rPr lang="ru-RU" sz="2400" dirty="0" smtClean="0">
                <a:solidFill>
                  <a:schemeClr val="tx2"/>
                </a:solidFill>
                <a:latin typeface="Times New Roman" pitchFamily="18" charset="0"/>
                <a:cs typeface="Times New Roman" pitchFamily="18" charset="0"/>
              </a:rPr>
              <a:t>Театр теней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120720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ea typeface="Calibri" pitchFamily="34" charset="0"/>
                <a:cs typeface="Times New Roman" pitchFamily="18" charset="0"/>
              </a:rPr>
              <a:t>В головном мозгу речевая область расположена рядом с двигательной областью, являясь ее частью.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ea typeface="Calibri" pitchFamily="34" charset="0"/>
                <a:cs typeface="Times New Roman" pitchFamily="18" charset="0"/>
              </a:rPr>
              <a:t>Известный исследователь детской речи </a:t>
            </a:r>
            <a:endParaRPr kumimoji="0" lang="ru-RU" sz="2400" b="0" i="0" u="none" strike="noStrike" cap="none" normalizeH="0" baseline="0" dirty="0" smtClean="0">
              <a:ln>
                <a:noFill/>
              </a:ln>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ea typeface="Calibri" pitchFamily="34" charset="0"/>
                <a:cs typeface="Times New Roman" pitchFamily="18" charset="0"/>
              </a:rPr>
              <a:t>М. М. Кольцов пишет: «Движения пальцев рук исторически, в ходе развития человечества, оказались тесно связаны с речевой функцией. Развитие руки и речи у людей шло параллельно, то есть одновременно. Примерно таков же ход развития речи ребенка. Сначала развиваются тонкие движения пальцев рук, затем появляется артикуляция слогов. Есть все основания рассматривать кисть руки как орган речи». Поэтому уровень развития речи находится в прямой зависимости от степени </a:t>
            </a:r>
            <a:r>
              <a:rPr kumimoji="0" lang="ru-RU" sz="2400" b="0" i="0" u="none" strike="noStrike" cap="none" normalizeH="0" baseline="0" dirty="0" err="1" smtClean="0">
                <a:ln>
                  <a:noFill/>
                </a:ln>
                <a:effectLst/>
                <a:ea typeface="Calibri" pitchFamily="34" charset="0"/>
                <a:cs typeface="Times New Roman" pitchFamily="18" charset="0"/>
              </a:rPr>
              <a:t>сформированности</a:t>
            </a:r>
            <a:r>
              <a:rPr kumimoji="0" lang="ru-RU" sz="2400" b="0" i="0" u="none" strike="noStrike" cap="none" normalizeH="0" baseline="0" dirty="0" smtClean="0">
                <a:ln>
                  <a:noFill/>
                </a:ln>
                <a:effectLst/>
                <a:ea typeface="Calibri" pitchFamily="34" charset="0"/>
                <a:cs typeface="Times New Roman" pitchFamily="18" charset="0"/>
              </a:rPr>
              <a:t> тонких движений пальцев рук.</a:t>
            </a:r>
            <a:endParaRPr kumimoji="0" lang="ru-RU" sz="2400" b="0" i="0" u="none" strike="noStrike" cap="none" normalizeH="0" baseline="0" dirty="0" smtClean="0">
              <a:ln>
                <a:noFill/>
              </a:ln>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9552" y="692696"/>
            <a:ext cx="806489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Слабую руку дошкольника можно и необходимо развивать.</a:t>
            </a:r>
            <a:endParaRPr kumimoji="0" lang="ru-RU" sz="28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Что дает пальчиковая гимнастика детям?</a:t>
            </a:r>
            <a:endParaRPr kumimoji="0" lang="ru-RU" sz="28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8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Способствует овладению навыками мелкой моторики.</a:t>
            </a:r>
            <a:endParaRPr kumimoji="0" lang="ru-RU" sz="28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8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Помогает развивать речь.</a:t>
            </a:r>
            <a:endParaRPr kumimoji="0" lang="ru-RU" sz="28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8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Повышает работоспособность коры головного мозга.</a:t>
            </a:r>
            <a:endParaRPr lang="ru-RU" sz="2800" dirty="0" smtClean="0">
              <a:solidFill>
                <a:schemeClr val="accent1">
                  <a:lumMod val="75000"/>
                </a:schemeClr>
              </a:solidFill>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8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Развивает у ребенка психические процессы: мышление, внимание, память, воображение.</a:t>
            </a:r>
            <a:endParaRPr kumimoji="0" lang="ru-RU" sz="28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800" b="0"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Снимает тревожность.</a:t>
            </a:r>
            <a:endParaRPr kumimoji="0" lang="ru-RU" sz="28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741958"/>
            <a:ext cx="88924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2400" b="1" i="0" u="none" strike="noStrike" cap="none" normalizeH="0" baseline="0" dirty="0" smtClean="0">
                <a:ln>
                  <a:noFill/>
                </a:ln>
                <a:effectLst/>
                <a:latin typeface="Times New Roman" pitchFamily="18" charset="0"/>
                <a:ea typeface="Calibri" pitchFamily="34" charset="0"/>
                <a:cs typeface="Times New Roman" pitchFamily="18" charset="0"/>
              </a:rPr>
              <a:t>Если развитие движений пальцев рук соответствует возрасту, то и речевое развитие находится в пределах нормы; </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2400" b="1" i="0" u="none" strike="noStrike" cap="none" normalizeH="0" baseline="0" dirty="0" smtClean="0">
                <a:ln>
                  <a:noFill/>
                </a:ln>
                <a:effectLst/>
                <a:latin typeface="Times New Roman" pitchFamily="18" charset="0"/>
                <a:ea typeface="Calibri" pitchFamily="34" charset="0"/>
                <a:cs typeface="Times New Roman" pitchFamily="18" charset="0"/>
              </a:rPr>
              <a:t>если развитие движений пальцев отстает </a:t>
            </a:r>
            <a:r>
              <a:rPr kumimoji="0" lang="ru-RU" sz="2400" b="0" i="0" u="none" strike="noStrike" cap="none" normalizeH="0" baseline="0" dirty="0" smtClean="0">
                <a:ln>
                  <a:noFill/>
                </a:ln>
                <a:effectLst/>
                <a:latin typeface="Times New Roman" pitchFamily="18" charset="0"/>
                <a:ea typeface="Calibri" pitchFamily="34" charset="0"/>
                <a:cs typeface="Times New Roman" pitchFamily="18" charset="0"/>
              </a:rPr>
              <a:t>(ребенок неправильно держит ложку, с трудом справляется с карандашом, кисточкой, ножницами, пластилином, не может открутить и закрутить не только мелкие, но и крупные гайки конструктора), </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2400" b="1" i="0" u="none" strike="noStrike" cap="none" normalizeH="0" baseline="0" dirty="0" smtClean="0">
                <a:ln>
                  <a:noFill/>
                </a:ln>
                <a:effectLst/>
                <a:latin typeface="Times New Roman" pitchFamily="18" charset="0"/>
                <a:ea typeface="Calibri" pitchFamily="34" charset="0"/>
                <a:cs typeface="Times New Roman" pitchFamily="18" charset="0"/>
              </a:rPr>
              <a:t>то задерживается и речевое развитие, хотя общая моторика при этом может быть нормальной и даже выше нормы.</a:t>
            </a:r>
            <a:endParaRPr kumimoji="0" lang="ru-RU" sz="2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1069267"/>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ru-RU" sz="2800" b="1" i="0" u="none" strike="noStrike" cap="none" normalizeH="0" baseline="0" dirty="0" smtClean="0">
                <a:ln>
                  <a:noFill/>
                </a:ln>
                <a:effectLst/>
                <a:latin typeface="Times New Roman" pitchFamily="18" charset="0"/>
                <a:ea typeface="Calibri" pitchFamily="34" charset="0"/>
                <a:cs typeface="Times New Roman" pitchFamily="18" charset="0"/>
              </a:rPr>
              <a:t> Речь совершенствуется под влиянием кинетических импульсов от рук, точнее, от пальцев.</a:t>
            </a:r>
            <a:endParaRPr kumimoji="0" lang="ru-RU" sz="2800" b="0"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28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Обычно ребенок, имеющий высокий уровень развития мелкой моторики, умеет логически рассуждать, у него достаточно развиты память, внимание, связная речь. Если в 4 года ребенок не умеет доносить в пригоршне воду до лица, не разливая ее, значит, у него отстает в развитии мелкая мускулатура. После 5 лет дети могут изобразить движения «ладонь — кулак — ребро». Если затрудняются, то это говорит об определенных нарушениях.</a:t>
            </a:r>
            <a:endParaRPr kumimoji="0" lang="ru-RU" sz="2000" b="0" i="0" u="none" strike="noStrike" cap="none" normalizeH="0" baseline="0" dirty="0" smtClean="0">
              <a:ln>
                <a:noFill/>
              </a:ln>
              <a:solidFill>
                <a:schemeClr val="tx2"/>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xn-----8kcgddosbgan8afk9b.xn--p1ai/images/big/112300704.jpg"/>
          <p:cNvPicPr>
            <a:picLocks noChangeAspect="1" noChangeArrowheads="1"/>
          </p:cNvPicPr>
          <p:nvPr/>
        </p:nvPicPr>
        <p:blipFill>
          <a:blip r:embed="rId2" cstate="print"/>
          <a:srcRect/>
          <a:stretch>
            <a:fillRect/>
          </a:stretch>
        </p:blipFill>
        <p:spPr bwMode="auto">
          <a:xfrm>
            <a:off x="6300192" y="764705"/>
            <a:ext cx="2627784" cy="3397997"/>
          </a:xfrm>
          <a:prstGeom prst="rect">
            <a:avLst/>
          </a:prstGeom>
          <a:noFill/>
        </p:spPr>
      </p:pic>
      <p:sp>
        <p:nvSpPr>
          <p:cNvPr id="5" name="Прямоугольник 4"/>
          <p:cNvSpPr/>
          <p:nvPr/>
        </p:nvSpPr>
        <p:spPr>
          <a:xfrm>
            <a:off x="1547664" y="4293096"/>
            <a:ext cx="5760640" cy="1631216"/>
          </a:xfrm>
          <a:prstGeom prst="rect">
            <a:avLst/>
          </a:prstGeom>
        </p:spPr>
        <p:txBody>
          <a:bodyPr wrap="square">
            <a:spAutoFit/>
          </a:bodyPr>
          <a:lstStyle/>
          <a:p>
            <a:r>
              <a:rPr lang="ru-RU" sz="2000" dirty="0">
                <a:solidFill>
                  <a:srgbClr val="C00000"/>
                </a:solidFill>
              </a:rPr>
              <a:t>Народная мудрость уловила подобную связь на интуитивном уровне уже сотни лет назад и создала богатейшую коллекцию доступных, поднимающих настроение ребенка игр с пальчиками.</a:t>
            </a:r>
          </a:p>
        </p:txBody>
      </p:sp>
      <p:sp>
        <p:nvSpPr>
          <p:cNvPr id="4" name="Прямоугольник 3"/>
          <p:cNvSpPr/>
          <p:nvPr/>
        </p:nvSpPr>
        <p:spPr>
          <a:xfrm>
            <a:off x="323528" y="1052736"/>
            <a:ext cx="5184576" cy="1569660"/>
          </a:xfrm>
          <a:prstGeom prst="rect">
            <a:avLst/>
          </a:prstGeom>
        </p:spPr>
        <p:txBody>
          <a:bodyPr wrap="square">
            <a:spAutoFit/>
          </a:bodyPr>
          <a:lstStyle/>
          <a:p>
            <a:pPr lvl="0" fontAlgn="base">
              <a:spcBef>
                <a:spcPct val="0"/>
              </a:spcBef>
              <a:spcAft>
                <a:spcPct val="0"/>
              </a:spcAft>
            </a:pPr>
            <a:r>
              <a:rPr lang="ru-RU" sz="2400" dirty="0" smtClean="0">
                <a:solidFill>
                  <a:srgbClr val="0070C0"/>
                </a:solidFill>
                <a:latin typeface="Times New Roman" pitchFamily="18" charset="0"/>
                <a:ea typeface="Calibri" pitchFamily="34" charset="0"/>
                <a:cs typeface="Times New Roman" pitchFamily="18" charset="0"/>
              </a:rPr>
              <a:t>Ребенку необходима помощь.</a:t>
            </a:r>
          </a:p>
          <a:p>
            <a:pPr lvl="0" fontAlgn="base">
              <a:spcBef>
                <a:spcPct val="0"/>
              </a:spcBef>
              <a:spcAft>
                <a:spcPct val="0"/>
              </a:spcAft>
            </a:pPr>
            <a:r>
              <a:rPr lang="ru-RU" sz="2400" dirty="0" smtClean="0">
                <a:solidFill>
                  <a:srgbClr val="0070C0"/>
                </a:solidFill>
                <a:latin typeface="Times New Roman" pitchFamily="18" charset="0"/>
                <a:ea typeface="Calibri" pitchFamily="34" charset="0"/>
                <a:cs typeface="Times New Roman" pitchFamily="18" charset="0"/>
              </a:rPr>
              <a:t> Необходимо заняться с ним пальчиковой гимнастикой, играми и упражнениями для развития руки.</a:t>
            </a:r>
            <a:endParaRPr lang="ru-RU" sz="2400"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d6deti.ucoz.ru/_fr/0/0521457.jpg"/>
          <p:cNvPicPr>
            <a:picLocks noChangeAspect="1" noChangeArrowheads="1"/>
          </p:cNvPicPr>
          <p:nvPr/>
        </p:nvPicPr>
        <p:blipFill>
          <a:blip r:embed="rId2" cstate="print">
            <a:lum/>
          </a:blip>
          <a:srcRect/>
          <a:stretch>
            <a:fillRect/>
          </a:stretch>
        </p:blipFill>
        <p:spPr bwMode="auto">
          <a:xfrm>
            <a:off x="0" y="-1"/>
            <a:ext cx="9144000" cy="6858001"/>
          </a:xfrm>
          <a:prstGeom prst="rect">
            <a:avLst/>
          </a:prstGeom>
          <a:noFill/>
        </p:spPr>
      </p:pic>
      <p:sp>
        <p:nvSpPr>
          <p:cNvPr id="15363" name="Rectangle 3"/>
          <p:cNvSpPr>
            <a:spLocks noChangeArrowheads="1"/>
          </p:cNvSpPr>
          <p:nvPr/>
        </p:nvSpPr>
        <p:spPr bwMode="auto">
          <a:xfrm>
            <a:off x="971600" y="2636912"/>
            <a:ext cx="77048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10000"/>
                  </a:schemeClr>
                </a:solidFill>
                <a:effectLst/>
                <a:latin typeface="Times New Roman" pitchFamily="18" charset="0"/>
                <a:ea typeface="Times New Roman" pitchFamily="18" charset="0"/>
                <a:cs typeface="Times New Roman" pitchFamily="18" charset="0"/>
              </a:rPr>
              <a:t>Нейролингвистические эксперименты доказали, что даже легкие поглаживания ладошки младенца и ежедневное сгибание и разгибание его пальчиков через несколько недель приводят к существенному повышению активности электрических колебаний в височной и лобной зонах головного мозга – будущих центрах речи малыша.</a:t>
            </a:r>
            <a:endParaRPr kumimoji="0" lang="ru-RU" sz="2400" b="0" i="0" u="none" strike="noStrike" cap="none" normalizeH="0" baseline="0" dirty="0" smtClean="0">
              <a:ln>
                <a:noFill/>
              </a:ln>
              <a:solidFill>
                <a:schemeClr val="tx2">
                  <a:lumMod val="1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340768"/>
            <a:ext cx="8892480" cy="3359061"/>
          </a:xfrm>
          <a:prstGeom prst="rect">
            <a:avLst/>
          </a:prstGeom>
        </p:spPr>
        <p:txBody>
          <a:bodyPr wrap="square">
            <a:spAutoFit/>
          </a:bodyPr>
          <a:lstStyle/>
          <a:p>
            <a:pPr algn="ctr">
              <a:lnSpc>
                <a:spcPct val="150000"/>
              </a:lnSpc>
            </a:pPr>
            <a:r>
              <a:rPr lang="ru-RU" sz="2400" dirty="0">
                <a:solidFill>
                  <a:srgbClr val="0070C0"/>
                </a:solidFill>
              </a:rPr>
              <a:t>Самый благоприятный период для развития интеллектуальных и творческих возможностей человека – </a:t>
            </a:r>
            <a:endParaRPr lang="ru-RU" sz="2400" dirty="0" smtClean="0">
              <a:solidFill>
                <a:srgbClr val="0070C0"/>
              </a:solidFill>
            </a:endParaRPr>
          </a:p>
          <a:p>
            <a:pPr algn="ctr">
              <a:lnSpc>
                <a:spcPct val="150000"/>
              </a:lnSpc>
            </a:pPr>
            <a:r>
              <a:rPr lang="ru-RU" sz="2400" dirty="0" smtClean="0">
                <a:solidFill>
                  <a:srgbClr val="0070C0"/>
                </a:solidFill>
              </a:rPr>
              <a:t>от </a:t>
            </a:r>
            <a:r>
              <a:rPr lang="ru-RU" sz="2400" dirty="0">
                <a:solidFill>
                  <a:srgbClr val="0070C0"/>
                </a:solidFill>
              </a:rPr>
              <a:t>3 до 9 лет, когда кора больших полушарий ещё окончательно не сформирована. Именно в этом возрасте необходимо развивать память, восприятие, мышление, внимание.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835551"/>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ru-RU" sz="28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Развитию кистей и пальцев рук </a:t>
            </a:r>
          </a:p>
          <a:p>
            <a:pPr marL="0" marR="0" lvl="0" indent="0" algn="ctr" defTabSz="914400" rtl="0" eaLnBrk="1" fontAlgn="base" latinLnBrk="0" hangingPunct="1">
              <a:spcBef>
                <a:spcPct val="0"/>
              </a:spcBef>
              <a:spcAft>
                <a:spcPct val="0"/>
              </a:spcAft>
              <a:buClrTx/>
              <a:buSzTx/>
              <a:buFontTx/>
              <a:buNone/>
              <a:tabLst/>
            </a:pPr>
            <a:r>
              <a:rPr kumimoji="0" lang="ru-RU" sz="28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помогает не только пальчиковая гимнастика,</a:t>
            </a:r>
          </a:p>
          <a:p>
            <a:pPr marL="0" marR="0" lvl="0" indent="0" algn="ctr" defTabSz="914400" rtl="0" eaLnBrk="1" fontAlgn="base" latinLnBrk="0" hangingPunct="1">
              <a:spcBef>
                <a:spcPct val="0"/>
              </a:spcBef>
              <a:spcAft>
                <a:spcPct val="0"/>
              </a:spcAft>
              <a:buClrTx/>
              <a:buSzTx/>
              <a:buFontTx/>
              <a:buNone/>
              <a:tabLst/>
            </a:pPr>
            <a:r>
              <a:rPr kumimoji="0" lang="ru-RU" sz="2800" b="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но и разнообразные действия с самыми различными предметами:</a:t>
            </a:r>
            <a:endParaRPr kumimoji="0" lang="ru-RU" sz="28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effectLst/>
              <a:latin typeface="Times New Roman" pitchFamily="18" charset="0"/>
              <a:cs typeface="Times New Roman" pitchFamily="18" charset="0"/>
            </a:endParaRPr>
          </a:p>
        </p:txBody>
      </p:sp>
      <p:sp>
        <p:nvSpPr>
          <p:cNvPr id="59394" name="Rectangle 2"/>
          <p:cNvSpPr>
            <a:spLocks noChangeArrowheads="1"/>
          </p:cNvSpPr>
          <p:nvPr/>
        </p:nvSpPr>
        <p:spPr bwMode="auto">
          <a:xfrm>
            <a:off x="251520" y="3356992"/>
            <a:ext cx="84969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Возьмите в руки </a:t>
            </a:r>
            <a:r>
              <a:rPr kumimoji="0" lang="ru-RU" sz="2400" b="1"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пластилин</a:t>
            </a:r>
            <a:r>
              <a:rPr kumimoji="0" lang="ru-RU" sz="24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помните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и слепите, что хотите.</a:t>
            </a:r>
            <a:endParaRPr kumimoji="0" lang="ru-RU" sz="2400" b="0" i="0" u="none" strike="noStrike" cap="none" normalizeH="0" baseline="0" dirty="0" smtClean="0">
              <a:ln>
                <a:noFill/>
              </a:ln>
              <a:solidFill>
                <a:schemeClr val="accent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Пластилин прикасается к каждой точке пальцев и ладоней, массажирует и стимулирует их.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Он дает уникальные возможности проводить интересные игры с пользой для общего развития ребенка.</a:t>
            </a:r>
            <a:endParaRPr kumimoji="0" lang="ru-RU" sz="2400" b="0" i="0" u="none" strike="noStrike" cap="none" normalizeH="0" baseline="0" dirty="0" smtClean="0">
              <a:ln>
                <a:noFill/>
              </a:ln>
              <a:solidFill>
                <a:schemeClr val="accent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389</Words>
  <Application>Microsoft Office PowerPoint</Application>
  <PresentationFormat>Экран (4:3)</PresentationFormat>
  <Paragraphs>54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Влияние пальчиковых игр на развитие речи детей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оксана</dc:creator>
  <cp:lastModifiedBy>оксана</cp:lastModifiedBy>
  <cp:revision>27</cp:revision>
  <dcterms:created xsi:type="dcterms:W3CDTF">2012-12-03T16:13:58Z</dcterms:created>
  <dcterms:modified xsi:type="dcterms:W3CDTF">2013-04-27T16:25:21Z</dcterms:modified>
</cp:coreProperties>
</file>