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8"/>
  </p:notesMasterIdLst>
  <p:sldIdLst>
    <p:sldId id="269" r:id="rId2"/>
    <p:sldId id="259" r:id="rId3"/>
    <p:sldId id="270" r:id="rId4"/>
    <p:sldId id="271" r:id="rId5"/>
    <p:sldId id="273" r:id="rId6"/>
    <p:sldId id="274" r:id="rId7"/>
    <p:sldId id="276" r:id="rId8"/>
    <p:sldId id="290" r:id="rId9"/>
    <p:sldId id="278" r:id="rId10"/>
    <p:sldId id="309" r:id="rId11"/>
    <p:sldId id="279" r:id="rId12"/>
    <p:sldId id="282" r:id="rId13"/>
    <p:sldId id="283" r:id="rId14"/>
    <p:sldId id="302" r:id="rId15"/>
    <p:sldId id="303" r:id="rId16"/>
    <p:sldId id="315" r:id="rId17"/>
    <p:sldId id="317" r:id="rId18"/>
    <p:sldId id="307" r:id="rId19"/>
    <p:sldId id="310" r:id="rId20"/>
    <p:sldId id="311" r:id="rId21"/>
    <p:sldId id="313" r:id="rId22"/>
    <p:sldId id="319" r:id="rId23"/>
    <p:sldId id="318" r:id="rId24"/>
    <p:sldId id="312" r:id="rId25"/>
    <p:sldId id="323" r:id="rId26"/>
    <p:sldId id="32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60A2"/>
    <a:srgbClr val="8D57B5"/>
    <a:srgbClr val="16D4A2"/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58" autoAdjust="0"/>
    <p:restoredTop sz="94640" autoAdjust="0"/>
  </p:normalViewPr>
  <p:slideViewPr>
    <p:cSldViewPr>
      <p:cViewPr>
        <p:scale>
          <a:sx n="69" d="100"/>
          <a:sy n="69" d="100"/>
        </p:scale>
        <p:origin x="-87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4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17D56E-3AF7-4387-A378-0F0C7C93BB6B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38D95-681D-4EB9-9477-866192780E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38D95-681D-4EB9-9477-866192780EA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1B80F-798F-471D-9630-8F8F9A6259FD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847B3-274F-4E16-8861-51658792C8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1B80F-798F-471D-9630-8F8F9A6259FD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847B3-274F-4E16-8861-51658792C8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1B80F-798F-471D-9630-8F8F9A6259FD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847B3-274F-4E16-8861-51658792C8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1B80F-798F-471D-9630-8F8F9A6259FD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847B3-274F-4E16-8861-51658792C8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1B80F-798F-471D-9630-8F8F9A6259FD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847B3-274F-4E16-8861-51658792C8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1B80F-798F-471D-9630-8F8F9A6259FD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847B3-274F-4E16-8861-51658792C8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1B80F-798F-471D-9630-8F8F9A6259FD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847B3-274F-4E16-8861-51658792C8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1B80F-798F-471D-9630-8F8F9A6259FD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847B3-274F-4E16-8861-51658792C8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1B80F-798F-471D-9630-8F8F9A6259FD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847B3-274F-4E16-8861-51658792C8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1B80F-798F-471D-9630-8F8F9A6259FD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847B3-274F-4E16-8861-51658792C8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1B80F-798F-471D-9630-8F8F9A6259FD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847B3-274F-4E16-8861-51658792C8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1B80F-798F-471D-9630-8F8F9A6259FD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847B3-274F-4E16-8861-51658792C8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013176"/>
            <a:ext cx="8085584" cy="206896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Gabriola" pitchFamily="82" charset="0"/>
              </a:rPr>
              <a:t>Воспитатель: 1 квалификационной категории </a:t>
            </a:r>
            <a:br>
              <a:rPr lang="ru-RU" sz="2400" dirty="0" smtClean="0">
                <a:latin typeface="Gabriola" pitchFamily="82" charset="0"/>
              </a:rPr>
            </a:br>
            <a:r>
              <a:rPr lang="ru-RU" sz="2400" dirty="0" smtClean="0">
                <a:latin typeface="Gabriola" pitchFamily="82" charset="0"/>
              </a:rPr>
              <a:t> </a:t>
            </a:r>
            <a:r>
              <a:rPr lang="ru-RU" sz="2400" dirty="0" err="1" smtClean="0">
                <a:latin typeface="Gabriola" pitchFamily="82" charset="0"/>
              </a:rPr>
              <a:t>Сиухина</a:t>
            </a:r>
            <a:r>
              <a:rPr lang="ru-RU" sz="2400" dirty="0" smtClean="0">
                <a:latin typeface="Gabriola" pitchFamily="82" charset="0"/>
              </a:rPr>
              <a:t> Т.И.  </a:t>
            </a:r>
            <a:br>
              <a:rPr lang="ru-RU" sz="2400" dirty="0" smtClean="0">
                <a:latin typeface="Gabriola" pitchFamily="82" charset="0"/>
              </a:rPr>
            </a:br>
            <a:r>
              <a:rPr lang="ru-RU" sz="2400" dirty="0" smtClean="0">
                <a:latin typeface="Gabriola" pitchFamily="82" charset="0"/>
              </a:rPr>
              <a:t>ГБДОУ № 32 Калининского р-на</a:t>
            </a:r>
            <a:br>
              <a:rPr lang="ru-RU" sz="2400" dirty="0" smtClean="0">
                <a:latin typeface="Gabriola" pitchFamily="82" charset="0"/>
              </a:rPr>
            </a:br>
            <a:r>
              <a:rPr lang="ru-RU" sz="2400" dirty="0" smtClean="0">
                <a:latin typeface="Gabriola" pitchFamily="82" charset="0"/>
              </a:rPr>
              <a:t> Санкт-Петербурга. </a:t>
            </a:r>
            <a:br>
              <a:rPr lang="ru-RU" sz="2400" dirty="0" smtClean="0">
                <a:latin typeface="Gabriola" pitchFamily="82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980728"/>
            <a:ext cx="8291264" cy="3024336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extrusionH="76200">
            <a:bevelB prst="relaxedInset"/>
            <a:extrusionClr>
              <a:schemeClr val="tx1"/>
            </a:extrusionClr>
          </a:sp3d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latin typeface="Gabriola" pitchFamily="82" charset="0"/>
                <a:ea typeface="Arial Unicode MS" pitchFamily="34" charset="-128"/>
                <a:cs typeface="Arial Unicode MS" pitchFamily="34" charset="-128"/>
              </a:rPr>
              <a:t>Технология: ТЕСТОПЛАСТИКА.</a:t>
            </a:r>
          </a:p>
          <a:p>
            <a:pPr algn="ctr">
              <a:buNone/>
            </a:pPr>
            <a:r>
              <a:rPr lang="ru-RU" sz="4000" b="1" dirty="0" smtClean="0">
                <a:latin typeface="Gabriola" pitchFamily="82" charset="0"/>
                <a:ea typeface="Arial Unicode MS" pitchFamily="34" charset="-128"/>
                <a:cs typeface="Arial Unicode MS" pitchFamily="34" charset="-128"/>
              </a:rPr>
              <a:t>Лепка из соленого теста, как средство развития творчества у дошкольника.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348880"/>
            <a:ext cx="8291264" cy="3633267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Picture 4" descr="C:\Users\Home\Desktop\картинки\я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6016" y="1988840"/>
            <a:ext cx="3888432" cy="4149080"/>
          </a:xfrm>
          <a:prstGeom prst="rect">
            <a:avLst/>
          </a:prstGeom>
          <a:noFill/>
          <a:ln w="101600">
            <a:solidFill>
              <a:schemeClr val="bg1"/>
            </a:solidFill>
          </a:ln>
        </p:spPr>
      </p:pic>
      <p:pic>
        <p:nvPicPr>
          <p:cNvPr id="6" name="Picture 3" descr="C:\Users\Home\Desktop\картинки\я2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467544" y="2492896"/>
            <a:ext cx="4038600" cy="3273392"/>
          </a:xfrm>
          <a:prstGeom prst="rect">
            <a:avLst/>
          </a:prstGeom>
          <a:noFill/>
          <a:ln w="101600">
            <a:solidFill>
              <a:schemeClr val="bg1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1115616" y="260648"/>
            <a:ext cx="66247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latin typeface="Gabriola" pitchFamily="82" charset="0"/>
              </a:rPr>
              <a:t> </a:t>
            </a:r>
            <a:r>
              <a:rPr lang="ru-RU" sz="2800" b="1" i="1" dirty="0" smtClean="0">
                <a:latin typeface="Gabriola" pitchFamily="82" charset="0"/>
              </a:rPr>
              <a:t>Прежде  чем лепить, кусочек теста хорошо разминают в руках. Разделим его на 2 одинаковые части. Один отложим в сторону (оно нужно будет попозже)</a:t>
            </a:r>
            <a:endParaRPr lang="ru-RU" sz="2800" b="1" dirty="0">
              <a:latin typeface="Gabriola" pitchFamily="82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_000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67544" y="2636912"/>
            <a:ext cx="3689301" cy="3919165"/>
          </a:xfrm>
          <a:ln w="101600">
            <a:solidFill>
              <a:schemeClr val="bg1"/>
            </a:solidFill>
          </a:ln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-180528" y="-26830"/>
            <a:ext cx="835292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3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Скатываем колбаску и сгибаем из нее туловище овечки (откладываем в сторону). Овечка может сидеть или стоять.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</p:txBody>
      </p:sp>
      <p:pic>
        <p:nvPicPr>
          <p:cNvPr id="5" name="Рисунок 4" descr="IMG_000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779912" y="1556792"/>
            <a:ext cx="5184576" cy="4653136"/>
          </a:xfrm>
          <a:prstGeom prst="rect">
            <a:avLst/>
          </a:prstGeom>
          <a:ln w="101600">
            <a:solidFill>
              <a:schemeClr val="bg1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G_000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67544" y="3068960"/>
            <a:ext cx="3672408" cy="3312368"/>
          </a:xfrm>
          <a:ln w="101600">
            <a:solidFill>
              <a:schemeClr val="bg1"/>
            </a:solidFill>
          </a:ln>
        </p:spPr>
      </p:pic>
      <p:pic>
        <p:nvPicPr>
          <p:cNvPr id="8" name="Рисунок 7" descr="IMG_001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32040" y="3068960"/>
            <a:ext cx="4032448" cy="3240360"/>
          </a:xfrm>
          <a:prstGeom prst="rect">
            <a:avLst/>
          </a:prstGeom>
          <a:ln w="101600">
            <a:solidFill>
              <a:schemeClr val="bg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827584" y="404664"/>
            <a:ext cx="30243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 smtClean="0">
                <a:latin typeface="Gabriola" pitchFamily="82" charset="0"/>
              </a:rPr>
              <a:t>От второго кусочка отрываем часть, скатываем в колбаску  по тоньше, разрезаем ее  на 4 одинаковые части. Это будут ноги овечки, приклеиваем их к туловищу.</a:t>
            </a:r>
            <a:endParaRPr lang="ru-RU" sz="2400" b="1" dirty="0">
              <a:latin typeface="Gabriola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4048" y="476672"/>
            <a:ext cx="3816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Gabriola" pitchFamily="82" charset="0"/>
              </a:rPr>
              <a:t>Из маленького кусочка лепим небольшие уши овальной формы, склеив их с одной стороны. Приклеиваем их к голове овечки</a:t>
            </a:r>
            <a:r>
              <a:rPr lang="ru-RU" sz="2000" i="1" dirty="0" smtClean="0">
                <a:latin typeface="Gabriola" pitchFamily="82" charset="0"/>
              </a:rPr>
              <a:t>.</a:t>
            </a:r>
            <a:endParaRPr lang="ru-RU" sz="2000" dirty="0">
              <a:latin typeface="Gabriola" pitchFamily="82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IMG_001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644008" y="2348880"/>
            <a:ext cx="4159770" cy="3429000"/>
          </a:xfrm>
          <a:prstGeom prst="rect">
            <a:avLst/>
          </a:prstGeom>
          <a:ln w="101600">
            <a:solidFill>
              <a:schemeClr val="bg1"/>
            </a:solidFill>
          </a:ln>
        </p:spPr>
      </p:pic>
      <p:pic>
        <p:nvPicPr>
          <p:cNvPr id="8" name="Рисунок 7" descr="IMG_001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9552" y="3356992"/>
            <a:ext cx="4488498" cy="3168352"/>
          </a:xfrm>
          <a:prstGeom prst="rect">
            <a:avLst/>
          </a:prstGeom>
          <a:ln w="101600">
            <a:solidFill>
              <a:schemeClr val="bg1"/>
            </a:solidFill>
          </a:ln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611560" y="627293"/>
            <a:ext cx="748883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Из оставшегося теста отщипываем маленькие кусочки и скатываем шарики в виде горошинок. Эти шарики приклеиваем по всему туловищу, кроме ног и мордочки.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0" descr="IMG_001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763688" y="2348880"/>
            <a:ext cx="5472607" cy="4104456"/>
          </a:xfrm>
          <a:ln w="101600">
            <a:solidFill>
              <a:schemeClr val="bg1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971600" y="476672"/>
            <a:ext cx="69847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Gabriola" pitchFamily="82" charset="0"/>
              </a:rPr>
              <a:t>Когда лепка будет окончена. Возьмем  стержень от ручки, или зубочистку и каждый шарик – горошину неглубоко проколем. Создастся иллюзия, что шерсть у овечки в завитушках</a:t>
            </a:r>
            <a:endParaRPr lang="ru-RU" sz="2800" b="1" dirty="0">
              <a:latin typeface="Gabriola" pitchFamily="82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83568" y="548680"/>
            <a:ext cx="734481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После полного высыхания поделки из теста  можно раскрасить, используя  гуашевые, акварельные и акриловые краски.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</p:txBody>
      </p:sp>
      <p:pic>
        <p:nvPicPr>
          <p:cNvPr id="8196" name="Picture 4" descr="C:\Users\Home\Desktop\картинки\краски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2247967"/>
            <a:ext cx="6048672" cy="3936437"/>
          </a:xfrm>
          <a:prstGeom prst="rect">
            <a:avLst/>
          </a:prstGeom>
          <a:noFill/>
          <a:ln w="101600">
            <a:solidFill>
              <a:schemeClr val="bg1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Home\Desktop\картинки\краски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188640"/>
            <a:ext cx="7992888" cy="6220072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043608" y="158443"/>
            <a:ext cx="810039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  <a:ea typeface="Calibri" pitchFamily="34" charset="0"/>
                <a:cs typeface="Times New Roman" pitchFamily="18" charset="0"/>
              </a:rPr>
              <a:t>Вот и украшение для елки! Наша елка будет самая красивая и нарядная! Мы хорошо потрудились!</a:t>
            </a:r>
            <a:endParaRPr kumimoji="0" lang="ru-RU" sz="40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briola" pitchFamily="82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IMG_035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860032" y="692696"/>
            <a:ext cx="3960440" cy="4608512"/>
          </a:xfrm>
          <a:prstGeom prst="rect">
            <a:avLst/>
          </a:prstGeom>
          <a:ln w="101600">
            <a:solidFill>
              <a:schemeClr val="bg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267744" y="2132856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467544" y="246285"/>
            <a:ext cx="4176464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А чтобы получился результат лучше, желательно привлечь к совместной работе – родителей. </a:t>
            </a:r>
            <a:r>
              <a:rPr lang="ru-RU" sz="2800" b="1" i="1" dirty="0" smtClean="0">
                <a:latin typeface="Gabriola" pitchFamily="82" charset="0"/>
              </a:rPr>
              <a:t>Провести  мастер-класс , семинары-практикумы по </a:t>
            </a:r>
            <a:r>
              <a:rPr lang="ru-RU" sz="2800" b="1" i="1" dirty="0" err="1" smtClean="0">
                <a:latin typeface="Gabriola" pitchFamily="82" charset="0"/>
              </a:rPr>
              <a:t>тестопластике</a:t>
            </a:r>
            <a:r>
              <a:rPr lang="ru-RU" sz="2800" b="1" i="1" dirty="0" smtClean="0">
                <a:latin typeface="Gabriola" pitchFamily="82" charset="0"/>
              </a:rPr>
              <a:t>. Родители должны знать  и владеть всеми  способами и приемами лепки. Родители должны почувствовать, что это приятно, интересно и огромные возможности для создания шедевров, произведений искусства.</a:t>
            </a:r>
            <a:br>
              <a:rPr lang="ru-RU" sz="2800" b="1" i="1" dirty="0" smtClean="0">
                <a:latin typeface="Gabriola" pitchFamily="82" charset="0"/>
              </a:rPr>
            </a:b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035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95536" y="908720"/>
            <a:ext cx="2592288" cy="3456384"/>
          </a:xfrm>
          <a:prstGeom prst="rect">
            <a:avLst/>
          </a:prstGeom>
          <a:ln w="101600">
            <a:solidFill>
              <a:schemeClr val="bg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187624" y="0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Gabriola" pitchFamily="82" charset="0"/>
              </a:rPr>
              <a:t>Научились сами, а теперь научим маму!</a:t>
            </a:r>
            <a:endParaRPr lang="ru-RU" sz="4000" b="1" dirty="0">
              <a:latin typeface="Gabriola" pitchFamily="82" charset="0"/>
            </a:endParaRPr>
          </a:p>
        </p:txBody>
      </p:sp>
      <p:pic>
        <p:nvPicPr>
          <p:cNvPr id="7" name="Рисунок 6" descr="IMG_035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55776" y="3789040"/>
            <a:ext cx="3851920" cy="2888940"/>
          </a:xfrm>
          <a:prstGeom prst="rect">
            <a:avLst/>
          </a:prstGeom>
          <a:ln w="101600">
            <a:solidFill>
              <a:schemeClr val="bg1"/>
            </a:solidFill>
          </a:ln>
        </p:spPr>
      </p:pic>
      <p:pic>
        <p:nvPicPr>
          <p:cNvPr id="6" name="Рисунок 5" descr="IMG_035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868144" y="788707"/>
            <a:ext cx="2736304" cy="3648406"/>
          </a:xfrm>
          <a:prstGeom prst="rect">
            <a:avLst/>
          </a:prstGeom>
          <a:ln w="101600">
            <a:solidFill>
              <a:schemeClr val="bg1"/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Gabriola" pitchFamily="82" charset="0"/>
              </a:rPr>
              <a:t>Процесс творчества</a:t>
            </a:r>
            <a:endParaRPr lang="ru-RU" sz="4000" dirty="0">
              <a:latin typeface="Gabriola" pitchFamily="82" charset="0"/>
            </a:endParaRPr>
          </a:p>
        </p:txBody>
      </p:sp>
      <p:pic>
        <p:nvPicPr>
          <p:cNvPr id="4" name="Содержимое 3" descr="IMG_035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 flipH="1">
            <a:off x="4355976" y="3284984"/>
            <a:ext cx="4400814" cy="3300611"/>
          </a:xfrm>
          <a:ln w="101600">
            <a:solidFill>
              <a:schemeClr val="bg1"/>
            </a:solidFill>
          </a:ln>
        </p:spPr>
      </p:pic>
      <p:pic>
        <p:nvPicPr>
          <p:cNvPr id="5" name="Рисунок 4" descr="IMG_035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83568" y="1340768"/>
            <a:ext cx="3960440" cy="2970330"/>
          </a:xfrm>
          <a:prstGeom prst="rect">
            <a:avLst/>
          </a:prstGeom>
          <a:ln w="101600">
            <a:solidFill>
              <a:schemeClr val="bg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95536" y="4293096"/>
            <a:ext cx="8291264" cy="2376304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sz="3000" b="1" dirty="0" smtClean="0">
                <a:latin typeface="Gabriola" pitchFamily="82" charset="0"/>
                <a:cs typeface="FreesiaUPC" pitchFamily="34" charset="-34"/>
              </a:rPr>
              <a:t>Развитие творчества и фантазии дошкольников</a:t>
            </a:r>
          </a:p>
          <a:p>
            <a:pPr algn="just">
              <a:buNone/>
            </a:pPr>
            <a:r>
              <a:rPr lang="ru-RU" sz="3000" b="1" dirty="0" smtClean="0">
                <a:latin typeface="Gabriola" pitchFamily="82" charset="0"/>
                <a:cs typeface="FreesiaUPC" pitchFamily="34" charset="-34"/>
              </a:rPr>
              <a:t>Научить видеть в комочке теста разные образы, добиваться выразительности и необычности.</a:t>
            </a:r>
          </a:p>
          <a:p>
            <a:pPr algn="just">
              <a:buNone/>
            </a:pPr>
            <a:r>
              <a:rPr lang="ru-RU" sz="3000" b="1" dirty="0" smtClean="0">
                <a:latin typeface="Gabriola" pitchFamily="82" charset="0"/>
                <a:cs typeface="FreesiaUPC" pitchFamily="34" charset="-34"/>
              </a:rPr>
              <a:t> Развивать фантазию детей в процессе лепки, мелкую моторику и гибкость пальцев, создавать композиции, доводить начатое дело до конца.</a:t>
            </a:r>
          </a:p>
        </p:txBody>
      </p:sp>
      <p:pic>
        <p:nvPicPr>
          <p:cNvPr id="1026" name="Picture 2" descr="C:\Users\Home\Desktop\картинки\я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11760" y="1340768"/>
            <a:ext cx="4392488" cy="2866753"/>
          </a:xfrm>
          <a:prstGeom prst="rect">
            <a:avLst/>
          </a:prstGeom>
          <a:noFill/>
          <a:ln w="101600">
            <a:solidFill>
              <a:schemeClr val="bg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115616" y="548680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Педагогические задачи(для детей)</a:t>
            </a:r>
            <a:endParaRPr lang="ru-RU" sz="28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036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27584" y="1484784"/>
            <a:ext cx="3024336" cy="2849855"/>
          </a:xfrm>
          <a:prstGeom prst="rect">
            <a:avLst/>
          </a:prstGeom>
          <a:ln w="101600">
            <a:solidFill>
              <a:schemeClr val="bg1"/>
            </a:solidFill>
          </a:ln>
        </p:spPr>
      </p:pic>
      <p:pic>
        <p:nvPicPr>
          <p:cNvPr id="5" name="Рисунок 4" descr="IMG_036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32041" y="1037922"/>
            <a:ext cx="3672408" cy="5271398"/>
          </a:xfrm>
          <a:prstGeom prst="rect">
            <a:avLst/>
          </a:prstGeom>
          <a:ln w="101600">
            <a:solidFill>
              <a:schemeClr val="bg1"/>
            </a:solidFill>
          </a:ln>
        </p:spPr>
      </p:pic>
      <p:sp>
        <p:nvSpPr>
          <p:cNvPr id="6" name="TextBox 5"/>
          <p:cNvSpPr txBox="1"/>
          <p:nvPr/>
        </p:nvSpPr>
        <p:spPr>
          <a:xfrm flipH="1">
            <a:off x="467544" y="188640"/>
            <a:ext cx="6728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Gabriola" pitchFamily="82" charset="0"/>
              </a:rPr>
              <a:t>Результат совместного творчества</a:t>
            </a:r>
            <a:endParaRPr lang="ru-RU" sz="4000" dirty="0">
              <a:latin typeface="Gabriola" pitchFamily="82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036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528" y="260648"/>
            <a:ext cx="4764022" cy="3573016"/>
          </a:xfrm>
          <a:prstGeom prst="rect">
            <a:avLst/>
          </a:prstGeom>
          <a:ln w="101600">
            <a:solidFill>
              <a:schemeClr val="bg1"/>
            </a:solidFill>
          </a:ln>
        </p:spPr>
      </p:pic>
      <p:pic>
        <p:nvPicPr>
          <p:cNvPr id="5" name="Рисунок 4" descr="IMG_036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851920" y="2780928"/>
            <a:ext cx="4824536" cy="3618402"/>
          </a:xfrm>
          <a:prstGeom prst="rect">
            <a:avLst/>
          </a:prstGeom>
          <a:ln w="101600">
            <a:solidFill>
              <a:schemeClr val="bg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724128" y="476672"/>
            <a:ext cx="27363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Gabriola" pitchFamily="82" charset="0"/>
              </a:rPr>
              <a:t>Угощение для куклы (средняя группа)</a:t>
            </a:r>
            <a:endParaRPr lang="ru-RU" sz="3600" b="1" dirty="0">
              <a:latin typeface="Gabriola" pitchFamily="82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45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99592" y="980728"/>
            <a:ext cx="6396203" cy="4797152"/>
          </a:xfrm>
          <a:prstGeom prst="rect">
            <a:avLst/>
          </a:prstGeom>
          <a:ln w="101600">
            <a:solidFill>
              <a:schemeClr val="bg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835696" y="332656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Gabriola" pitchFamily="82" charset="0"/>
              </a:rPr>
              <a:t>«Зоопарк»</a:t>
            </a:r>
            <a:endParaRPr lang="ru-RU" sz="3600" b="1" dirty="0">
              <a:latin typeface="Gabriola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7824" y="6211669"/>
            <a:ext cx="2633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Автор : Лаптев Стас  старшая группа</a:t>
            </a:r>
            <a:endParaRPr lang="ru-RU" b="1" dirty="0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046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03648" y="1268760"/>
            <a:ext cx="6408712" cy="4680520"/>
          </a:xfrm>
          <a:prstGeom prst="rect">
            <a:avLst/>
          </a:prstGeom>
          <a:ln w="101600">
            <a:solidFill>
              <a:schemeClr val="bg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475656" y="476672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Gabriola" pitchFamily="82" charset="0"/>
              </a:rPr>
              <a:t>По сказке – Серая шейка.</a:t>
            </a:r>
            <a:endParaRPr lang="ru-RU" sz="3200" b="1" dirty="0">
              <a:latin typeface="Gabriola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3848" y="6381328"/>
            <a:ext cx="2200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  </a:t>
            </a:r>
            <a:r>
              <a:rPr lang="ru-RU" dirty="0" err="1" smtClean="0"/>
              <a:t>Вакула</a:t>
            </a:r>
            <a:r>
              <a:rPr lang="ru-RU" dirty="0" smtClean="0"/>
              <a:t> Вова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044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99592" y="1268760"/>
            <a:ext cx="7020272" cy="4608512"/>
          </a:xfrm>
          <a:prstGeom prst="rect">
            <a:avLst/>
          </a:prstGeom>
          <a:ln w="101600">
            <a:solidFill>
              <a:schemeClr val="bg1"/>
            </a:solidFill>
          </a:ln>
        </p:spPr>
      </p:pic>
      <p:sp>
        <p:nvSpPr>
          <p:cNvPr id="7" name="TextBox 6"/>
          <p:cNvSpPr txBox="1"/>
          <p:nvPr/>
        </p:nvSpPr>
        <p:spPr>
          <a:xfrm flipH="1">
            <a:off x="1763688" y="476672"/>
            <a:ext cx="4279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Gabriola" pitchFamily="82" charset="0"/>
              </a:rPr>
              <a:t>Ай, да АФРИКА!</a:t>
            </a:r>
            <a:endParaRPr lang="ru-RU" sz="3200" b="1" dirty="0">
              <a:latin typeface="Gabriola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67744" y="6021288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Gabriola" pitchFamily="82" charset="0"/>
              </a:rPr>
              <a:t>Автор: </a:t>
            </a:r>
            <a:r>
              <a:rPr lang="ru-RU" sz="2800" dirty="0" err="1" smtClean="0">
                <a:latin typeface="Gabriola" pitchFamily="82" charset="0"/>
              </a:rPr>
              <a:t>Чернышенко</a:t>
            </a:r>
            <a:r>
              <a:rPr lang="ru-RU" sz="2800" dirty="0" smtClean="0">
                <a:latin typeface="Gabriola" pitchFamily="82" charset="0"/>
              </a:rPr>
              <a:t> Аня  </a:t>
            </a:r>
            <a:endParaRPr lang="ru-RU" sz="2800" dirty="0">
              <a:latin typeface="Gabriola" pitchFamily="82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99792" y="2204864"/>
            <a:ext cx="46492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Gabriola" pitchFamily="82" charset="0"/>
              </a:rPr>
              <a:t>Спасибо за внимание!</a:t>
            </a:r>
            <a:endParaRPr lang="ru-RU" sz="4800" b="1" dirty="0">
              <a:latin typeface="Gabriola" pitchFamily="82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348880"/>
            <a:ext cx="3024336" cy="3578100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> </a:t>
            </a:r>
            <a:r>
              <a:rPr lang="ru-RU" sz="3100" dirty="0" smtClean="0">
                <a:latin typeface="Gabriola" pitchFamily="82" charset="0"/>
              </a:rPr>
              <a:t>Оборудование:  цветное тесто для лепки, стеки, подставки, влажные и бумажные салфетки, природные материалы - сушеные ягоды, крупа, семена растений, веревочки, краски, кисти, клей ПВА, тонкие палочки </a:t>
            </a:r>
            <a:br>
              <a:rPr lang="ru-RU" sz="3100" dirty="0" smtClean="0">
                <a:latin typeface="Gabriola" pitchFamily="82" charset="0"/>
              </a:rPr>
            </a:br>
            <a:r>
              <a:rPr lang="ru-RU" sz="3100" dirty="0" smtClean="0">
                <a:latin typeface="Gabriola" pitchFamily="82" charset="0"/>
              </a:rPr>
              <a:t>для соединения деталей, бисер, блестки.</a:t>
            </a:r>
            <a:endParaRPr lang="ru-RU" sz="3100" dirty="0">
              <a:latin typeface="Gabriola" pitchFamily="82" charset="0"/>
            </a:endParaRPr>
          </a:p>
        </p:txBody>
      </p:sp>
      <p:pic>
        <p:nvPicPr>
          <p:cNvPr id="4" name="Содержимое 3" descr="IMG_050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707904" y="1412776"/>
            <a:ext cx="5111750" cy="3833813"/>
          </a:xfrm>
          <a:solidFill>
            <a:schemeClr val="tx1"/>
          </a:solidFill>
          <a:ln w="101600">
            <a:solidFill>
              <a:schemeClr val="bg1"/>
            </a:solidFill>
          </a:ln>
        </p:spPr>
      </p:pic>
    </p:spTree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8640"/>
            <a:ext cx="8352928" cy="6120720"/>
          </a:xfrm>
        </p:spPr>
        <p:txBody>
          <a:bodyPr/>
          <a:lstStyle/>
          <a:p>
            <a:pPr algn="ctr">
              <a:buNone/>
            </a:pPr>
            <a:r>
              <a:rPr lang="ru-RU" sz="4800" u="sng" dirty="0" smtClean="0">
                <a:solidFill>
                  <a:schemeClr val="tx2">
                    <a:lumMod val="50000"/>
                  </a:schemeClr>
                </a:solidFill>
                <a:latin typeface="Gabriola" pitchFamily="82" charset="0"/>
              </a:rPr>
              <a:t>Приготовление соленого теста.</a:t>
            </a:r>
          </a:p>
          <a:p>
            <a:endParaRPr lang="ru-RU" dirty="0"/>
          </a:p>
        </p:txBody>
      </p:sp>
      <p:pic>
        <p:nvPicPr>
          <p:cNvPr id="4" name="Рисунок 3" descr="IMG_050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59632" y="1556792"/>
            <a:ext cx="6696745" cy="4615799"/>
          </a:xfrm>
          <a:prstGeom prst="rect">
            <a:avLst/>
          </a:prstGeom>
          <a:ln w="101600">
            <a:solidFill>
              <a:schemeClr val="bg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60648"/>
            <a:ext cx="8219256" cy="5976704"/>
          </a:xfrm>
          <a:noFill/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u="sng" dirty="0" smtClean="0">
                <a:solidFill>
                  <a:srgbClr val="002060"/>
                </a:solidFill>
                <a:latin typeface="Gabriola" pitchFamily="82" charset="0"/>
              </a:rPr>
              <a:t>Первый вариант: универсальное тесто</a:t>
            </a:r>
            <a:endParaRPr lang="ru-RU" sz="2800" u="sng" dirty="0" smtClean="0">
              <a:solidFill>
                <a:srgbClr val="002060"/>
              </a:solidFill>
              <a:latin typeface="Gabriola" pitchFamily="82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abriola" pitchFamily="82" charset="0"/>
              </a:rPr>
              <a:t>1 стакан соли</a:t>
            </a:r>
          </a:p>
          <a:p>
            <a:pPr lvl="0"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abriola" pitchFamily="82" charset="0"/>
              </a:rPr>
              <a:t>1 стакан пшеничной муки</a:t>
            </a:r>
          </a:p>
          <a:p>
            <a:pPr lvl="0"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abriola" pitchFamily="82" charset="0"/>
              </a:rPr>
              <a:t>1 ст.л. растительного масла</a:t>
            </a:r>
          </a:p>
          <a:p>
            <a:pPr lvl="0"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abriola" pitchFamily="82" charset="0"/>
              </a:rPr>
              <a:t>полстакана воды</a:t>
            </a:r>
          </a:p>
          <a:p>
            <a:pPr>
              <a:buNone/>
            </a:pPr>
            <a:r>
              <a:rPr lang="ru-RU" sz="2800" b="1" u="sng" dirty="0" smtClean="0">
                <a:solidFill>
                  <a:srgbClr val="002060"/>
                </a:solidFill>
                <a:latin typeface="Gabriola" pitchFamily="82" charset="0"/>
              </a:rPr>
              <a:t>Второй вариант:</a:t>
            </a:r>
          </a:p>
          <a:p>
            <a:pPr lvl="0"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briola" pitchFamily="82" charset="0"/>
              </a:rPr>
              <a:t>200 грамм муки</a:t>
            </a:r>
          </a:p>
          <a:p>
            <a:pPr lvl="0"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briola" pitchFamily="82" charset="0"/>
              </a:rPr>
              <a:t>200 грамм соли</a:t>
            </a:r>
          </a:p>
          <a:p>
            <a:pPr lvl="0"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briola" pitchFamily="82" charset="0"/>
              </a:rPr>
              <a:t>125 миллилитров воды</a:t>
            </a:r>
          </a:p>
          <a:p>
            <a:pPr lvl="0"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briola" pitchFamily="82" charset="0"/>
              </a:rPr>
              <a:t>2 столовые ложки клея для простых обоев (прежде чем добавить в тесто, клей необходимо развести в теплой воде до однородной массы)</a:t>
            </a:r>
          </a:p>
          <a:p>
            <a:pPr>
              <a:buFont typeface="Wingdings" pitchFamily="2" charset="2"/>
              <a:buChar char="ü"/>
            </a:pPr>
            <a:endParaRPr lang="ru-RU" sz="2800" dirty="0">
              <a:solidFill>
                <a:schemeClr val="bg1"/>
              </a:solidFill>
              <a:latin typeface="Gabriola" pitchFamily="8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Gabriola" pitchFamily="82" charset="0"/>
              </a:rPr>
              <a:t>Для окрашивания теста отлично подойдут гуашевые краски, пищевые красители или натуральные продуктовые красители: фруктовые и овощные соки (свекольный, морковный сок, сок петрушки), какао, кофе на  этапе замеса</a:t>
            </a:r>
            <a:r>
              <a:rPr lang="ru-RU" sz="2800" dirty="0" smtClean="0">
                <a:latin typeface="Gabriola" pitchFamily="82" charset="0"/>
              </a:rPr>
              <a:t>.</a:t>
            </a:r>
            <a:endParaRPr lang="ru-RU" sz="2800" dirty="0">
              <a:latin typeface="Gabriola" pitchFamily="82" charset="0"/>
            </a:endParaRPr>
          </a:p>
        </p:txBody>
      </p:sp>
      <p:pic>
        <p:nvPicPr>
          <p:cNvPr id="4" name="Содержимое 3" descr="http://img0.liveinternet.ru/images/attach/c/2/70/525/70525808_1297426021_007.jpg"/>
          <p:cNvPicPr>
            <a:picLocks noGrp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123728" y="2852936"/>
            <a:ext cx="5328592" cy="3617493"/>
          </a:xfrm>
          <a:prstGeom prst="rect">
            <a:avLst/>
          </a:prstGeom>
          <a:noFill/>
          <a:ln w="1016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3491880" y="4797152"/>
            <a:ext cx="1584176" cy="36004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123728" y="4797152"/>
            <a:ext cx="1080120" cy="3600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827584" y="4797152"/>
            <a:ext cx="1080120" cy="3600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491880" y="4293096"/>
            <a:ext cx="1440160" cy="3600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195736" y="4293096"/>
            <a:ext cx="1080120" cy="3600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827584" y="4293096"/>
            <a:ext cx="1080120" cy="3600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203848" y="3789040"/>
            <a:ext cx="1152128" cy="360040"/>
          </a:xfrm>
          <a:prstGeom prst="rect">
            <a:avLst/>
          </a:prstGeom>
          <a:solidFill>
            <a:srgbClr val="FA60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907704" y="3789040"/>
            <a:ext cx="1080120" cy="3600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827584" y="3789040"/>
            <a:ext cx="864096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203848" y="3284984"/>
            <a:ext cx="1584176" cy="360040"/>
          </a:xfrm>
          <a:prstGeom prst="rect">
            <a:avLst/>
          </a:prstGeom>
          <a:solidFill>
            <a:srgbClr val="8D57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907704" y="3284984"/>
            <a:ext cx="1080120" cy="360040"/>
          </a:xfrm>
          <a:prstGeom prst="rect">
            <a:avLst/>
          </a:prstGeom>
          <a:solidFill>
            <a:srgbClr val="FA60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27584" y="3284984"/>
            <a:ext cx="864096" cy="36004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203848" y="2780928"/>
            <a:ext cx="1512168" cy="360040"/>
          </a:xfrm>
          <a:prstGeom prst="rect">
            <a:avLst/>
          </a:prstGeom>
          <a:solidFill>
            <a:srgbClr val="16D4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123728" y="2780928"/>
            <a:ext cx="864096" cy="36004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27584" y="2780928"/>
            <a:ext cx="1080120" cy="3600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419872" y="2276872"/>
            <a:ext cx="1080120" cy="3600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123728" y="2276872"/>
            <a:ext cx="1008112" cy="3600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2276872"/>
            <a:ext cx="1008112" cy="3600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987824" y="1772816"/>
            <a:ext cx="936104" cy="28803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1772816"/>
            <a:ext cx="79208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772816"/>
            <a:ext cx="864096" cy="2880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ru-RU" sz="2800" dirty="0" smtClean="0">
                <a:latin typeface="Gabriola" pitchFamily="82" charset="0"/>
              </a:rPr>
              <a:t>синий  + белый   = голубой</a:t>
            </a:r>
          </a:p>
          <a:p>
            <a:pPr lvl="0"/>
            <a:r>
              <a:rPr lang="ru-RU" sz="2800" dirty="0" smtClean="0">
                <a:latin typeface="Gabriola" pitchFamily="82" charset="0"/>
              </a:rPr>
              <a:t>голубой  +  желтый  =  зеленый</a:t>
            </a:r>
          </a:p>
          <a:p>
            <a:pPr lvl="0"/>
            <a:r>
              <a:rPr lang="ru-RU" sz="2800" dirty="0" smtClean="0">
                <a:latin typeface="Gabriola" pitchFamily="82" charset="0"/>
              </a:rPr>
              <a:t>зеленый  + синий   = изумрудный</a:t>
            </a:r>
          </a:p>
          <a:p>
            <a:pPr lvl="0"/>
            <a:r>
              <a:rPr lang="ru-RU" sz="2800" dirty="0" smtClean="0">
                <a:latin typeface="Gabriola" pitchFamily="82" charset="0"/>
              </a:rPr>
              <a:t>синий  + розовый  = фиолетовый</a:t>
            </a:r>
          </a:p>
          <a:p>
            <a:pPr lvl="0"/>
            <a:r>
              <a:rPr lang="ru-RU" sz="2800" dirty="0" smtClean="0">
                <a:latin typeface="Gabriola" pitchFamily="82" charset="0"/>
              </a:rPr>
              <a:t>белый   + красный =  розовый</a:t>
            </a:r>
          </a:p>
          <a:p>
            <a:pPr lvl="0"/>
            <a:r>
              <a:rPr lang="ru-RU" sz="2800" dirty="0" smtClean="0">
                <a:latin typeface="Gabriola" pitchFamily="82" charset="0"/>
              </a:rPr>
              <a:t>желтый   + красный  = оранжевый</a:t>
            </a:r>
          </a:p>
          <a:p>
            <a:pPr lvl="0"/>
            <a:r>
              <a:rPr lang="ru-RU" sz="2800" dirty="0" smtClean="0">
                <a:latin typeface="Gabriola" pitchFamily="82" charset="0"/>
              </a:rPr>
              <a:t>зеленый  + красный  =  коричневый</a:t>
            </a:r>
          </a:p>
          <a:p>
            <a:endParaRPr lang="ru-RU" sz="2800" dirty="0">
              <a:latin typeface="Gabriola" pitchFamily="82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611560" y="389498"/>
            <a:ext cx="79928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Точно также как и краски, куски окрашенного теста можно смело смешивать для получения нужного оттенка: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Home\Desktop\картинки\1291896723_1-13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179512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-94565"/>
            <a:ext cx="3016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89756" y="149530"/>
            <a:ext cx="3016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557300" y="1584863"/>
            <a:ext cx="394050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Комочек соленого теста –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Gabriola" pitchFamily="8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Лепить из него интересно!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Gabriola" pitchFamily="8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Комочек из теста мягкий,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Gabriola" pitchFamily="8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На ощупь приятный  и гладкий.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Gabriola" pitchFamily="8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Лежит у меня на ладошке,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Gabriola" pitchFamily="8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Слепить из него могу кошку,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Gabriola" pitchFamily="82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877780" y="3169039"/>
            <a:ext cx="4176464" cy="35394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latin typeface="Gabriola" pitchFamily="82" charset="0"/>
                <a:ea typeface="Calibri" pitchFamily="34" charset="0"/>
                <a:cs typeface="Times New Roman" pitchFamily="18" charset="0"/>
              </a:rPr>
              <a:t>Слоненка слепить или мишку,</a:t>
            </a:r>
            <a:endParaRPr lang="ru-RU" sz="2800" b="1" dirty="0" smtClean="0">
              <a:latin typeface="Gabriola" pitchFamily="82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latin typeface="Gabriola" pitchFamily="82" charset="0"/>
                <a:ea typeface="Calibri" pitchFamily="34" charset="0"/>
                <a:cs typeface="Times New Roman" pitchFamily="18" charset="0"/>
              </a:rPr>
              <a:t>Картинку, что видела в книжке.</a:t>
            </a:r>
            <a:endParaRPr lang="ru-RU" sz="2800" b="1" dirty="0" smtClean="0">
              <a:latin typeface="Gabriola" pitchFamily="82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latin typeface="Gabriola" pitchFamily="82" charset="0"/>
                <a:ea typeface="Calibri" pitchFamily="34" charset="0"/>
                <a:cs typeface="Times New Roman" pitchFamily="18" charset="0"/>
              </a:rPr>
              <a:t>Смотрю на него и гадаю,</a:t>
            </a:r>
            <a:endParaRPr lang="ru-RU" sz="2800" b="1" dirty="0" smtClean="0">
              <a:latin typeface="Gabriola" pitchFamily="82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latin typeface="Gabriola" pitchFamily="82" charset="0"/>
                <a:ea typeface="Calibri" pitchFamily="34" charset="0"/>
                <a:cs typeface="Times New Roman" pitchFamily="18" charset="0"/>
              </a:rPr>
              <a:t> Слепить из него что – не знаю.</a:t>
            </a:r>
            <a:endParaRPr lang="ru-RU" sz="2800" b="1" dirty="0" smtClean="0">
              <a:latin typeface="Gabriola" pitchFamily="82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latin typeface="Gabriola" pitchFamily="82" charset="0"/>
                <a:ea typeface="Calibri" pitchFamily="34" charset="0"/>
                <a:cs typeface="Times New Roman" pitchFamily="18" charset="0"/>
              </a:rPr>
              <a:t>Комочек помяла немножко.</a:t>
            </a:r>
            <a:endParaRPr lang="ru-RU" sz="2800" b="1" dirty="0" smtClean="0">
              <a:latin typeface="Gabriola" pitchFamily="82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latin typeface="Gabriola" pitchFamily="82" charset="0"/>
                <a:ea typeface="Calibri" pitchFamily="34" charset="0"/>
                <a:cs typeface="Times New Roman" pitchFamily="18" charset="0"/>
              </a:rPr>
              <a:t>Слеплю ему ручки и ножки,</a:t>
            </a:r>
            <a:endParaRPr lang="ru-RU" sz="2800" b="1" dirty="0" smtClean="0">
              <a:latin typeface="Gabriola" pitchFamily="82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latin typeface="Gabriola" pitchFamily="82" charset="0"/>
                <a:ea typeface="Calibri" pitchFamily="34" charset="0"/>
                <a:cs typeface="Times New Roman" pitchFamily="18" charset="0"/>
              </a:rPr>
              <a:t>Слеплю ему ушки и глазки,</a:t>
            </a:r>
            <a:endParaRPr lang="ru-RU" sz="2800" b="1" dirty="0" smtClean="0">
              <a:latin typeface="Gabriola" pitchFamily="82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latin typeface="Gabriola" pitchFamily="82" charset="0"/>
                <a:ea typeface="Calibri" pitchFamily="34" charset="0"/>
                <a:cs typeface="Times New Roman" pitchFamily="18" charset="0"/>
              </a:rPr>
              <a:t> И вместе отправимся в сказку!</a:t>
            </a:r>
            <a:endParaRPr lang="ru-RU" sz="2800" b="1" dirty="0" smtClean="0">
              <a:latin typeface="Gabriola" pitchFamily="82" charset="0"/>
              <a:cs typeface="Arial" pitchFamily="34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4"/>
          <p:cNvSpPr>
            <a:spLocks noGrp="1"/>
          </p:cNvSpPr>
          <p:nvPr>
            <p:ph type="title"/>
          </p:nvPr>
        </p:nvSpPr>
        <p:spPr>
          <a:xfrm>
            <a:off x="4427984" y="404664"/>
            <a:ext cx="4320480" cy="5976664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>
                <a:latin typeface="Gabriola" pitchFamily="82" charset="0"/>
              </a:rPr>
              <a:t>Скоро наступит Новый </a:t>
            </a:r>
            <a:r>
              <a:rPr lang="ru-RU" sz="2800" b="1" dirty="0" smtClean="0">
                <a:latin typeface="Gabriola" pitchFamily="82" charset="0"/>
              </a:rPr>
              <a:t>годи нам надо украсить елку, а украшать будем игрушками из ………. теста. Давайте закроем глаза и подумаем – какие украшения мы с вами будем делать. Я предлагаю слепить символ года – добрых, веселых, необычных, сказочных овечек.</a:t>
            </a:r>
            <a:r>
              <a:rPr lang="ru-RU" sz="2800" b="1" dirty="0">
                <a:latin typeface="Gabriola" pitchFamily="82" charset="0"/>
              </a:rPr>
              <a:t/>
            </a:r>
            <a:br>
              <a:rPr lang="ru-RU" sz="2800" b="1" dirty="0">
                <a:latin typeface="Gabriola" pitchFamily="82" charset="0"/>
              </a:rPr>
            </a:br>
            <a:endParaRPr lang="ru-RU" sz="2800" b="1" dirty="0">
              <a:latin typeface="Gabriola" pitchFamily="82" charset="0"/>
            </a:endParaRPr>
          </a:p>
        </p:txBody>
      </p:sp>
      <p:pic>
        <p:nvPicPr>
          <p:cNvPr id="1026" name="Picture 2" descr="C:\Users\Home\Desktop\картинки\елка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476672"/>
            <a:ext cx="3728141" cy="5760640"/>
          </a:xfrm>
          <a:prstGeom prst="rect">
            <a:avLst/>
          </a:prstGeom>
          <a:noFill/>
          <a:ln w="101600">
            <a:solidFill>
              <a:schemeClr val="bg1">
                <a:lumMod val="95000"/>
              </a:schemeClr>
            </a:solidFill>
          </a:ln>
        </p:spPr>
      </p:pic>
    </p:spTree>
  </p:cSld>
  <p:clrMapOvr>
    <a:masterClrMapping/>
  </p:clrMapOvr>
  <p:transition>
    <p:sndAc>
      <p:stSnd>
        <p:snd r:embed="rId2" name="wind.wav"/>
      </p:stSnd>
    </p:sndAc>
  </p:transition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1773</TotalTime>
  <Words>672</Words>
  <Application>Microsoft Office PowerPoint</Application>
  <PresentationFormat>Экран (4:3)</PresentationFormat>
  <Paragraphs>66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Воспитатель: 1 квалификационной категории   Сиухина Т.И.   ГБДОУ № 32 Калининского р-на  Санкт-Петербурга.   </vt:lpstr>
      <vt:lpstr>Слайд 2</vt:lpstr>
      <vt:lpstr> Оборудование:  цветное тесто для лепки, стеки, подставки, влажные и бумажные салфетки, природные материалы - сушеные ягоды, крупа, семена растений, веревочки, краски, кисти, клей ПВА, тонкие палочки  для соединения деталей, бисер, блестки.</vt:lpstr>
      <vt:lpstr>Слайд 4</vt:lpstr>
      <vt:lpstr>Слайд 5</vt:lpstr>
      <vt:lpstr>Для окрашивания теста отлично подойдут гуашевые краски, пищевые красители или натуральные продуктовые красители: фруктовые и овощные соки (свекольный, морковный сок, сок петрушки), какао, кофе на  этапе замеса.</vt:lpstr>
      <vt:lpstr>Слайд 7</vt:lpstr>
      <vt:lpstr>Слайд 8</vt:lpstr>
      <vt:lpstr>Скоро наступит Новый годи нам надо украсить елку, а украшать будем игрушками из ………. теста. Давайте закроем глаза и подумаем – какие украшения мы с вами будем делать. Я предлагаю слепить символ года – добрых, веселых, необычных, сказочных овечек.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Процесс творчества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Лепка из соленого теста, как средство развития творчества у дошкольника</dc:title>
  <dc:creator>Home</dc:creator>
  <cp:lastModifiedBy>Home</cp:lastModifiedBy>
  <cp:revision>118</cp:revision>
  <dcterms:created xsi:type="dcterms:W3CDTF">2014-11-26T16:37:00Z</dcterms:created>
  <dcterms:modified xsi:type="dcterms:W3CDTF">2015-02-07T08:54:59Z</dcterms:modified>
</cp:coreProperties>
</file>