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A597-D1D7-4C8B-BBE6-94620C1D57CB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81F1-AD5D-455E-A73B-C91F1194D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A597-D1D7-4C8B-BBE6-94620C1D57CB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81F1-AD5D-455E-A73B-C91F1194D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A597-D1D7-4C8B-BBE6-94620C1D57CB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81F1-AD5D-455E-A73B-C91F1194D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A597-D1D7-4C8B-BBE6-94620C1D57CB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81F1-AD5D-455E-A73B-C91F1194D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A597-D1D7-4C8B-BBE6-94620C1D57CB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81F1-AD5D-455E-A73B-C91F1194D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A597-D1D7-4C8B-BBE6-94620C1D57CB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81F1-AD5D-455E-A73B-C91F1194D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A597-D1D7-4C8B-BBE6-94620C1D57CB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81F1-AD5D-455E-A73B-C91F1194D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A597-D1D7-4C8B-BBE6-94620C1D57CB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81F1-AD5D-455E-A73B-C91F1194D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A597-D1D7-4C8B-BBE6-94620C1D57CB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81F1-AD5D-455E-A73B-C91F1194D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A597-D1D7-4C8B-BBE6-94620C1D57CB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81F1-AD5D-455E-A73B-C91F1194D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A597-D1D7-4C8B-BBE6-94620C1D57CB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81F1-AD5D-455E-A73B-C91F1194D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7A597-D1D7-4C8B-BBE6-94620C1D57CB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481F1-AD5D-455E-A73B-C91F1194DC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chelny-rt.ru/tt/component/k2/itemlist/category/281-yullarda-sak-bulyigyiz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512168"/>
          </a:xfrm>
        </p:spPr>
        <p:txBody>
          <a:bodyPr>
            <a:prstTxWarp prst="textWave2">
              <a:avLst>
                <a:gd name="adj1" fmla="val 12500"/>
                <a:gd name="adj2" fmla="val 1489"/>
              </a:avLst>
            </a:prstTxWarp>
            <a:noAutofit/>
          </a:bodyPr>
          <a:lstStyle/>
          <a:p>
            <a:r>
              <a:rPr lang="tt-RU" sz="6000" b="1" dirty="0">
                <a:ln>
                  <a:solidFill>
                    <a:srgbClr val="FF0000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</a:rPr>
              <a:t>Адымнар нык,    юллар имин булсын!</a:t>
            </a:r>
            <a:endParaRPr lang="ru-RU" sz="6000" b="1" dirty="0">
              <a:ln>
                <a:solidFill>
                  <a:srgbClr val="FF0000"/>
                </a:solidFill>
              </a:ln>
              <a:solidFill>
                <a:srgbClr val="00B05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1844824"/>
            <a:ext cx="3816424" cy="4464496"/>
          </a:xfrm>
        </p:spPr>
        <p:txBody>
          <a:bodyPr>
            <a:normAutofit fontScale="70000" lnSpcReduction="20000"/>
          </a:bodyPr>
          <a:lstStyle/>
          <a:p>
            <a:r>
              <a:rPr lang="tt-RU" dirty="0">
                <a:solidFill>
                  <a:srgbClr val="7030A0"/>
                </a:solidFill>
              </a:rPr>
              <a:t>ТР Кайбыч муниципаль районы мәктәпкәчә һәм кече яшьтәге мәктәп балаларына белем бирү учреждениесе Олыкайбыч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tt-RU" dirty="0">
                <a:solidFill>
                  <a:srgbClr val="7030A0"/>
                </a:solidFill>
              </a:rPr>
              <a:t>балалар бакчасы “Миләшкәй</a:t>
            </a:r>
            <a:r>
              <a:rPr lang="tt-RU" dirty="0" smtClean="0">
                <a:solidFill>
                  <a:srgbClr val="7030A0"/>
                </a:solidFill>
              </a:rPr>
              <a:t>”</a:t>
            </a:r>
          </a:p>
          <a:p>
            <a:endParaRPr lang="tt-RU" dirty="0" smtClean="0">
              <a:solidFill>
                <a:srgbClr val="7030A0"/>
              </a:solidFill>
            </a:endParaRPr>
          </a:p>
          <a:p>
            <a:endParaRPr lang="tt-RU" dirty="0" smtClean="0">
              <a:solidFill>
                <a:srgbClr val="7030A0"/>
              </a:solidFill>
            </a:endParaRPr>
          </a:p>
          <a:p>
            <a:r>
              <a:rPr lang="tt-RU" dirty="0" smtClean="0">
                <a:solidFill>
                  <a:srgbClr val="7030A0"/>
                </a:solidFill>
              </a:rPr>
              <a:t>Тәрбияче: Аухадшина Светлана Александровнаның</a:t>
            </a:r>
          </a:p>
          <a:p>
            <a:r>
              <a:rPr lang="tt-RU" dirty="0" smtClean="0">
                <a:solidFill>
                  <a:srgbClr val="7030A0"/>
                </a:solidFill>
              </a:rPr>
              <a:t>“Юлда </a:t>
            </a:r>
            <a:r>
              <a:rPr lang="tt-RU" dirty="0">
                <a:solidFill>
                  <a:srgbClr val="7030A0"/>
                </a:solidFill>
              </a:rPr>
              <a:t>йөрү кагыйдәләре буенча </a:t>
            </a:r>
            <a:r>
              <a:rPr lang="tt-RU" dirty="0" smtClean="0">
                <a:solidFill>
                  <a:srgbClr val="7030A0"/>
                </a:solidFill>
              </a:rPr>
              <a:t>методик эшкәртмәсе.”</a:t>
            </a:r>
          </a:p>
          <a:p>
            <a:pPr algn="l"/>
            <a:endParaRPr lang="ru-RU" dirty="0" smtClean="0">
              <a:solidFill>
                <a:srgbClr val="7030A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 descr="j0289534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2132856"/>
            <a:ext cx="432048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779912" y="5877272"/>
            <a:ext cx="22380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tt-RU" sz="3200" dirty="0">
                <a:solidFill>
                  <a:srgbClr val="7030A0"/>
                </a:solidFill>
              </a:rPr>
              <a:t>2012 ел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b="1" dirty="0" smtClean="0">
                <a:ln>
                  <a:solidFill>
                    <a:srgbClr val="FF0000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Кулланылган әдәбият:</a:t>
            </a:r>
            <a:r>
              <a:rPr lang="ru-RU" dirty="0" smtClean="0">
                <a:ln>
                  <a:solidFill>
                    <a:srgbClr val="FF0000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dirty="0" smtClean="0">
                <a:ln>
                  <a:solidFill>
                    <a:srgbClr val="FF0000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endParaRPr lang="ru-RU" dirty="0">
              <a:ln>
                <a:solidFill>
                  <a:srgbClr val="FF0000"/>
                </a:solidFill>
              </a:ln>
              <a:solidFill>
                <a:srgbClr val="00B05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tt-RU" dirty="0">
                <a:solidFill>
                  <a:srgbClr val="7030A0"/>
                </a:solidFill>
              </a:rPr>
              <a:t>1.”Азбука доро</a:t>
            </a:r>
            <a:r>
              <a:rPr lang="ru-RU" dirty="0">
                <a:solidFill>
                  <a:srgbClr val="7030A0"/>
                </a:solidFill>
              </a:rPr>
              <a:t>ж</a:t>
            </a:r>
            <a:r>
              <a:rPr lang="tt-RU" dirty="0">
                <a:solidFill>
                  <a:srgbClr val="7030A0"/>
                </a:solidFill>
              </a:rPr>
              <a:t>ной науки” под редакцией Г.В.Мухаметзяновой</a:t>
            </a:r>
            <a:r>
              <a:rPr lang="tt-RU" dirty="0" smtClean="0">
                <a:solidFill>
                  <a:srgbClr val="7030A0"/>
                </a:solidFill>
              </a:rPr>
              <a:t>.                                           </a:t>
            </a:r>
            <a:r>
              <a:rPr lang="tt-RU" dirty="0">
                <a:solidFill>
                  <a:srgbClr val="7030A0"/>
                </a:solidFill>
              </a:rPr>
              <a:t>Казань,1999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tt-RU" dirty="0">
                <a:solidFill>
                  <a:srgbClr val="7030A0"/>
                </a:solidFill>
              </a:rPr>
              <a:t>2.”Сабантуй” газетасының  кушымталары “Хәерле юл”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tt-RU" dirty="0">
                <a:solidFill>
                  <a:srgbClr val="7030A0"/>
                </a:solidFill>
              </a:rPr>
              <a:t>3.Валеева Ф. Газеева А.”Юлда йөри беләсеңме?”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tt-RU" dirty="0">
                <a:solidFill>
                  <a:srgbClr val="7030A0"/>
                </a:solidFill>
              </a:rPr>
              <a:t>4.Гарипова Р.Давлетшина Н.”Юл йөрү кагыйдәләре”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Таныш булыйк – мин </a:t>
            </a:r>
            <a:r>
              <a:rPr lang="tt-RU" dirty="0">
                <a:solidFill>
                  <a:srgbClr val="FF0000"/>
                </a:solidFill>
              </a:rPr>
              <a:t>С</a:t>
            </a:r>
            <a:r>
              <a:rPr lang="tt-RU" dirty="0" smtClean="0">
                <a:solidFill>
                  <a:srgbClr val="FF0000"/>
                </a:solidFill>
              </a:rPr>
              <a:t>ве</a:t>
            </a:r>
            <a:r>
              <a:rPr lang="tt-RU" dirty="0" smtClean="0">
                <a:solidFill>
                  <a:srgbClr val="FFFF00"/>
                </a:solidFill>
              </a:rPr>
              <a:t>то</a:t>
            </a:r>
            <a:r>
              <a:rPr lang="tt-RU" dirty="0" smtClean="0">
                <a:solidFill>
                  <a:srgbClr val="00B050"/>
                </a:solidFill>
              </a:rPr>
              <a:t>фор</a:t>
            </a:r>
            <a:r>
              <a:rPr lang="tt-RU" dirty="0" smtClean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</a:rPr>
              <a:t>!</a:t>
            </a:r>
            <a:endParaRPr lang="ru-RU" dirty="0">
              <a:ln>
                <a:solidFill>
                  <a:srgbClr val="FF0000"/>
                </a:solidFill>
              </a:ln>
              <a:solidFill>
                <a:srgbClr val="92D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>
                <a:solidFill>
                  <a:srgbClr val="7030A0"/>
                </a:solidFill>
              </a:rPr>
              <a:t>Өч күзле </a:t>
            </a:r>
            <a:r>
              <a:rPr lang="ru-RU" dirty="0" smtClean="0">
                <a:solidFill>
                  <a:srgbClr val="7030A0"/>
                </a:solidFill>
              </a:rPr>
              <a:t>светофор, –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err="1" smtClean="0">
                <a:solidFill>
                  <a:srgbClr val="7030A0"/>
                </a:solidFill>
              </a:rPr>
              <a:t>Күз кыскалау</a:t>
            </a:r>
            <a:r>
              <a:rPr lang="ru-RU" dirty="0" smtClean="0">
                <a:solidFill>
                  <a:srgbClr val="7030A0"/>
                </a:solidFill>
              </a:rPr>
              <a:t> бар </a:t>
            </a:r>
            <a:r>
              <a:rPr lang="ru-RU" dirty="0" err="1" smtClean="0">
                <a:solidFill>
                  <a:srgbClr val="7030A0"/>
                </a:solidFill>
              </a:rPr>
              <a:t>эше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err="1" smtClean="0">
                <a:solidFill>
                  <a:srgbClr val="7030A0"/>
                </a:solidFill>
              </a:rPr>
              <a:t>Аның һәрбер әйткәнен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err="1" smtClean="0">
                <a:solidFill>
                  <a:srgbClr val="7030A0"/>
                </a:solidFill>
              </a:rPr>
              <a:t>Аңлый зиһенле кеше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«</a:t>
            </a:r>
            <a:r>
              <a:rPr lang="ru-RU" dirty="0" err="1" smtClean="0">
                <a:solidFill>
                  <a:srgbClr val="7030A0"/>
                </a:solidFill>
              </a:rPr>
              <a:t>Туктап</a:t>
            </a:r>
            <a:r>
              <a:rPr lang="ru-RU" dirty="0" smtClean="0">
                <a:solidFill>
                  <a:srgbClr val="7030A0"/>
                </a:solidFill>
              </a:rPr>
              <a:t> тор!» – </a:t>
            </a:r>
            <a:r>
              <a:rPr lang="ru-RU" dirty="0" err="1" smtClean="0">
                <a:solidFill>
                  <a:srgbClr val="7030A0"/>
                </a:solidFill>
              </a:rPr>
              <a:t>ди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кызыл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күз,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«</a:t>
            </a:r>
            <a:r>
              <a:rPr lang="ru-RU" dirty="0" err="1" smtClean="0">
                <a:solidFill>
                  <a:srgbClr val="7030A0"/>
                </a:solidFill>
              </a:rPr>
              <a:t>Сабыр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бул</a:t>
            </a:r>
            <a:r>
              <a:rPr lang="ru-RU" dirty="0" smtClean="0">
                <a:solidFill>
                  <a:srgbClr val="7030A0"/>
                </a:solidFill>
              </a:rPr>
              <a:t>!» – </a:t>
            </a:r>
            <a:r>
              <a:rPr lang="ru-RU" dirty="0" err="1" smtClean="0">
                <a:solidFill>
                  <a:srgbClr val="7030A0"/>
                </a:solidFill>
              </a:rPr>
              <a:t>ди</a:t>
            </a:r>
            <a:r>
              <a:rPr lang="ru-RU" dirty="0" smtClean="0">
                <a:solidFill>
                  <a:srgbClr val="7030A0"/>
                </a:solidFill>
              </a:rPr>
              <a:t>    </a:t>
            </a:r>
            <a:r>
              <a:rPr lang="ru-RU" dirty="0" err="1" smtClean="0">
                <a:solidFill>
                  <a:srgbClr val="7030A0"/>
                </a:solidFill>
              </a:rPr>
              <a:t>сары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күз.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err="1" smtClean="0">
                <a:solidFill>
                  <a:srgbClr val="7030A0"/>
                </a:solidFill>
              </a:rPr>
              <a:t>«Әйдә, кузгал</a:t>
            </a:r>
            <a:r>
              <a:rPr lang="ru-RU" dirty="0" smtClean="0">
                <a:solidFill>
                  <a:srgbClr val="7030A0"/>
                </a:solidFill>
              </a:rPr>
              <a:t>!» – </a:t>
            </a:r>
            <a:r>
              <a:rPr lang="ru-RU" dirty="0" err="1" smtClean="0">
                <a:solidFill>
                  <a:srgbClr val="7030A0"/>
                </a:solidFill>
              </a:rPr>
              <a:t>ди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яшел</a:t>
            </a:r>
            <a:r>
              <a:rPr lang="ru-RU" dirty="0" smtClean="0">
                <a:solidFill>
                  <a:srgbClr val="7030A0"/>
                </a:solidFill>
              </a:rPr>
              <a:t> к</a:t>
            </a:r>
            <a:r>
              <a:rPr lang="tt-RU" dirty="0" smtClean="0">
                <a:solidFill>
                  <a:srgbClr val="7030A0"/>
                </a:solidFill>
              </a:rPr>
              <a:t>үз                         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Юлны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ача</a:t>
            </a:r>
            <a:r>
              <a:rPr lang="ru-RU" dirty="0" smtClean="0">
                <a:solidFill>
                  <a:srgbClr val="7030A0"/>
                </a:solidFill>
              </a:rPr>
              <a:t> – </a:t>
            </a:r>
            <a:r>
              <a:rPr lang="ru-RU" dirty="0" err="1" smtClean="0">
                <a:solidFill>
                  <a:srgbClr val="7030A0"/>
                </a:solidFill>
              </a:rPr>
              <a:t>шушы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күз!</a:t>
            </a:r>
            <a:r>
              <a:rPr lang="ru-RU" dirty="0" smtClean="0">
                <a:solidFill>
                  <a:srgbClr val="7030A0"/>
                </a:solidFill>
              </a:rPr>
              <a:t>   </a:t>
            </a:r>
            <a:r>
              <a:rPr lang="ru-RU" dirty="0" smtClean="0"/>
              <a:t>            </a:t>
            </a:r>
            <a:endParaRPr lang="ru-RU" dirty="0"/>
          </a:p>
        </p:txBody>
      </p:sp>
      <p:pic>
        <p:nvPicPr>
          <p:cNvPr id="7" name="Содержимое 6" descr="36"/>
          <p:cNvPicPr>
            <a:picLocks noGrp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552" y="1556792"/>
            <a:ext cx="3945636" cy="4392488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2">
              <a:avLst/>
            </a:prstTxWarp>
            <a:normAutofit fontScale="90000"/>
          </a:bodyPr>
          <a:lstStyle/>
          <a:p>
            <a:r>
              <a:rPr lang="tt-RU" sz="6000" dirty="0">
                <a:ln>
                  <a:solidFill>
                    <a:srgbClr val="FF0000"/>
                  </a:solidFill>
                </a:ln>
                <a:solidFill>
                  <a:srgbClr val="00B05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Кайсыбыз иң кирәкле?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әкият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tt-RU" dirty="0" smtClean="0">
                <a:solidFill>
                  <a:srgbClr val="7030A0"/>
                </a:solidFill>
              </a:rPr>
              <a:t>      Алар </a:t>
            </a:r>
            <a:r>
              <a:rPr lang="tt-RU" dirty="0">
                <a:solidFill>
                  <a:srgbClr val="7030A0"/>
                </a:solidFill>
              </a:rPr>
              <a:t>бик озак бәхәсләшәләр. Бөтен җирдә шау-шу башлана, юл һәлакәтләре артканнан арта. Беркем дә нишләргә кирәклеген белми. Акыллы, зирәк балалар тылсымчыны эзләп табалар һәм ул утларны бергә җыя да әйтә: “ Барыгыз да кирәкле, шуңа күрә сез гел бергә булырга тиеш . Шул вакытта гына юлларда тәртип </a:t>
            </a:r>
            <a:r>
              <a:rPr lang="tt-RU" dirty="0" smtClean="0">
                <a:solidFill>
                  <a:srgbClr val="7030A0"/>
                </a:solidFill>
              </a:rPr>
              <a:t>булачак</a:t>
            </a:r>
            <a:r>
              <a:rPr lang="tt-RU" dirty="0">
                <a:solidFill>
                  <a:srgbClr val="7030A0"/>
                </a:solidFill>
              </a:rPr>
              <a:t>!”- ди</a:t>
            </a:r>
            <a:r>
              <a:rPr lang="tt-RU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244280" cy="4525963"/>
          </a:xfrm>
        </p:spPr>
        <p:txBody>
          <a:bodyPr>
            <a:normAutofit fontScale="62500" lnSpcReduction="20000"/>
          </a:bodyPr>
          <a:lstStyle/>
          <a:p>
            <a:r>
              <a:rPr lang="tt-RU" dirty="0">
                <a:solidFill>
                  <a:srgbClr val="7030A0"/>
                </a:solidFill>
              </a:rPr>
              <a:t>Борын-борын </a:t>
            </a:r>
            <a:r>
              <a:rPr lang="tt-RU" dirty="0" smtClean="0">
                <a:solidFill>
                  <a:srgbClr val="7030A0"/>
                </a:solidFill>
              </a:rPr>
              <a:t>заманда, өч </a:t>
            </a:r>
            <a:r>
              <a:rPr lang="tt-RU" dirty="0">
                <a:solidFill>
                  <a:srgbClr val="7030A0"/>
                </a:solidFill>
              </a:rPr>
              <a:t>ут яшәгән ди: </a:t>
            </a:r>
            <a:r>
              <a:rPr lang="tt-RU" dirty="0">
                <a:solidFill>
                  <a:srgbClr val="FF0000"/>
                </a:solidFill>
              </a:rPr>
              <a:t>кызыл</a:t>
            </a:r>
            <a:r>
              <a:rPr lang="tt-RU" dirty="0">
                <a:solidFill>
                  <a:srgbClr val="7030A0"/>
                </a:solidFill>
              </a:rPr>
              <a:t>, </a:t>
            </a:r>
            <a:r>
              <a:rPr lang="tt-RU" dirty="0">
                <a:solidFill>
                  <a:srgbClr val="FFFF00"/>
                </a:solidFill>
              </a:rPr>
              <a:t>сары</a:t>
            </a:r>
            <a:r>
              <a:rPr lang="tt-RU" dirty="0">
                <a:solidFill>
                  <a:srgbClr val="7030A0"/>
                </a:solidFill>
              </a:rPr>
              <a:t>, </a:t>
            </a:r>
            <a:r>
              <a:rPr lang="tt-RU" dirty="0">
                <a:solidFill>
                  <a:srgbClr val="00B050"/>
                </a:solidFill>
              </a:rPr>
              <a:t>яшел</a:t>
            </a:r>
            <a:r>
              <a:rPr lang="tt-RU" dirty="0">
                <a:solidFill>
                  <a:srgbClr val="7030A0"/>
                </a:solidFill>
              </a:rPr>
              <a:t>. Бервакыт болар    арасында аңлашылмаучанлык килеп чыга. Кайсысы иң кирәкле</a:t>
            </a:r>
            <a:r>
              <a:rPr lang="tt-RU" dirty="0" smtClean="0">
                <a:solidFill>
                  <a:srgbClr val="7030A0"/>
                </a:solidFill>
              </a:rPr>
              <a:t>?</a:t>
            </a:r>
          </a:p>
          <a:p>
            <a:r>
              <a:rPr lang="tt-RU" b="1" dirty="0">
                <a:solidFill>
                  <a:srgbClr val="FF0000"/>
                </a:solidFill>
              </a:rPr>
              <a:t> </a:t>
            </a:r>
            <a:r>
              <a:rPr lang="tt-RU" b="1" dirty="0" smtClean="0">
                <a:solidFill>
                  <a:srgbClr val="FF0000"/>
                </a:solidFill>
              </a:rPr>
              <a:t>     </a:t>
            </a:r>
            <a:r>
              <a:rPr lang="tt-RU" b="1" u="sng" dirty="0">
                <a:solidFill>
                  <a:srgbClr val="FF0000"/>
                </a:solidFill>
              </a:rPr>
              <a:t>Кызыл</a:t>
            </a:r>
            <a:r>
              <a:rPr lang="tt-RU" u="sng" dirty="0">
                <a:solidFill>
                  <a:srgbClr val="FF0000"/>
                </a:solidFill>
              </a:rPr>
              <a:t>.</a:t>
            </a:r>
            <a:r>
              <a:rPr lang="tt-RU" dirty="0">
                <a:solidFill>
                  <a:srgbClr val="FF0000"/>
                </a:solidFill>
              </a:rPr>
              <a:t> </a:t>
            </a:r>
            <a:r>
              <a:rPr lang="tt-RU" dirty="0">
                <a:solidFill>
                  <a:srgbClr val="7030A0"/>
                </a:solidFill>
              </a:rPr>
              <a:t>Мин иң югарыда торам. Кешеләрне, машиналарны туктатам. Шуңа мин иң кирәкле.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tt-RU" dirty="0">
                <a:solidFill>
                  <a:srgbClr val="FFFF00"/>
                </a:solidFill>
              </a:rPr>
              <a:t>      </a:t>
            </a:r>
            <a:r>
              <a:rPr lang="tt-RU" b="1" u="sng" dirty="0">
                <a:solidFill>
                  <a:srgbClr val="FFFF00"/>
                </a:solidFill>
              </a:rPr>
              <a:t>Сары</a:t>
            </a:r>
            <a:r>
              <a:rPr lang="tt-RU" b="1" dirty="0">
                <a:solidFill>
                  <a:srgbClr val="FFFF00"/>
                </a:solidFill>
              </a:rPr>
              <a:t>.</a:t>
            </a:r>
            <a:r>
              <a:rPr lang="tt-RU" dirty="0">
                <a:solidFill>
                  <a:srgbClr val="FFFF00"/>
                </a:solidFill>
              </a:rPr>
              <a:t> </a:t>
            </a:r>
            <a:r>
              <a:rPr lang="tt-RU" dirty="0">
                <a:solidFill>
                  <a:srgbClr val="7030A0"/>
                </a:solidFill>
              </a:rPr>
              <a:t>Юк,мин бит кызыл белән яшелне аерып торам, барын да куркынычсызлык турында кисәтәм, мин иң кирәклесе.                                                                                                            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tt-RU" dirty="0">
                <a:solidFill>
                  <a:srgbClr val="00B050"/>
                </a:solidFill>
              </a:rPr>
              <a:t>       </a:t>
            </a:r>
            <a:r>
              <a:rPr lang="tt-RU" b="1" u="sng" dirty="0">
                <a:solidFill>
                  <a:srgbClr val="00B050"/>
                </a:solidFill>
              </a:rPr>
              <a:t>Яшел.</a:t>
            </a:r>
            <a:r>
              <a:rPr lang="tt-RU" dirty="0">
                <a:solidFill>
                  <a:srgbClr val="00B050"/>
                </a:solidFill>
              </a:rPr>
              <a:t> </a:t>
            </a:r>
            <a:r>
              <a:rPr lang="tt-RU" dirty="0">
                <a:solidFill>
                  <a:srgbClr val="7030A0"/>
                </a:solidFill>
              </a:rPr>
              <a:t>Сез берегез дә дөрес әйтмисез. Мин иң аста торсам да, барысы да мине күрүгә йөри башлыйлар. Шуңа да мин иң кирәклесе.                                   </a:t>
            </a:r>
            <a:r>
              <a:rPr lang="tt-RU" dirty="0"/>
              <a:t>                                       </a:t>
            </a:r>
            <a:endParaRPr lang="ru-RU" dirty="0"/>
          </a:p>
        </p:txBody>
      </p:sp>
      <p:pic>
        <p:nvPicPr>
          <p:cNvPr id="7" name="Рисунок 6" descr="650002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139952" y="4149080"/>
            <a:ext cx="468052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>
                <a:ln>
                  <a:solidFill>
                    <a:srgbClr val="FF0000"/>
                  </a:solidFill>
                </a:ln>
                <a:solidFill>
                  <a:srgbClr val="00B050"/>
                </a:solidFill>
              </a:rPr>
              <a:t>Юлны теләсә кайдан чыгарга </a:t>
            </a:r>
            <a:br>
              <a:rPr lang="tt-RU" dirty="0" smtClean="0">
                <a:ln>
                  <a:solidFill>
                    <a:srgbClr val="FF0000"/>
                  </a:solidFill>
                </a:ln>
                <a:solidFill>
                  <a:srgbClr val="00B050"/>
                </a:solidFill>
              </a:rPr>
            </a:br>
            <a:r>
              <a:rPr lang="tt-RU" dirty="0" smtClean="0">
                <a:ln>
                  <a:solidFill>
                    <a:srgbClr val="FF0000"/>
                  </a:solidFill>
                </a:ln>
                <a:solidFill>
                  <a:srgbClr val="00B050"/>
                </a:solidFill>
              </a:rPr>
              <a:t>ярамый!!!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t-RU" dirty="0">
                <a:solidFill>
                  <a:srgbClr val="7030A0"/>
                </a:solidFill>
              </a:rPr>
              <a:t>Тукта әле,әй, </a:t>
            </a:r>
            <a:r>
              <a:rPr lang="tt-RU" dirty="0" smtClean="0">
                <a:solidFill>
                  <a:srgbClr val="7030A0"/>
                </a:solidFill>
              </a:rPr>
              <a:t>малай,</a:t>
            </a:r>
            <a:endParaRPr lang="ru-RU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tt-RU" dirty="0">
                <a:solidFill>
                  <a:srgbClr val="7030A0"/>
                </a:solidFill>
              </a:rPr>
              <a:t>Тапталасың түгелме?</a:t>
            </a:r>
            <a:endParaRPr lang="ru-RU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tt-RU" dirty="0">
                <a:solidFill>
                  <a:srgbClr val="7030A0"/>
                </a:solidFill>
              </a:rPr>
              <a:t>Билгеләрне белмисең,</a:t>
            </a:r>
            <a:endParaRPr lang="ru-RU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tt-RU" dirty="0">
                <a:solidFill>
                  <a:srgbClr val="7030A0"/>
                </a:solidFill>
              </a:rPr>
              <a:t>Үзең юлдан йөрисең.</a:t>
            </a:r>
            <a:endParaRPr lang="ru-RU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tt-RU" dirty="0">
                <a:solidFill>
                  <a:srgbClr val="7030A0"/>
                </a:solidFill>
              </a:rPr>
              <a:t>Ярый әле каршыңа</a:t>
            </a:r>
            <a:endParaRPr lang="ru-RU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tt-RU" dirty="0">
                <a:solidFill>
                  <a:srgbClr val="7030A0"/>
                </a:solidFill>
              </a:rPr>
              <a:t>Чыкмады бер машина.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t-RU" dirty="0" smtClean="0">
                <a:solidFill>
                  <a:srgbClr val="7030A0"/>
                </a:solidFill>
              </a:rPr>
              <a:t>Менә </a:t>
            </a:r>
            <a:r>
              <a:rPr lang="tt-RU" dirty="0">
                <a:solidFill>
                  <a:srgbClr val="7030A0"/>
                </a:solidFill>
              </a:rPr>
              <a:t>шушындый билге ул</a:t>
            </a:r>
            <a:endParaRPr lang="ru-RU" dirty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tt-RU" dirty="0">
                <a:solidFill>
                  <a:srgbClr val="7030A0"/>
                </a:solidFill>
              </a:rPr>
              <a:t>Җәяүле чыгу өчен.</a:t>
            </a:r>
            <a:endParaRPr lang="ru-RU" dirty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tt-RU" dirty="0">
                <a:solidFill>
                  <a:srgbClr val="7030A0"/>
                </a:solidFill>
              </a:rPr>
              <a:t>Хәтта юлга да </a:t>
            </a:r>
            <a:r>
              <a:rPr lang="tt-RU" dirty="0" smtClean="0">
                <a:solidFill>
                  <a:srgbClr val="7030A0"/>
                </a:solidFill>
              </a:rPr>
              <a:t>сызганнар</a:t>
            </a:r>
            <a:endParaRPr lang="ru-RU" dirty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tt-RU" dirty="0" smtClean="0">
                <a:solidFill>
                  <a:srgbClr val="7030A0"/>
                </a:solidFill>
              </a:rPr>
              <a:t>Барсы да </a:t>
            </a:r>
            <a:r>
              <a:rPr lang="tt-RU" dirty="0">
                <a:solidFill>
                  <a:srgbClr val="7030A0"/>
                </a:solidFill>
              </a:rPr>
              <a:t>күрсен өчен</a:t>
            </a:r>
            <a:r>
              <a:rPr lang="tt-RU" dirty="0" smtClean="0">
                <a:solidFill>
                  <a:srgbClr val="7030A0"/>
                </a:solidFill>
              </a:rPr>
              <a:t>.</a:t>
            </a:r>
          </a:p>
          <a:p>
            <a:pPr algn="ctr">
              <a:buNone/>
            </a:pPr>
            <a:endParaRPr lang="tt-RU" dirty="0"/>
          </a:p>
          <a:p>
            <a:pPr>
              <a:buNone/>
            </a:pPr>
            <a:endParaRPr lang="tt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5" name="Рисунок 4" descr="ол0001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552" y="4725144"/>
            <a:ext cx="4032448" cy="178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5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60032" y="3933056"/>
            <a:ext cx="381642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5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88024" y="3933056"/>
            <a:ext cx="381642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u="sng" dirty="0" smtClean="0">
                <a:ln>
                  <a:solidFill>
                    <a:srgbClr val="FF0000"/>
                  </a:solidFill>
                </a:ln>
                <a:solidFill>
                  <a:srgbClr val="00B050"/>
                </a:solidFill>
              </a:rPr>
              <a:t>Транспорт төрләре белән танышу.</a:t>
            </a:r>
            <a:endParaRPr lang="ru-RU" u="sng" dirty="0">
              <a:ln>
                <a:solidFill>
                  <a:srgbClr val="FF000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464496" cy="4925144"/>
          </a:xfrm>
          <a:ln>
            <a:solidFill>
              <a:srgbClr val="7030A0"/>
            </a:solidFill>
          </a:ln>
        </p:spPr>
        <p:txBody>
          <a:bodyPr>
            <a:normAutofit fontScale="92500"/>
          </a:bodyPr>
          <a:lstStyle/>
          <a:p>
            <a:pPr algn="r"/>
            <a:r>
              <a:rPr lang="tt-RU" dirty="0" smtClean="0">
                <a:solidFill>
                  <a:srgbClr val="7030A0"/>
                </a:solidFill>
              </a:rPr>
              <a:t>Әгәр </a:t>
            </a:r>
            <a:r>
              <a:rPr lang="tt-RU" dirty="0">
                <a:solidFill>
                  <a:srgbClr val="7030A0"/>
                </a:solidFill>
              </a:rPr>
              <a:t>кеше </a:t>
            </a:r>
            <a:endParaRPr lang="tt-RU" dirty="0" smtClean="0">
              <a:solidFill>
                <a:srgbClr val="7030A0"/>
              </a:solidFill>
            </a:endParaRPr>
          </a:p>
          <a:p>
            <a:pPr algn="r">
              <a:buNone/>
            </a:pPr>
            <a:r>
              <a:rPr lang="tt-RU" dirty="0" smtClean="0">
                <a:solidFill>
                  <a:srgbClr val="7030A0"/>
                </a:solidFill>
              </a:rPr>
              <a:t> авырый икән</a:t>
            </a:r>
            <a:r>
              <a:rPr lang="tt-RU" dirty="0">
                <a:solidFill>
                  <a:srgbClr val="7030A0"/>
                </a:solidFill>
              </a:rPr>
              <a:t>,</a:t>
            </a:r>
            <a:r>
              <a:rPr lang="ru-RU" dirty="0" smtClean="0">
                <a:solidFill>
                  <a:srgbClr val="7030A0"/>
                </a:solidFill>
              </a:rPr>
              <a:t>             </a:t>
            </a:r>
          </a:p>
          <a:p>
            <a:pPr algn="r">
              <a:buNone/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tt-RU" dirty="0" smtClean="0">
                <a:solidFill>
                  <a:srgbClr val="7030A0"/>
                </a:solidFill>
              </a:rPr>
              <a:t>Күрсәтә ул </a:t>
            </a:r>
          </a:p>
          <a:p>
            <a:pPr algn="r">
              <a:buNone/>
            </a:pPr>
            <a:r>
              <a:rPr lang="tt-RU" dirty="0" smtClean="0">
                <a:solidFill>
                  <a:srgbClr val="7030A0"/>
                </a:solidFill>
              </a:rPr>
              <a:t>ярдәмне.</a:t>
            </a:r>
          </a:p>
          <a:p>
            <a:pPr algn="r">
              <a:buNone/>
            </a:pPr>
            <a:r>
              <a:rPr lang="tt-RU" dirty="0" smtClean="0">
                <a:solidFill>
                  <a:srgbClr val="7030A0"/>
                </a:solidFill>
              </a:rPr>
              <a:t>------------------------------------------</a:t>
            </a:r>
          </a:p>
          <a:p>
            <a:pPr algn="r"/>
            <a:r>
              <a:rPr lang="tt-RU" dirty="0">
                <a:solidFill>
                  <a:srgbClr val="7030A0"/>
                </a:solidFill>
              </a:rPr>
              <a:t>Газ </a:t>
            </a:r>
            <a:r>
              <a:rPr lang="tt-RU" dirty="0" smtClean="0">
                <a:solidFill>
                  <a:srgbClr val="7030A0"/>
                </a:solidFill>
              </a:rPr>
              <a:t>белән</a:t>
            </a:r>
          </a:p>
          <a:p>
            <a:pPr algn="r">
              <a:buNone/>
            </a:pPr>
            <a:r>
              <a:rPr lang="tt-RU" dirty="0" smtClean="0">
                <a:solidFill>
                  <a:srgbClr val="7030A0"/>
                </a:solidFill>
              </a:rPr>
              <a:t> уйнама син, </a:t>
            </a:r>
          </a:p>
          <a:p>
            <a:pPr algn="r">
              <a:buNone/>
            </a:pPr>
            <a:r>
              <a:rPr lang="tt-RU" dirty="0" smtClean="0">
                <a:solidFill>
                  <a:srgbClr val="7030A0"/>
                </a:solidFill>
              </a:rPr>
              <a:t>Шаярма алай </a:t>
            </a:r>
          </a:p>
          <a:p>
            <a:pPr algn="r">
              <a:buNone/>
            </a:pPr>
            <a:r>
              <a:rPr lang="tt-RU" dirty="0" smtClean="0">
                <a:solidFill>
                  <a:srgbClr val="7030A0"/>
                </a:solidFill>
              </a:rPr>
              <a:t>бер дә.</a:t>
            </a:r>
          </a:p>
          <a:p>
            <a:pPr>
              <a:buNone/>
            </a:pPr>
            <a:endParaRPr lang="tt-RU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288" cy="4925144"/>
          </a:xfrm>
          <a:ln>
            <a:solidFill>
              <a:srgbClr val="7030A0"/>
            </a:solidFill>
          </a:ln>
        </p:spPr>
        <p:txBody>
          <a:bodyPr>
            <a:normAutofit fontScale="92500"/>
          </a:bodyPr>
          <a:lstStyle/>
          <a:p>
            <a:pPr algn="r">
              <a:buNone/>
            </a:pPr>
            <a:r>
              <a:rPr lang="tt-RU" dirty="0">
                <a:solidFill>
                  <a:srgbClr val="7030A0"/>
                </a:solidFill>
              </a:rPr>
              <a:t>Шырпы </a:t>
            </a:r>
            <a:r>
              <a:rPr lang="tt-RU" dirty="0" smtClean="0">
                <a:solidFill>
                  <a:srgbClr val="7030A0"/>
                </a:solidFill>
              </a:rPr>
              <a:t>белән </a:t>
            </a:r>
          </a:p>
          <a:p>
            <a:pPr algn="r">
              <a:buNone/>
            </a:pPr>
            <a:r>
              <a:rPr lang="tt-RU" dirty="0" smtClean="0">
                <a:solidFill>
                  <a:srgbClr val="7030A0"/>
                </a:solidFill>
              </a:rPr>
              <a:t>уйнама </a:t>
            </a:r>
            <a:r>
              <a:rPr lang="tt-RU" dirty="0">
                <a:solidFill>
                  <a:srgbClr val="7030A0"/>
                </a:solidFill>
              </a:rPr>
              <a:t>син</a:t>
            </a:r>
            <a:r>
              <a:rPr lang="tt-RU" dirty="0" smtClean="0">
                <a:solidFill>
                  <a:srgbClr val="7030A0"/>
                </a:solidFill>
              </a:rPr>
              <a:t>,</a:t>
            </a:r>
          </a:p>
          <a:p>
            <a:pPr algn="r">
              <a:buNone/>
            </a:pPr>
            <a:r>
              <a:rPr lang="tt-RU" dirty="0" smtClean="0">
                <a:solidFill>
                  <a:srgbClr val="7030A0"/>
                </a:solidFill>
              </a:rPr>
              <a:t>Янып китүең</a:t>
            </a:r>
          </a:p>
          <a:p>
            <a:pPr algn="r">
              <a:buNone/>
            </a:pPr>
            <a:r>
              <a:rPr lang="tt-RU" dirty="0" smtClean="0">
                <a:solidFill>
                  <a:srgbClr val="7030A0"/>
                </a:solidFill>
              </a:rPr>
              <a:t>мөмкин.</a:t>
            </a:r>
          </a:p>
          <a:p>
            <a:pPr>
              <a:buNone/>
            </a:pPr>
            <a:r>
              <a:rPr lang="tt-RU" dirty="0" smtClean="0">
                <a:solidFill>
                  <a:srgbClr val="7030A0"/>
                </a:solidFill>
              </a:rPr>
              <a:t>----------------------------------------</a:t>
            </a:r>
            <a:endParaRPr lang="tt-RU" dirty="0" smtClean="0"/>
          </a:p>
          <a:p>
            <a:pPr algn="r"/>
            <a:r>
              <a:rPr lang="tt-RU" dirty="0" smtClean="0">
                <a:solidFill>
                  <a:srgbClr val="7030A0"/>
                </a:solidFill>
              </a:rPr>
              <a:t>Тап </a:t>
            </a:r>
            <a:r>
              <a:rPr lang="tt-RU" dirty="0">
                <a:solidFill>
                  <a:srgbClr val="7030A0"/>
                </a:solidFill>
              </a:rPr>
              <a:t>булсаң </a:t>
            </a:r>
            <a:endParaRPr lang="tt-RU" dirty="0" smtClean="0">
              <a:solidFill>
                <a:srgbClr val="7030A0"/>
              </a:solidFill>
            </a:endParaRPr>
          </a:p>
          <a:p>
            <a:pPr algn="r">
              <a:buNone/>
            </a:pPr>
            <a:r>
              <a:rPr lang="tt-RU" dirty="0" smtClean="0">
                <a:solidFill>
                  <a:srgbClr val="7030A0"/>
                </a:solidFill>
              </a:rPr>
              <a:t>әгәр</a:t>
            </a:r>
            <a:r>
              <a:rPr lang="tt-RU" dirty="0">
                <a:solidFill>
                  <a:srgbClr val="7030A0"/>
                </a:solidFill>
              </a:rPr>
              <a:t>, </a:t>
            </a:r>
            <a:endParaRPr lang="tt-RU" dirty="0" smtClean="0">
              <a:solidFill>
                <a:srgbClr val="7030A0"/>
              </a:solidFill>
            </a:endParaRPr>
          </a:p>
          <a:p>
            <a:pPr algn="r">
              <a:buNone/>
            </a:pPr>
            <a:r>
              <a:rPr lang="tt-RU" dirty="0" smtClean="0">
                <a:solidFill>
                  <a:srgbClr val="7030A0"/>
                </a:solidFill>
              </a:rPr>
              <a:t>шикле </a:t>
            </a:r>
            <a:r>
              <a:rPr lang="tt-RU" dirty="0">
                <a:solidFill>
                  <a:srgbClr val="7030A0"/>
                </a:solidFill>
              </a:rPr>
              <a:t>кешегә</a:t>
            </a:r>
            <a:r>
              <a:rPr lang="tt-RU" dirty="0" smtClean="0">
                <a:solidFill>
                  <a:srgbClr val="7030A0"/>
                </a:solidFill>
              </a:rPr>
              <a:t>,</a:t>
            </a:r>
          </a:p>
          <a:p>
            <a:pPr algn="r">
              <a:buNone/>
            </a:pPr>
            <a:r>
              <a:rPr lang="tt-RU" dirty="0" smtClean="0">
                <a:solidFill>
                  <a:srgbClr val="7030A0"/>
                </a:solidFill>
              </a:rPr>
              <a:t> Кичекмәстән  </a:t>
            </a:r>
            <a:endParaRPr lang="tt-RU" dirty="0">
              <a:solidFill>
                <a:srgbClr val="7030A0"/>
              </a:solidFill>
            </a:endParaRPr>
          </a:p>
          <a:p>
            <a:pPr algn="r">
              <a:buNone/>
            </a:pPr>
            <a:r>
              <a:rPr lang="tt-RU" dirty="0" smtClean="0">
                <a:solidFill>
                  <a:srgbClr val="7030A0"/>
                </a:solidFill>
              </a:rPr>
              <a:t>шалтырат </a:t>
            </a:r>
            <a:r>
              <a:rPr lang="tt-RU" dirty="0">
                <a:solidFill>
                  <a:srgbClr val="7030A0"/>
                </a:solidFill>
              </a:rPr>
              <a:t>син 0...(2) гә.</a:t>
            </a:r>
            <a:endParaRPr lang="ru-RU" dirty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5010001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1700808"/>
            <a:ext cx="2358008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5010004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4221088"/>
            <a:ext cx="237626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5010003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44008" y="1700808"/>
            <a:ext cx="2088232" cy="181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5010002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644008" y="4077072"/>
            <a:ext cx="2160240" cy="1828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1701_947041_photos_b_b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>
            <a:off x="395536" y="4149080"/>
            <a:ext cx="4038600" cy="2236862"/>
          </a:xfrm>
        </p:spPr>
      </p:pic>
      <p:pic>
        <p:nvPicPr>
          <p:cNvPr id="5" name="Содержимое 4" descr="5020001"/>
          <p:cNvPicPr>
            <a:picLocks noGrp="1"/>
          </p:cNvPicPr>
          <p:nvPr>
            <p:ph sz="half"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16016" y="1412777"/>
            <a:ext cx="424847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usr\Рабочий стол\gorod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716016" y="4149080"/>
            <a:ext cx="424847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Documents and Settings\usr\Рабочий стол\i.jpe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95536" y="1412776"/>
            <a:ext cx="396044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12069967968592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4788024" y="1196752"/>
            <a:ext cx="4032448" cy="2376264"/>
          </a:xfrm>
        </p:spPr>
      </p:pic>
      <p:pic>
        <p:nvPicPr>
          <p:cNvPr id="8" name="Содержимое 7" descr="car-4a4216c893842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395536" y="1196752"/>
            <a:ext cx="4038600" cy="2452886"/>
          </a:xfrm>
        </p:spPr>
      </p:pic>
      <p:pic>
        <p:nvPicPr>
          <p:cNvPr id="6" name="Рисунок 5" descr="10010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716016" y="3789040"/>
            <a:ext cx="410445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легковой.jpe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395536" y="3789040"/>
            <a:ext cx="3960440" cy="249289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prstTxWarp prst="textCurveDown">
              <a:avLst/>
            </a:prstTxWarp>
            <a:normAutofit fontScale="90000"/>
          </a:bodyPr>
          <a:lstStyle/>
          <a:p>
            <a:r>
              <a:rPr lang="tt-RU" b="1" dirty="0" smtClean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“Велосипедта йөри беләсеңме?”</a:t>
            </a:r>
            <a:endParaRPr lang="ru-RU" dirty="0">
              <a:ln>
                <a:solidFill>
                  <a:srgbClr val="FF0000"/>
                </a:solidFill>
              </a:ln>
              <a:solidFill>
                <a:srgbClr val="92D05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1944215"/>
          </a:xfrm>
        </p:spPr>
        <p:txBody>
          <a:bodyPr>
            <a:normAutofit fontScale="92500"/>
          </a:bodyPr>
          <a:lstStyle/>
          <a:p>
            <a:pPr algn="ctr"/>
            <a:r>
              <a:rPr lang="tt-RU" dirty="0" smtClean="0"/>
              <a:t>         </a:t>
            </a:r>
            <a:r>
              <a:rPr lang="tt-RU" dirty="0" smtClean="0">
                <a:solidFill>
                  <a:srgbClr val="7030A0"/>
                </a:solidFill>
              </a:rPr>
              <a:t>Их</a:t>
            </a:r>
            <a:r>
              <a:rPr lang="tt-RU" dirty="0">
                <a:solidFill>
                  <a:srgbClr val="7030A0"/>
                </a:solidFill>
              </a:rPr>
              <a:t>, сәпиттә килгән булсак,                                   </a:t>
            </a:r>
            <a:endParaRPr lang="ru-RU" dirty="0">
              <a:solidFill>
                <a:srgbClr val="7030A0"/>
              </a:solidFill>
            </a:endParaRPr>
          </a:p>
          <a:p>
            <a:pPr algn="ctr"/>
            <a:r>
              <a:rPr lang="tt-RU" dirty="0">
                <a:solidFill>
                  <a:srgbClr val="7030A0"/>
                </a:solidFill>
              </a:rPr>
              <a:t>         </a:t>
            </a:r>
            <a:r>
              <a:rPr lang="tt-RU" dirty="0" smtClean="0">
                <a:solidFill>
                  <a:srgbClr val="7030A0"/>
                </a:solidFill>
              </a:rPr>
              <a:t>Җилдерә </a:t>
            </a:r>
            <a:r>
              <a:rPr lang="tt-RU" dirty="0">
                <a:solidFill>
                  <a:srgbClr val="7030A0"/>
                </a:solidFill>
              </a:rPr>
              <a:t>идек юлда.                   </a:t>
            </a:r>
            <a:endParaRPr lang="ru-RU" dirty="0">
              <a:solidFill>
                <a:srgbClr val="7030A0"/>
              </a:solidFill>
            </a:endParaRPr>
          </a:p>
          <a:p>
            <a:pPr algn="ctr"/>
            <a:r>
              <a:rPr lang="tt-RU" dirty="0">
                <a:solidFill>
                  <a:srgbClr val="7030A0"/>
                </a:solidFill>
              </a:rPr>
              <a:t>        </a:t>
            </a:r>
            <a:r>
              <a:rPr lang="tt-RU" dirty="0" smtClean="0">
                <a:solidFill>
                  <a:srgbClr val="7030A0"/>
                </a:solidFill>
              </a:rPr>
              <a:t> </a:t>
            </a:r>
            <a:r>
              <a:rPr lang="tt-RU" dirty="0">
                <a:solidFill>
                  <a:srgbClr val="7030A0"/>
                </a:solidFill>
              </a:rPr>
              <a:t>Күрәсеңме, рәхәтләнеп                                            </a:t>
            </a:r>
            <a:endParaRPr lang="ru-RU" dirty="0">
              <a:solidFill>
                <a:srgbClr val="7030A0"/>
              </a:solidFill>
            </a:endParaRPr>
          </a:p>
          <a:p>
            <a:pPr algn="ctr"/>
            <a:r>
              <a:rPr lang="tt-RU" dirty="0">
                <a:solidFill>
                  <a:srgbClr val="7030A0"/>
                </a:solidFill>
              </a:rPr>
              <a:t>         </a:t>
            </a:r>
            <a:r>
              <a:rPr lang="tt-RU" dirty="0" smtClean="0">
                <a:solidFill>
                  <a:srgbClr val="7030A0"/>
                </a:solidFill>
              </a:rPr>
              <a:t>Йөрергә </a:t>
            </a:r>
            <a:r>
              <a:rPr lang="tt-RU" dirty="0">
                <a:solidFill>
                  <a:srgbClr val="7030A0"/>
                </a:solidFill>
              </a:rPr>
              <a:t>була монда. </a:t>
            </a:r>
            <a:endParaRPr lang="ru-RU" dirty="0">
              <a:solidFill>
                <a:srgbClr val="7030A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3312368"/>
          </a:xfrm>
        </p:spPr>
        <p:txBody>
          <a:bodyPr>
            <a:normAutofit fontScale="92500" lnSpcReduction="10000"/>
          </a:bodyPr>
          <a:lstStyle/>
          <a:p>
            <a:pPr algn="ctr"/>
            <a:endParaRPr lang="tt-RU" dirty="0" smtClean="0"/>
          </a:p>
          <a:p>
            <a:pPr algn="ctr"/>
            <a:r>
              <a:rPr lang="tt-RU" dirty="0" smtClean="0">
                <a:solidFill>
                  <a:srgbClr val="7030A0"/>
                </a:solidFill>
              </a:rPr>
              <a:t>Юк</a:t>
            </a:r>
            <a:r>
              <a:rPr lang="tt-RU" dirty="0">
                <a:solidFill>
                  <a:srgbClr val="7030A0"/>
                </a:solidFill>
              </a:rPr>
              <a:t>, Белмәмеш, ялгышасың,</a:t>
            </a:r>
            <a:endParaRPr lang="ru-RU" dirty="0">
              <a:solidFill>
                <a:srgbClr val="7030A0"/>
              </a:solidFill>
            </a:endParaRPr>
          </a:p>
          <a:p>
            <a:pPr algn="ctr"/>
            <a:r>
              <a:rPr lang="tt-RU" dirty="0">
                <a:solidFill>
                  <a:srgbClr val="7030A0"/>
                </a:solidFill>
              </a:rPr>
              <a:t>                   Юкка кабаланасың.</a:t>
            </a:r>
            <a:endParaRPr lang="ru-RU" dirty="0">
              <a:solidFill>
                <a:srgbClr val="7030A0"/>
              </a:solidFill>
            </a:endParaRPr>
          </a:p>
          <a:p>
            <a:pPr algn="ctr"/>
            <a:r>
              <a:rPr lang="tt-RU" dirty="0">
                <a:solidFill>
                  <a:srgbClr val="7030A0"/>
                </a:solidFill>
              </a:rPr>
              <a:t>                    Кызыл түгәрәк ул безгә</a:t>
            </a:r>
            <a:endParaRPr lang="ru-RU" dirty="0">
              <a:solidFill>
                <a:srgbClr val="7030A0"/>
              </a:solidFill>
            </a:endParaRPr>
          </a:p>
          <a:p>
            <a:pPr algn="ctr"/>
            <a:r>
              <a:rPr lang="tt-RU" dirty="0">
                <a:solidFill>
                  <a:srgbClr val="7030A0"/>
                </a:solidFill>
              </a:rPr>
              <a:t>                 “Ярамый” дип кисәтә,</a:t>
            </a:r>
            <a:endParaRPr lang="ru-RU" dirty="0">
              <a:solidFill>
                <a:srgbClr val="7030A0"/>
              </a:solidFill>
            </a:endParaRPr>
          </a:p>
          <a:p>
            <a:pPr algn="ctr"/>
            <a:r>
              <a:rPr lang="tt-RU" dirty="0" smtClean="0">
                <a:solidFill>
                  <a:srgbClr val="7030A0"/>
                </a:solidFill>
              </a:rPr>
              <a:t>.</a:t>
            </a:r>
          </a:p>
          <a:p>
            <a:pPr algn="r"/>
            <a:r>
              <a:rPr lang="tt-RU" dirty="0" smtClean="0">
                <a:solidFill>
                  <a:srgbClr val="7030A0"/>
                </a:solidFill>
              </a:rPr>
              <a:t>Әгәр зәңгәр төстә булса,</a:t>
            </a:r>
            <a:endParaRPr lang="ru-RU" dirty="0" smtClean="0">
              <a:solidFill>
                <a:srgbClr val="7030A0"/>
              </a:solidFill>
            </a:endParaRPr>
          </a:p>
          <a:p>
            <a:pPr algn="r"/>
            <a:r>
              <a:rPr lang="tt-RU" dirty="0" smtClean="0">
                <a:solidFill>
                  <a:srgbClr val="7030A0"/>
                </a:solidFill>
              </a:rPr>
              <a:t>                “ Яраганны” күрсәтә.</a:t>
            </a:r>
          </a:p>
          <a:p>
            <a:endParaRPr lang="ru-RU" dirty="0"/>
          </a:p>
        </p:txBody>
      </p:sp>
      <p:pic>
        <p:nvPicPr>
          <p:cNvPr id="9" name="Содержимое 9" descr="Велик1"/>
          <p:cNvPicPr>
            <a:picLocks noGrp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2717602"/>
            <a:ext cx="3528392" cy="4140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3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27984" y="1916832"/>
            <a:ext cx="936104" cy="97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4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427984" y="3429000"/>
            <a:ext cx="936104" cy="86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Прямая со стрелкой 12"/>
          <p:cNvCxnSpPr/>
          <p:nvPr/>
        </p:nvCxnSpPr>
        <p:spPr>
          <a:xfrm flipV="1">
            <a:off x="4283968" y="2204864"/>
            <a:ext cx="1512168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 descr="велос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4572000" y="4437112"/>
            <a:ext cx="4104456" cy="2228108"/>
          </a:xfrm>
          <a:prstGeom prst="rect">
            <a:avLst/>
          </a:prstGeom>
        </p:spPr>
      </p:pic>
      <p:sp>
        <p:nvSpPr>
          <p:cNvPr id="22" name="Содержимое 21"/>
          <p:cNvSpPr>
            <a:spLocks noGrp="1"/>
          </p:cNvSpPr>
          <p:nvPr>
            <p:ph sz="quarter" idx="4"/>
          </p:nvPr>
        </p:nvSpPr>
        <p:spPr>
          <a:xfrm>
            <a:off x="4645025" y="5733255"/>
            <a:ext cx="4041775" cy="392907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anUp">
              <a:avLst/>
            </a:prstTxWarp>
          </a:bodyPr>
          <a:lstStyle/>
          <a:p>
            <a:r>
              <a:rPr lang="ru-RU" b="1" dirty="0">
                <a:ln>
                  <a:solidFill>
                    <a:srgbClr val="FF0000"/>
                  </a:solidFill>
                </a:ln>
                <a:solidFill>
                  <a:srgbClr val="00B05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hlinkClick r:id="rId2"/>
              </a:rPr>
              <a:t>ЮЛЛАРДА САК БУЛЫГЫЗ!</a:t>
            </a:r>
            <a:r>
              <a:rPr lang="ru-RU" b="1" dirty="0">
                <a:ln>
                  <a:solidFill>
                    <a:srgbClr val="FF0000"/>
                  </a:solidFill>
                </a:ln>
                <a:solidFill>
                  <a:srgbClr val="00B05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4040188" cy="496855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Юл </a:t>
            </a:r>
            <a:r>
              <a:rPr lang="ru-RU" dirty="0" err="1"/>
              <a:t>аша</a:t>
            </a:r>
            <a:r>
              <a:rPr lang="ru-RU" dirty="0"/>
              <a:t> </a:t>
            </a:r>
            <a:r>
              <a:rPr lang="ru-RU" dirty="0" err="1" smtClean="0"/>
              <a:t>чыга</a:t>
            </a:r>
            <a:r>
              <a:rPr lang="ru-RU" dirty="0" smtClean="0"/>
              <a:t> </a:t>
            </a:r>
            <a:r>
              <a:rPr lang="ru-RU" dirty="0" err="1" smtClean="0"/>
              <a:t>калсаң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 smtClean="0"/>
              <a:t>Як-якка</a:t>
            </a:r>
            <a:r>
              <a:rPr lang="ru-RU" dirty="0" smtClean="0"/>
              <a:t> кара </a:t>
            </a:r>
            <a:r>
              <a:rPr lang="ru-RU" dirty="0" err="1"/>
              <a:t>әле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 err="1" smtClean="0"/>
              <a:t>Уңга </a:t>
            </a:r>
            <a:r>
              <a:rPr lang="ru-RU" dirty="0"/>
              <a:t>да </a:t>
            </a:r>
            <a:r>
              <a:rPr lang="ru-RU" dirty="0" smtClean="0"/>
              <a:t>кара </a:t>
            </a:r>
            <a:r>
              <a:rPr lang="ru-RU" dirty="0" err="1"/>
              <a:t>әле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 smtClean="0"/>
              <a:t>Сулга</a:t>
            </a:r>
            <a:r>
              <a:rPr lang="ru-RU" dirty="0" smtClean="0"/>
              <a:t> </a:t>
            </a:r>
            <a:r>
              <a:rPr lang="ru-RU" dirty="0"/>
              <a:t>да </a:t>
            </a:r>
            <a:r>
              <a:rPr lang="ru-RU" dirty="0" smtClean="0"/>
              <a:t>кара </a:t>
            </a:r>
            <a:r>
              <a:rPr lang="ru-RU" dirty="0" err="1"/>
              <a:t>әле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 smtClean="0"/>
              <a:t>Игътибарсыз</a:t>
            </a:r>
            <a:r>
              <a:rPr lang="ru-RU" dirty="0"/>
              <a:t>, </a:t>
            </a:r>
            <a:r>
              <a:rPr lang="ru-RU" dirty="0" err="1"/>
              <a:t>бер</a:t>
            </a:r>
            <a:r>
              <a:rPr lang="ru-RU" dirty="0"/>
              <a:t> </a:t>
            </a:r>
            <a:r>
              <a:rPr lang="ru-RU" dirty="0" err="1" smtClean="0"/>
              <a:t>уйсыз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Син</a:t>
            </a:r>
            <a:r>
              <a:rPr lang="ru-RU" dirty="0"/>
              <a:t> </a:t>
            </a:r>
            <a:r>
              <a:rPr lang="ru-RU" dirty="0" err="1" smtClean="0"/>
              <a:t>юлда</a:t>
            </a:r>
            <a:r>
              <a:rPr lang="ru-RU" dirty="0" smtClean="0"/>
              <a:t> </a:t>
            </a:r>
            <a:r>
              <a:rPr lang="ru-RU" dirty="0" err="1" smtClean="0"/>
              <a:t>барма</a:t>
            </a:r>
            <a:r>
              <a:rPr lang="ru-RU" dirty="0"/>
              <a:t>, яме!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Юл </a:t>
            </a:r>
            <a:r>
              <a:rPr lang="ru-RU" dirty="0" err="1"/>
              <a:t>аша</a:t>
            </a:r>
            <a:r>
              <a:rPr lang="ru-RU" dirty="0"/>
              <a:t> </a:t>
            </a:r>
            <a:r>
              <a:rPr lang="ru-RU" dirty="0" err="1" smtClean="0"/>
              <a:t>чыга</a:t>
            </a:r>
            <a:r>
              <a:rPr lang="ru-RU" dirty="0" smtClean="0"/>
              <a:t> </a:t>
            </a:r>
            <a:r>
              <a:rPr lang="ru-RU" dirty="0" err="1" smtClean="0"/>
              <a:t>калсаң </a:t>
            </a:r>
            <a:r>
              <a:rPr lang="ru-RU" dirty="0"/>
              <a:t>–</a:t>
            </a:r>
            <a:br>
              <a:rPr lang="ru-RU" dirty="0"/>
            </a:br>
            <a:r>
              <a:rPr lang="ru-RU" dirty="0" err="1" smtClean="0"/>
              <a:t>Зебраны</a:t>
            </a:r>
            <a:r>
              <a:rPr lang="ru-RU" dirty="0" smtClean="0"/>
              <a:t> </a:t>
            </a:r>
            <a:r>
              <a:rPr lang="ru-RU" dirty="0" err="1" smtClean="0"/>
              <a:t>читләп үтмә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«</a:t>
            </a:r>
            <a:r>
              <a:rPr lang="ru-RU" dirty="0" err="1" smtClean="0"/>
              <a:t>Җәяүлеләр </a:t>
            </a:r>
            <a:r>
              <a:rPr lang="ru-RU" dirty="0"/>
              <a:t>юлы» </a:t>
            </a:r>
            <a:r>
              <a:rPr lang="ru-RU" dirty="0" err="1"/>
              <a:t>ул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 smtClean="0"/>
              <a:t>Ялгышсаң </a:t>
            </a:r>
            <a:r>
              <a:rPr lang="ru-RU" dirty="0"/>
              <a:t>– </a:t>
            </a:r>
            <a:r>
              <a:rPr lang="ru-RU" dirty="0" err="1" smtClean="0"/>
              <a:t>бәла көтә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Юл </a:t>
            </a:r>
            <a:r>
              <a:rPr lang="ru-RU" dirty="0" err="1" smtClean="0"/>
              <a:t>йөрү кагыйдәсен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Һәрвакытта белеп</a:t>
            </a:r>
            <a:r>
              <a:rPr lang="ru-RU" dirty="0" smtClean="0"/>
              <a:t> </a:t>
            </a:r>
            <a:r>
              <a:rPr lang="ru-RU" dirty="0" err="1"/>
              <a:t>йөр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 smtClean="0"/>
              <a:t>Барысын</a:t>
            </a:r>
            <a:r>
              <a:rPr lang="ru-RU" dirty="0" smtClean="0"/>
              <a:t> </a:t>
            </a:r>
            <a:r>
              <a:rPr lang="ru-RU" dirty="0" err="1" smtClean="0"/>
              <a:t>белсәң</a:t>
            </a:r>
            <a:r>
              <a:rPr lang="ru-RU" dirty="0" err="1"/>
              <a:t>,  </a:t>
            </a:r>
            <a:r>
              <a:rPr lang="ru-RU" dirty="0" err="1" smtClean="0"/>
              <a:t>үтәсәң</a:t>
            </a:r>
            <a:r>
              <a:rPr lang="ru-RU" dirty="0" err="1"/>
              <a:t>,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Булырсың</a:t>
            </a:r>
            <a:r>
              <a:rPr lang="ru-RU" dirty="0" err="1"/>
              <a:t>, </a:t>
            </a:r>
            <a:r>
              <a:rPr lang="ru-RU" dirty="0" err="1" smtClean="0"/>
              <a:t>шиксез</a:t>
            </a:r>
            <a:r>
              <a:rPr lang="ru-RU" dirty="0"/>
              <a:t>, </a:t>
            </a:r>
            <a:r>
              <a:rPr lang="ru-RU" dirty="0" err="1" smtClean="0"/>
              <a:t>өлгер</a:t>
            </a:r>
            <a:r>
              <a:rPr lang="ru-RU" dirty="0" err="1"/>
              <a:t>!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Исән-имин </a:t>
            </a:r>
            <a:r>
              <a:rPr lang="ru-RU" dirty="0" err="1" smtClean="0"/>
              <a:t>барырсың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Теләгән һәрбер җиргә</a:t>
            </a:r>
            <a:r>
              <a:rPr lang="ru-RU" dirty="0" err="1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«</a:t>
            </a:r>
            <a:r>
              <a:rPr lang="ru-RU" dirty="0" err="1" smtClean="0"/>
              <a:t>Сабыр</a:t>
            </a:r>
            <a:r>
              <a:rPr lang="ru-RU" dirty="0" smtClean="0"/>
              <a:t> </a:t>
            </a:r>
            <a:r>
              <a:rPr lang="ru-RU" dirty="0" err="1" smtClean="0"/>
              <a:t>төбе </a:t>
            </a:r>
            <a:r>
              <a:rPr lang="ru-RU" dirty="0"/>
              <a:t>– </a:t>
            </a:r>
            <a:r>
              <a:rPr lang="ru-RU" dirty="0" err="1" smtClean="0"/>
              <a:t>сары</a:t>
            </a:r>
            <a:r>
              <a:rPr lang="ru-RU" dirty="0" smtClean="0"/>
              <a:t> алтын</a:t>
            </a:r>
            <a:r>
              <a:rPr lang="ru-RU" dirty="0"/>
              <a:t>»,</a:t>
            </a:r>
            <a:br>
              <a:rPr lang="ru-RU" dirty="0"/>
            </a:br>
            <a:r>
              <a:rPr lang="ru-RU" dirty="0" err="1" smtClean="0"/>
              <a:t>Онытмагыз</a:t>
            </a:r>
            <a:r>
              <a:rPr lang="ru-RU" dirty="0" smtClean="0"/>
              <a:t> </a:t>
            </a:r>
            <a:r>
              <a:rPr lang="ru-RU" dirty="0" err="1" smtClean="0"/>
              <a:t>сез</a:t>
            </a:r>
            <a:r>
              <a:rPr lang="ru-RU" dirty="0" smtClean="0"/>
              <a:t> </a:t>
            </a:r>
            <a:r>
              <a:rPr lang="ru-RU" dirty="0" err="1" smtClean="0"/>
              <a:t>бер</a:t>
            </a:r>
            <a:r>
              <a:rPr lang="ru-RU" dirty="0" smtClean="0"/>
              <a:t> </a:t>
            </a:r>
            <a:r>
              <a:rPr lang="ru-RU" dirty="0" err="1" smtClean="0"/>
              <a:t>дә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7985" y="1556792"/>
            <a:ext cx="4258816" cy="4569371"/>
          </a:xfrm>
        </p:spPr>
        <p:txBody>
          <a:bodyPr/>
          <a:lstStyle/>
          <a:p>
            <a:r>
              <a:rPr lang="ru-RU" dirty="0" err="1" smtClean="0"/>
              <a:t>Бәла </a:t>
            </a:r>
            <a:r>
              <a:rPr lang="ru-RU" dirty="0"/>
              <a:t>– </a:t>
            </a:r>
            <a:r>
              <a:rPr lang="ru-RU" dirty="0" err="1"/>
              <a:t>аяк</a:t>
            </a:r>
            <a:r>
              <a:rPr lang="ru-RU" dirty="0"/>
              <a:t> </a:t>
            </a:r>
            <a:r>
              <a:rPr lang="ru-RU" dirty="0" err="1" smtClean="0"/>
              <a:t>астында</a:t>
            </a:r>
            <a:r>
              <a:rPr lang="ru-RU" dirty="0"/>
              <a:t>, – </a:t>
            </a:r>
            <a:r>
              <a:rPr lang="ru-RU" dirty="0" err="1"/>
              <a:t>дип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 smtClean="0"/>
              <a:t>Әйткән безнең бабайлар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Юл </a:t>
            </a:r>
            <a:r>
              <a:rPr lang="ru-RU" dirty="0" err="1" smtClean="0"/>
              <a:t>йөргәндә</a:t>
            </a:r>
            <a:r>
              <a:rPr lang="ru-RU" dirty="0"/>
              <a:t>, </a:t>
            </a:r>
            <a:r>
              <a:rPr lang="ru-RU" dirty="0" err="1" smtClean="0"/>
              <a:t>зинһар </a:t>
            </a:r>
            <a:r>
              <a:rPr lang="ru-RU" dirty="0" err="1"/>
              <a:t>өчен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Сак </a:t>
            </a:r>
            <a:r>
              <a:rPr lang="ru-RU" dirty="0" err="1" smtClean="0"/>
              <a:t>булыгыз</a:t>
            </a:r>
            <a:r>
              <a:rPr lang="ru-RU" dirty="0"/>
              <a:t>, </a:t>
            </a:r>
            <a:r>
              <a:rPr lang="ru-RU" dirty="0" err="1" smtClean="0"/>
              <a:t>малайлар</a:t>
            </a:r>
            <a:r>
              <a:rPr lang="ru-RU" dirty="0"/>
              <a:t>?!</a:t>
            </a:r>
            <a:br>
              <a:rPr lang="ru-RU" dirty="0"/>
            </a:br>
            <a:endParaRPr lang="ru-RU" dirty="0"/>
          </a:p>
        </p:txBody>
      </p:sp>
      <p:pic>
        <p:nvPicPr>
          <p:cNvPr id="7" name="Рисунок 6" descr="pdd00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211960" y="3284984"/>
            <a:ext cx="4562856" cy="32403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0DFE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</TotalTime>
  <Words>426</Words>
  <Application>Microsoft Office PowerPoint</Application>
  <PresentationFormat>Экран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Адымнар нык,    юллар имин булсын!</vt:lpstr>
      <vt:lpstr>Таныш булыйк – мин Светофор!</vt:lpstr>
      <vt:lpstr>Кайсыбыз иң кирәкле? әкият</vt:lpstr>
      <vt:lpstr>Юлны теләсә кайдан чыгарга  ярамый!!!</vt:lpstr>
      <vt:lpstr>Транспорт төрләре белән танышу.</vt:lpstr>
      <vt:lpstr>Слайд 6</vt:lpstr>
      <vt:lpstr>Слайд 7</vt:lpstr>
      <vt:lpstr>“Велосипедта йөри беләсеңме?”</vt:lpstr>
      <vt:lpstr>ЮЛЛАРДА САК БУЛЫГЫЗ! </vt:lpstr>
      <vt:lpstr>Кулланылган әдәбият: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Адымнар нык,    юллар имин булсын!</dc:title>
  <dc:creator>User</dc:creator>
  <cp:lastModifiedBy>User</cp:lastModifiedBy>
  <cp:revision>30</cp:revision>
  <dcterms:created xsi:type="dcterms:W3CDTF">2012-02-05T12:27:06Z</dcterms:created>
  <dcterms:modified xsi:type="dcterms:W3CDTF">2012-09-15T11:45:02Z</dcterms:modified>
</cp:coreProperties>
</file>