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s/comment3.xml" ContentType="application/vnd.openxmlformats-officedocument.presentationml.comment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2"/>
  </p:handoutMasterIdLst>
  <p:sldIdLst>
    <p:sldId id="256" r:id="rId2"/>
    <p:sldId id="277" r:id="rId3"/>
    <p:sldId id="276" r:id="rId4"/>
    <p:sldId id="280" r:id="rId5"/>
    <p:sldId id="258" r:id="rId6"/>
    <p:sldId id="281" r:id="rId7"/>
    <p:sldId id="279" r:id="rId8"/>
    <p:sldId id="303" r:id="rId9"/>
    <p:sldId id="306" r:id="rId10"/>
    <p:sldId id="305" r:id="rId11"/>
    <p:sldId id="308" r:id="rId12"/>
    <p:sldId id="310" r:id="rId13"/>
    <p:sldId id="315" r:id="rId14"/>
    <p:sldId id="316" r:id="rId15"/>
    <p:sldId id="313" r:id="rId16"/>
    <p:sldId id="317" r:id="rId17"/>
    <p:sldId id="322" r:id="rId18"/>
    <p:sldId id="321" r:id="rId19"/>
    <p:sldId id="326" r:id="rId20"/>
    <p:sldId id="325" r:id="rId21"/>
    <p:sldId id="324" r:id="rId22"/>
    <p:sldId id="327" r:id="rId23"/>
    <p:sldId id="295" r:id="rId24"/>
    <p:sldId id="320" r:id="rId25"/>
    <p:sldId id="319" r:id="rId26"/>
    <p:sldId id="318" r:id="rId27"/>
    <p:sldId id="299" r:id="rId28"/>
    <p:sldId id="328" r:id="rId29"/>
    <p:sldId id="329" r:id="rId30"/>
    <p:sldId id="330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0000"/>
    <a:srgbClr val="0000FF"/>
    <a:srgbClr val="800000"/>
    <a:srgbClr val="FF99CC"/>
    <a:srgbClr val="FF66CC"/>
    <a:srgbClr val="CC0066"/>
    <a:srgbClr val="000066"/>
    <a:srgbClr val="00004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398" autoAdjust="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4-01T19:24:04.943" idx="1">
    <p:pos x="-473" y="493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4-01T19:24:04.943" idx="3">
    <p:pos x="-473" y="493"/>
    <p:text/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4-01T19:24:04.943" idx="2">
    <p:pos x="-473" y="493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07FF64F-B9B3-4B1C-9283-6D21D68BB8BC}" type="datetimeFigureOut">
              <a:rPr lang="ru-RU"/>
              <a:pPr>
                <a:defRPr/>
              </a:pPr>
              <a:t>06.09.2013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29B3475-496B-4AB5-8E6D-E8479B5C9F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7F542-A428-4F92-9328-C62C89C5A0CE}" type="datetimeFigureOut">
              <a:rPr lang="ru-RU"/>
              <a:pPr>
                <a:defRPr/>
              </a:pPr>
              <a:t>06.09.2013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09D60-371E-473A-A78F-263C09DB63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CA182-0A58-4AB4-B98B-2EB8BA86D270}" type="datetimeFigureOut">
              <a:rPr lang="ru-RU"/>
              <a:pPr>
                <a:defRPr/>
              </a:pPr>
              <a:t>06.09.2013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C3F13-7872-4EE2-9998-BD3831BC53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B2C84-7B0F-4E77-92BC-E899C7DDFB58}" type="datetimeFigureOut">
              <a:rPr lang="ru-RU"/>
              <a:pPr>
                <a:defRPr/>
              </a:pPr>
              <a:t>06.09.2013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21433-3C5E-40F7-A1DD-ECFC6B8022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D4274-84F6-47C4-9347-BCD789355FE8}" type="datetimeFigureOut">
              <a:rPr lang="ru-RU"/>
              <a:pPr>
                <a:defRPr/>
              </a:pPr>
              <a:t>06.09.2013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A4C17-47FF-4264-9C1D-F6281C0FAD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8E19A-A3C3-4394-A53A-D65383C425E3}" type="datetimeFigureOut">
              <a:rPr lang="ru-RU"/>
              <a:pPr>
                <a:defRPr/>
              </a:pPr>
              <a:t>06.09.2013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429B0-9008-4F7D-BDCD-199A45D785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251C8-05D1-45B7-8BFB-18412B055BAC}" type="datetimeFigureOut">
              <a:rPr lang="ru-RU"/>
              <a:pPr>
                <a:defRPr/>
              </a:pPr>
              <a:t>06.09.2013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C9F83-76E1-49CD-8B56-2245B96345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DB7FD-2695-4195-9EBF-1D0CAB75CDE9}" type="datetimeFigureOut">
              <a:rPr lang="ru-RU"/>
              <a:pPr>
                <a:defRPr/>
              </a:pPr>
              <a:t>06.09.2013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3AAAD-F16E-4EE6-A421-35AA5ACDBB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0DBEB-83CE-4389-A1A0-60FDE6D3898E}" type="datetimeFigureOut">
              <a:rPr lang="ru-RU"/>
              <a:pPr>
                <a:defRPr/>
              </a:pPr>
              <a:t>06.09.2013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A7925-BD5E-45AD-9225-92E4B6E473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4ECDB-B075-49D1-884E-E76598AEC9C9}" type="datetimeFigureOut">
              <a:rPr lang="ru-RU"/>
              <a:pPr>
                <a:defRPr/>
              </a:pPr>
              <a:t>06.09.2013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852AD-1F3E-47BF-9E20-E6D645C1BB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24E9D-C22C-4F30-AA04-9E4E79E41D8D}" type="datetimeFigureOut">
              <a:rPr lang="ru-RU"/>
              <a:pPr>
                <a:defRPr/>
              </a:pPr>
              <a:t>06.09.2013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60BBE-25BF-46F0-8E03-9E12DC913A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79FE1-FAC6-4BB4-8ACA-7F6ABF0F85C2}" type="datetimeFigureOut">
              <a:rPr lang="ru-RU"/>
              <a:pPr>
                <a:defRPr/>
              </a:pPr>
              <a:t>06.09.2013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E57D4-B682-4DB8-8B80-018C9EA682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17999">
              <a:srgbClr val="99CCFF"/>
            </a:gs>
            <a:gs pos="11000">
              <a:schemeClr val="tx2">
                <a:lumMod val="60000"/>
                <a:lumOff val="40000"/>
                <a:alpha val="55000"/>
              </a:schemeClr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07EB62-94EF-4AD0-9126-672B138AD975}" type="datetimeFigureOut">
              <a:rPr lang="ru-RU"/>
              <a:pPr>
                <a:defRPr/>
              </a:pPr>
              <a:t>06.09.2013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E5212A-EDB7-4C2E-A452-3101FF522E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3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07904" y="1628775"/>
            <a:ext cx="5436096" cy="439261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800" dirty="0" smtClean="0">
                <a:solidFill>
                  <a:srgbClr val="FF0000"/>
                </a:solidFill>
                <a:latin typeface="Arial" charset="0"/>
              </a:rPr>
              <a:t>«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Духовно – нравственное воспитание  дошкольников»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2800" dirty="0" smtClean="0">
                <a:latin typeface="Arial" charset="0"/>
              </a:rPr>
              <a:t>из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800" dirty="0" smtClean="0"/>
              <a:t>опыта работы </a:t>
            </a:r>
            <a:r>
              <a:rPr lang="ru-RU" sz="2800" dirty="0" smtClean="0">
                <a:latin typeface="Arial" charset="0"/>
              </a:rPr>
              <a:t/>
            </a:r>
            <a:br>
              <a:rPr lang="ru-RU" sz="2800" dirty="0" smtClean="0">
                <a:latin typeface="Arial" charset="0"/>
              </a:rPr>
            </a:br>
            <a:r>
              <a:rPr lang="ru-RU" sz="2800" dirty="0" smtClean="0"/>
              <a:t>воспитателя </a:t>
            </a:r>
            <a:r>
              <a:rPr lang="ru-RU" sz="2800" dirty="0" smtClean="0">
                <a:latin typeface="Arial" charset="0"/>
              </a:rPr>
              <a:t/>
            </a:r>
            <a:br>
              <a:rPr lang="ru-RU" sz="2800" dirty="0" smtClean="0">
                <a:latin typeface="Arial" charset="0"/>
              </a:rPr>
            </a:br>
            <a:r>
              <a:rPr lang="ru-RU" sz="3200" b="1" i="1" dirty="0" smtClean="0">
                <a:solidFill>
                  <a:schemeClr val="hlink"/>
                </a:solidFill>
              </a:rPr>
              <a:t>Акимовой </a:t>
            </a:r>
            <a:r>
              <a:rPr lang="ru-RU" sz="3200" b="1" i="1" dirty="0" smtClean="0">
                <a:solidFill>
                  <a:schemeClr val="hlink"/>
                </a:solidFill>
                <a:latin typeface="Arial" charset="0"/>
              </a:rPr>
              <a:t/>
            </a:r>
            <a:br>
              <a:rPr lang="ru-RU" sz="3200" b="1" i="1" dirty="0" smtClean="0">
                <a:solidFill>
                  <a:schemeClr val="hlink"/>
                </a:solidFill>
                <a:latin typeface="Arial" charset="0"/>
              </a:rPr>
            </a:br>
            <a:r>
              <a:rPr lang="ru-RU" sz="3200" b="1" i="1" dirty="0" smtClean="0">
                <a:solidFill>
                  <a:schemeClr val="hlink"/>
                </a:solidFill>
              </a:rPr>
              <a:t>Евгении Владимировны</a:t>
            </a:r>
            <a:br>
              <a:rPr lang="ru-RU" sz="3200" b="1" i="1" dirty="0" smtClean="0">
                <a:solidFill>
                  <a:schemeClr val="hlink"/>
                </a:solidFill>
              </a:rPr>
            </a:br>
            <a:r>
              <a:rPr lang="ru-RU" sz="3200" b="1" i="1" dirty="0" smtClean="0">
                <a:solidFill>
                  <a:schemeClr val="hlink"/>
                </a:solidFill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  <a:latin typeface="Arial" charset="0"/>
              </a:rPr>
              <a:t>«С чего начинается Родина»?</a:t>
            </a:r>
            <a:endParaRPr lang="ru-RU" sz="4000" b="1" i="1" dirty="0" smtClean="0">
              <a:solidFill>
                <a:srgbClr val="FF0000"/>
              </a:solidFill>
            </a:endParaRP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6375" y="6092825"/>
            <a:ext cx="6256338" cy="495300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г. Сергач, 2013г. </a:t>
            </a:r>
            <a:endParaRPr lang="ru-RU" sz="2800" dirty="0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60350"/>
            <a:ext cx="9144000" cy="1357313"/>
          </a:xfrm>
          <a:prstGeom prst="rect">
            <a:avLst/>
          </a:prstGeom>
          <a:gradFill flip="none" rotWithShape="1">
            <a:gsLst>
              <a:gs pos="10000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МУНИЦИПАЛЬНОЕ БЮДЖЕТНОЕ ДОШКОЛЬНОЕ ОБРАЗОВАТЕЛЬНОЕ 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УЧРЕЖДЕНИЕ 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ДЕТСКИЙ 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САД №8 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32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«Сказка»</a:t>
            </a:r>
            <a:endParaRPr lang="ru-RU" sz="3200" b="1" dirty="0">
              <a:solidFill>
                <a:srgbClr val="CC00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pic>
        <p:nvPicPr>
          <p:cNvPr id="1026" name="Picture 2" descr="F:\IMG_978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916832"/>
            <a:ext cx="3456384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571625"/>
          </a:xfrm>
          <a:prstGeom prst="rect">
            <a:avLst/>
          </a:prstGeom>
          <a:gradFill flip="none" rotWithShape="1">
            <a:gsLst>
              <a:gs pos="10000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22313">
              <a:defRPr/>
            </a:pPr>
            <a:r>
              <a:rPr lang="ru-RU" sz="40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       Центр «Наша Родина»</a:t>
            </a:r>
            <a:endParaRPr lang="ru-RU" sz="4000" b="1" dirty="0">
              <a:solidFill>
                <a:srgbClr val="CC00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pic>
        <p:nvPicPr>
          <p:cNvPr id="5" name="Picture 5" descr="&amp;SHcy;&amp;acy;&amp;bcy;&amp;lcy;&amp;ocy;&amp;ncy; &quot;&amp;Rcy;&amp;acy;&amp;dcy;&amp;ucy;&amp;gcy;&amp;acy;&quot;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</p:spPr>
      </p:pic>
      <p:pic>
        <p:nvPicPr>
          <p:cNvPr id="4098" name="Picture 2" descr="F:\IMG_948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03648" y="2348880"/>
            <a:ext cx="3168352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D:\садик\100_236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20072" y="2348880"/>
            <a:ext cx="2880320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садик\100_238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476672"/>
            <a:ext cx="8136904" cy="5904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&amp;SHcy;&amp;acy;&amp;bcy;&amp;lcy;&amp;ocy;&amp;ncy; &quot;&amp;Rcy;&amp;acy;&amp;dcy;&amp;ucy;&amp;gcy;&amp;acy;&quot;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78" name="Picture 2" descr="http://im3-tub-ru.yandex.net/i?id=5249474-20-72&amp;n=2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92080" y="836712"/>
            <a:ext cx="2952328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80" name="Picture 4" descr="http://im6-tub-ru.yandex.net/i?id=15062396-62-72&amp;n=2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75656" y="836712"/>
            <a:ext cx="2880320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82" name="Picture 6" descr="http://im7-tub-ru.yandex.net/i?id=568594419-50-72&amp;n=2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75856" y="3933056"/>
            <a:ext cx="2952328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D:\истоки\SAM_017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01590" y="764704"/>
            <a:ext cx="3946873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554" name="Picture 2" descr="D:\истоки\SAM_017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8033" y="764704"/>
            <a:ext cx="3995934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&amp;SHcy;&amp;acy;&amp;bcy;&amp;lcy;&amp;ocy;&amp;ncy; &quot;&amp;Rcy;&amp;acy;&amp;dcy;&amp;ucy;&amp;gcy;&amp;acy;&quot;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29" name="Picture 1" descr="C:\Users\Евгения\Desktop\Фото030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32040" y="1196752"/>
            <a:ext cx="3312368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0" name="Picture 2" descr="C:\Users\Евгения\Desktop\DSC0333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259632" y="1196752"/>
            <a:ext cx="3240359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D:\истоки\SDC1059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32040" y="692696"/>
            <a:ext cx="3528392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06" name="Picture 2" descr="D:\истоки\SDC1059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539552" y="692696"/>
            <a:ext cx="3600400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&amp;SHcy;&amp;acy;&amp;bcy;&amp;lcy;&amp;ocy;&amp;ncy; &quot;&amp;Rcy;&amp;acy;&amp;dcy;&amp;ucy;&amp;gcy;&amp;acy;&quot;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1" name="Picture 1" descr="C:\Users\Евгения\Desktop\IMGP004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4048" y="1124744"/>
            <a:ext cx="3312368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2" name="Picture 2" descr="C:\Users\Евгения\Desktop\IMGP004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331640" y="1124744"/>
            <a:ext cx="3168352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C:\Users\Евгения\Desktop\P130413_10.2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88024" y="620688"/>
            <a:ext cx="3888432" cy="540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58" name="Picture 2" descr="C:\Users\Евгения\Downloads\IMG_249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0060" y="620688"/>
            <a:ext cx="3815916" cy="540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14313"/>
            <a:ext cx="9144000" cy="1357312"/>
          </a:xfrm>
          <a:prstGeom prst="rect">
            <a:avLst/>
          </a:prstGeom>
          <a:gradFill flip="none" rotWithShape="1">
            <a:gsLst>
              <a:gs pos="10000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22313">
              <a:defRPr/>
            </a:pPr>
            <a:r>
              <a:rPr lang="ru-RU" sz="40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            Центр «Книги» </a:t>
            </a:r>
            <a:endParaRPr lang="ru-RU" sz="4000" b="1" dirty="0">
              <a:solidFill>
                <a:srgbClr val="CC00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pic>
        <p:nvPicPr>
          <p:cNvPr id="18433" name="Picture 1" descr="F:\IMG_95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flipH="1">
            <a:off x="611559" y="2060848"/>
            <a:ext cx="3384375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4" name="Picture 2" descr="D:\садик\100_236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32040" y="2060848"/>
            <a:ext cx="3672408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&amp;SHcy;&amp;acy;&amp;bcy;&amp;lcy;&amp;ocy;&amp;ncy; &quot;&amp;Rcy;&amp;acy;&amp;dcy;&amp;ucy;&amp;gcy;&amp;acy;&quot;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09" name="Picture 1" descr="F:\IMG_950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99592" y="1196752"/>
            <a:ext cx="3384376" cy="4752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0" name="Picture 2" descr="F:\IMG_950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48064" y="1196752"/>
            <a:ext cx="3312368" cy="4752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im4-tub-ru.yandex.net/i?id=510082728-21-72&amp;n=2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620688"/>
            <a:ext cx="1944215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772" name="Picture 4" descr="http://im5-tub-ru.yandex.net/i?id=511426834-31-72&amp;n=2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76256" y="620688"/>
            <a:ext cx="1944216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774" name="Picture 6" descr="http://sergach.ucoz.ru/_ph/2/8849519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8" y="4293096"/>
            <a:ext cx="2016224" cy="2302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776" name="Picture 8" descr="http://im0-tub-ru.yandex.net/i?id=510845489-14-72&amp;n=21"/>
          <p:cNvPicPr>
            <a:picLocks noGrp="1" noChangeAspect="1" noChangeArrowheads="1"/>
          </p:cNvPicPr>
          <p:nvPr>
            <p:ph idx="1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76256" y="4221088"/>
            <a:ext cx="2016224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179512" y="1482462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…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86000" y="692696"/>
            <a:ext cx="4572000" cy="4965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Слова М. </a:t>
            </a:r>
            <a:r>
              <a:rPr lang="ru-RU" sz="2400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Матусовского</a:t>
            </a:r>
            <a:endParaRPr lang="ru-RU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hangingPunct="0"/>
            <a:r>
              <a:rPr lang="ru-RU" sz="24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 чего начинается родина? </a:t>
            </a:r>
            <a:endParaRPr lang="ru-RU" sz="2400" b="1" i="1" dirty="0" smtClean="0">
              <a:latin typeface="Arial" pitchFamily="34" charset="0"/>
              <a:cs typeface="Arial" pitchFamily="34" charset="0"/>
            </a:endParaRPr>
          </a:p>
          <a:p>
            <a:pPr lvl="0" algn="ctr" eaLnBrk="0" hangingPunct="0"/>
            <a:r>
              <a:rPr lang="ru-RU" sz="24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 картинки в твоём букваре. </a:t>
            </a:r>
            <a:endParaRPr lang="ru-RU" sz="2400" b="1" i="1" dirty="0" smtClean="0">
              <a:latin typeface="Arial" pitchFamily="34" charset="0"/>
              <a:cs typeface="Arial" pitchFamily="34" charset="0"/>
            </a:endParaRPr>
          </a:p>
          <a:p>
            <a:pPr lvl="0" algn="ctr" eaLnBrk="0" hangingPunct="0"/>
            <a:r>
              <a:rPr lang="ru-RU" sz="24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 хороших и верных товарищей, </a:t>
            </a:r>
            <a:endParaRPr lang="ru-RU" sz="2400" b="1" i="1" dirty="0" smtClean="0">
              <a:latin typeface="Arial" pitchFamily="34" charset="0"/>
              <a:cs typeface="Arial" pitchFamily="34" charset="0"/>
            </a:endParaRPr>
          </a:p>
          <a:p>
            <a:pPr lvl="0" algn="ctr" eaLnBrk="0" hangingPunct="0"/>
            <a:r>
              <a:rPr lang="ru-RU" sz="24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Живущих в соседнем дворе. </a:t>
            </a:r>
            <a:endParaRPr lang="ru-RU" sz="2400" b="1" i="1" dirty="0" smtClean="0">
              <a:latin typeface="Arial" pitchFamily="34" charset="0"/>
              <a:cs typeface="Arial" pitchFamily="34" charset="0"/>
            </a:endParaRPr>
          </a:p>
          <a:p>
            <a:pPr lvl="0" algn="ctr" eaLnBrk="0" hangingPunct="0"/>
            <a:r>
              <a:rPr lang="ru-RU" sz="24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А может, она начинается</a:t>
            </a:r>
            <a:endParaRPr lang="ru-RU" sz="2400" b="1" i="1" dirty="0" smtClean="0">
              <a:latin typeface="Arial" pitchFamily="34" charset="0"/>
              <a:cs typeface="Arial" pitchFamily="34" charset="0"/>
            </a:endParaRPr>
          </a:p>
          <a:p>
            <a:pPr lvl="0" algn="ctr" eaLnBrk="0" hangingPunct="0"/>
            <a:r>
              <a:rPr lang="ru-RU" sz="24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 той песни, что пела нам мать, </a:t>
            </a:r>
            <a:endParaRPr lang="ru-RU" sz="2400" b="1" i="1" dirty="0" smtClean="0">
              <a:latin typeface="Arial" pitchFamily="34" charset="0"/>
              <a:cs typeface="Arial" pitchFamily="34" charset="0"/>
            </a:endParaRPr>
          </a:p>
          <a:p>
            <a:pPr lvl="0" algn="ctr" eaLnBrk="0" hangingPunct="0"/>
            <a:r>
              <a:rPr lang="ru-RU" sz="24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 того, что в любых испытаниях</a:t>
            </a:r>
            <a:endParaRPr lang="ru-RU" sz="2400" b="1" i="1" dirty="0" smtClean="0">
              <a:latin typeface="Arial" pitchFamily="34" charset="0"/>
              <a:cs typeface="Arial" pitchFamily="34" charset="0"/>
            </a:endParaRPr>
          </a:p>
          <a:p>
            <a:pPr lvl="0" algn="ctr" eaLnBrk="0" hangingPunct="0"/>
            <a:r>
              <a:rPr lang="ru-RU" sz="24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У нас никому не отнять… </a:t>
            </a:r>
            <a:endParaRPr lang="ru-RU" sz="2400" b="1" i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&amp;SHcy;&amp;acy;&amp;bcy;&amp;lcy;&amp;ocy;&amp;ncy; &quot;&amp;Rcy;&amp;acy;&amp;dcy;&amp;ucy;&amp;gcy;&amp;acy;&quot;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8" descr="C:\Users\HOME\Desktop\Съемный диск\Новая папка\Кружок Сказка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92696"/>
            <a:ext cx="3547724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F:\Новая папка (2)\DSC0101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92896"/>
            <a:ext cx="3456384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&amp;SHcy;&amp;acy;&amp;bcy;&amp;lcy;&amp;ocy;&amp;ncy; &quot;&amp;Rcy;&amp;acy;&amp;dcy;&amp;ucy;&amp;gcy;&amp;acy;&quot;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6" descr="C:\Users\HOME\Desktop\Съемный диск\фото\1.jpe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620" y="692696"/>
            <a:ext cx="3421820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1" name="Picture 1" descr="D:\садик\P305002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5576" y="2492896"/>
            <a:ext cx="4032448" cy="34563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14313"/>
            <a:ext cx="9144000" cy="1357312"/>
          </a:xfrm>
          <a:prstGeom prst="rect">
            <a:avLst/>
          </a:prstGeom>
          <a:gradFill flip="none" rotWithShape="1">
            <a:gsLst>
              <a:gs pos="10000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22313">
              <a:defRPr/>
            </a:pPr>
            <a:r>
              <a:rPr lang="ru-RU" sz="40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      Народное творчество.</a:t>
            </a:r>
            <a:endParaRPr lang="ru-RU" sz="4000" b="1" dirty="0">
              <a:solidFill>
                <a:srgbClr val="CC00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pic>
        <p:nvPicPr>
          <p:cNvPr id="8" name="Picture 2" descr="C:\Users\Public\Pictures\Sample Pictures\IMG_956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4187957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SDC1259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4008" y="1988840"/>
            <a:ext cx="428409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&amp;SHcy;&amp;acy;&amp;bcy;&amp;lcy;&amp;ocy;&amp;ncy; &quot;&amp;Rcy;&amp;acy;&amp;dcy;&amp;ucy;&amp;gcy;&amp;acy;&quot;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3" name="Picture 1" descr="D:\садик\100_238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99592" y="3501008"/>
            <a:ext cx="3456384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3" descr="C:\Users\Skazka\Documents\ИЗО\фото демонстрационный материал\DSC0117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48680"/>
            <a:ext cx="3540404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Public\Pictures\Sample Pictures\IMG_971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01008"/>
            <a:ext cx="3384376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&amp;SHcy;&amp;acy;&amp;bcy;&amp;lcy;&amp;ocy;&amp;ncy; &quot;&amp;Rcy;&amp;acy;&amp;dcy;&amp;ucy;&amp;gcy;&amp;acy;&quot;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Picture 1" descr="D:\садик\100_235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39752" y="548680"/>
            <a:ext cx="4824536" cy="5832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5" descr="&amp;SHcy;&amp;acy;&amp;bcy;&amp;lcy;&amp;ocy;&amp;ncy; &quot;&amp;Rcy;&amp;acy;&amp;dcy;&amp;ucy;&amp;gcy;&amp;acy;&quot;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5" name="Picture 1" descr="F:\Фото лето\P105087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4047" y="620688"/>
            <a:ext cx="3528393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6" name="Picture 2" descr="F:\Фото лето\P105088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15616" y="620688"/>
            <a:ext cx="3528392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7" name="Picture 3" descr="F:\Фото лето\P105091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915816" y="3573016"/>
            <a:ext cx="3600400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"/>
            <a:ext cx="9144000" cy="1412776"/>
          </a:xfrm>
          <a:prstGeom prst="rect">
            <a:avLst/>
          </a:prstGeom>
          <a:gradFill flip="none" rotWithShape="1">
            <a:gsLst>
              <a:gs pos="10000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22313">
              <a:defRPr/>
            </a:pPr>
            <a:r>
              <a:rPr lang="ru-RU" sz="40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                 Методы:</a:t>
            </a:r>
            <a:endParaRPr lang="ru-RU" sz="4000" b="1" dirty="0">
              <a:solidFill>
                <a:srgbClr val="CC00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grpSp>
        <p:nvGrpSpPr>
          <p:cNvPr id="9" name="Группа 5"/>
          <p:cNvGrpSpPr/>
          <p:nvPr/>
        </p:nvGrpSpPr>
        <p:grpSpPr>
          <a:xfrm>
            <a:off x="958077" y="1942214"/>
            <a:ext cx="7092409" cy="1073179"/>
            <a:chOff x="384258" y="860633"/>
            <a:chExt cx="7330157" cy="113827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384258" y="860633"/>
              <a:ext cx="7330157" cy="1138272"/>
            </a:xfrm>
            <a:prstGeom prst="roundRect">
              <a:avLst/>
            </a:prstGeom>
            <a:gradFill rotWithShape="0"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hueOff val="-4464770"/>
                    <a:satOff val="26899"/>
                    <a:lumOff val="2156"/>
                    <a:alphaOff val="0"/>
                    <a:shade val="93000"/>
                    <a:satMod val="130000"/>
                  </a:schemeClr>
                </a:gs>
                <a:gs pos="100000">
                  <a:schemeClr val="accent4">
                    <a:hueOff val="-4464770"/>
                    <a:satOff val="26899"/>
                    <a:lumOff val="2156"/>
                    <a:alphaOff val="0"/>
                    <a:shade val="94000"/>
                    <a:satMod val="135000"/>
                  </a:schemeClr>
                </a:gs>
              </a:gsLst>
            </a:gra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-2232385"/>
                <a:satOff val="13449"/>
                <a:lumOff val="107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439824" y="916199"/>
              <a:ext cx="7219025" cy="102714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4134" tIns="0" rIns="204134" bIns="0" spcCol="1270" anchor="ctr"/>
            <a:lstStyle/>
            <a:p>
              <a:pPr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800" b="1" dirty="0">
                <a:solidFill>
                  <a:srgbClr val="000048"/>
                </a:solidFill>
              </a:endParaRPr>
            </a:p>
          </p:txBody>
        </p:sp>
      </p:grp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2771800" y="2128464"/>
            <a:ext cx="35283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онсультации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Группа 5"/>
          <p:cNvGrpSpPr/>
          <p:nvPr/>
        </p:nvGrpSpPr>
        <p:grpSpPr>
          <a:xfrm>
            <a:off x="957502" y="3529811"/>
            <a:ext cx="7022047" cy="1207695"/>
            <a:chOff x="384258" y="860633"/>
            <a:chExt cx="7330157" cy="113827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Скругленный прямоугольник 6"/>
            <p:cNvSpPr/>
            <p:nvPr/>
          </p:nvSpPr>
          <p:spPr>
            <a:xfrm>
              <a:off x="384258" y="860633"/>
              <a:ext cx="7330157" cy="1138272"/>
            </a:xfrm>
            <a:prstGeom prst="roundRect">
              <a:avLst/>
            </a:prstGeom>
            <a:gradFill rotWithShape="0"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hueOff val="-4464770"/>
                    <a:satOff val="26899"/>
                    <a:lumOff val="2156"/>
                    <a:alphaOff val="0"/>
                    <a:shade val="93000"/>
                    <a:satMod val="130000"/>
                  </a:schemeClr>
                </a:gs>
                <a:gs pos="100000">
                  <a:schemeClr val="accent4">
                    <a:hueOff val="-4464770"/>
                    <a:satOff val="26899"/>
                    <a:lumOff val="2156"/>
                    <a:alphaOff val="0"/>
                    <a:shade val="94000"/>
                    <a:satMod val="135000"/>
                  </a:schemeClr>
                </a:gs>
              </a:gsLst>
            </a:gra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-2232385"/>
                <a:satOff val="13449"/>
                <a:lumOff val="107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439824" y="916199"/>
              <a:ext cx="7219025" cy="102714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4134" tIns="0" rIns="204134" bIns="0" spcCol="1270" anchor="ctr"/>
            <a:lstStyle/>
            <a:p>
              <a:pPr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800" b="1" dirty="0">
                <a:solidFill>
                  <a:srgbClr val="000048"/>
                </a:solidFill>
              </a:endParaRPr>
            </a:p>
          </p:txBody>
        </p:sp>
      </p:grp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843808" y="3517254"/>
            <a:ext cx="34563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Родительские собрания</a:t>
            </a:r>
          </a:p>
        </p:txBody>
      </p:sp>
      <p:grpSp>
        <p:nvGrpSpPr>
          <p:cNvPr id="18" name="Группа 5"/>
          <p:cNvGrpSpPr/>
          <p:nvPr/>
        </p:nvGrpSpPr>
        <p:grpSpPr>
          <a:xfrm>
            <a:off x="957502" y="5187125"/>
            <a:ext cx="7022047" cy="1206217"/>
            <a:chOff x="384258" y="860633"/>
            <a:chExt cx="7330157" cy="113827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9" name="Скругленный прямоугольник 6"/>
            <p:cNvSpPr/>
            <p:nvPr/>
          </p:nvSpPr>
          <p:spPr>
            <a:xfrm>
              <a:off x="384258" y="860633"/>
              <a:ext cx="7330157" cy="1138272"/>
            </a:xfrm>
            <a:prstGeom prst="roundRect">
              <a:avLst/>
            </a:prstGeom>
            <a:gradFill rotWithShape="0"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hueOff val="-4464770"/>
                    <a:satOff val="26899"/>
                    <a:lumOff val="2156"/>
                    <a:alphaOff val="0"/>
                    <a:shade val="93000"/>
                    <a:satMod val="130000"/>
                  </a:schemeClr>
                </a:gs>
                <a:gs pos="100000">
                  <a:schemeClr val="accent4">
                    <a:hueOff val="-4464770"/>
                    <a:satOff val="26899"/>
                    <a:lumOff val="2156"/>
                    <a:alphaOff val="0"/>
                    <a:shade val="94000"/>
                    <a:satMod val="135000"/>
                  </a:schemeClr>
                </a:gs>
              </a:gsLst>
            </a:gra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-2232385"/>
                <a:satOff val="13449"/>
                <a:lumOff val="107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439824" y="916199"/>
              <a:ext cx="7219025" cy="102714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4134" tIns="0" rIns="204134" bIns="0" spcCol="1270" anchor="ctr"/>
            <a:lstStyle/>
            <a:p>
              <a:pPr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800" b="1" dirty="0">
                <a:solidFill>
                  <a:srgbClr val="000048"/>
                </a:solidFill>
              </a:endParaRPr>
            </a:p>
          </p:txBody>
        </p:sp>
      </p:grp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267744" y="5229200"/>
            <a:ext cx="47525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апки-передвижки.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&amp;SHcy;&amp;acy;&amp;bcy;&amp;lcy;&amp;ocy;&amp;ncy; &quot;&amp;Rcy;&amp;acy;&amp;dcy;&amp;ucy;&amp;gcy;&amp;acy;&quot;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F:\IMG_947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51720" y="764704"/>
            <a:ext cx="5184576" cy="5256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&amp;SHcy;&amp;acy;&amp;bcy;&amp;lcy;&amp;ocy;&amp;ncy; &quot;&amp;Rcy;&amp;acy;&amp;dcy;&amp;ucy;&amp;gcy;&amp;acy;&quot;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4" descr="C:\Users\HOME\Desktop\Съемный диск\Новая папка\IMG_8056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66" b="-1945"/>
          <a:stretch/>
        </p:blipFill>
        <p:spPr bwMode="auto">
          <a:xfrm>
            <a:off x="1835696" y="692696"/>
            <a:ext cx="5904656" cy="540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&amp;SHcy;&amp;acy;&amp;bcy;&amp;lcy;&amp;ocy;&amp;ncy; &quot;&amp;Rcy;&amp;acy;&amp;dcy;&amp;ucy;&amp;gcy;&amp;acy;&quot;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6082" name="Picture 2" descr="D:\садик\100_234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03648" y="1052736"/>
            <a:ext cx="6552728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19"/>
          <p:cNvSpPr>
            <a:spLocks/>
          </p:cNvSpPr>
          <p:nvPr/>
        </p:nvSpPr>
        <p:spPr bwMode="auto">
          <a:xfrm>
            <a:off x="0" y="0"/>
            <a:ext cx="86423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sz="1600" i="1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16388" name="Rectangle 19"/>
          <p:cNvSpPr>
            <a:spLocks/>
          </p:cNvSpPr>
          <p:nvPr/>
        </p:nvSpPr>
        <p:spPr bwMode="auto">
          <a:xfrm>
            <a:off x="3635375" y="5373688"/>
            <a:ext cx="550862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sz="1600" b="1" dirty="0">
              <a:latin typeface="Times New Roman" pitchFamily="18" charset="0"/>
            </a:endParaRPr>
          </a:p>
        </p:txBody>
      </p:sp>
      <p:pic>
        <p:nvPicPr>
          <p:cNvPr id="31753" name="Picture 9" descr="&amp;SHcy;&amp;acy;&amp;bcy;&amp;lcy;&amp;ocy;&amp;ncy; &quot;&amp;Rcy;&amp;acy;&amp;dcy;&amp;ucy;&amp;gcy;&amp;acy;&quot;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" name="Рисунок 12" descr="F:\ДОУ\IMG_9141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6056" y="3933056"/>
            <a:ext cx="3168352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http://im2-tub-ru.yandex.net/i?id=336003906-56-72&amp;n=21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76056" y="836712"/>
            <a:ext cx="3168352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http://im5-tub-ru.yandex.net/i?id=140082533-43-72&amp;n=21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475656" y="3933056"/>
            <a:ext cx="2664296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http://im7-tub-ru.yandex.net/i?id=125278952-23-72&amp;n=21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475656" y="836712"/>
            <a:ext cx="2664296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&amp;SHcy;&amp;acy;&amp;bcy;&amp;lcy;&amp;ocy;&amp;ncy; &quot;&amp;Rcy;&amp;acy;&amp;dcy;&amp;ucy;&amp;gcy;&amp;acy;&quot;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WordArt 6"/>
          <p:cNvSpPr>
            <a:spLocks noChangeArrowheads="1" noChangeShapeType="1" noTextEdit="1"/>
          </p:cNvSpPr>
          <p:nvPr/>
        </p:nvSpPr>
        <p:spPr bwMode="auto">
          <a:xfrm>
            <a:off x="755650" y="2349500"/>
            <a:ext cx="7848600" cy="23971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Благодарю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60350"/>
            <a:ext cx="9144000" cy="1357313"/>
          </a:xfrm>
          <a:prstGeom prst="rect">
            <a:avLst/>
          </a:prstGeom>
          <a:gradFill flip="none" rotWithShape="1">
            <a:gsLst>
              <a:gs pos="10000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33413">
              <a:spcBef>
                <a:spcPct val="20000"/>
              </a:spcBef>
              <a:buFont typeface="Arial" charset="0"/>
              <a:buNone/>
              <a:defRPr/>
            </a:pPr>
            <a:r>
              <a:rPr lang="ru-RU" sz="44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                    Задачи.</a:t>
            </a:r>
            <a:endParaRPr lang="ru-RU" sz="7200" b="1" dirty="0">
              <a:solidFill>
                <a:srgbClr val="CC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8" name="Блок-схема: документ 7"/>
          <p:cNvSpPr/>
          <p:nvPr/>
        </p:nvSpPr>
        <p:spPr>
          <a:xfrm>
            <a:off x="395536" y="1916832"/>
            <a:ext cx="3929090" cy="2214578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pitchFamily="2" charset="2"/>
              <a:buChar char="ü"/>
              <a:defRPr/>
            </a:pPr>
            <a:endParaRPr lang="ru-RU" dirty="0">
              <a:solidFill>
                <a:srgbClr val="000048"/>
              </a:solidFill>
              <a:cs typeface="Arial" charset="0"/>
            </a:endParaRPr>
          </a:p>
        </p:txBody>
      </p:sp>
      <p:sp>
        <p:nvSpPr>
          <p:cNvPr id="10" name="Блок-схема: документ 9"/>
          <p:cNvSpPr/>
          <p:nvPr/>
        </p:nvSpPr>
        <p:spPr>
          <a:xfrm>
            <a:off x="395536" y="4293096"/>
            <a:ext cx="3888432" cy="2304256"/>
          </a:xfrm>
          <a:prstGeom prst="flowChartDocumen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defTabSz="3671888">
              <a:defRPr/>
            </a:pPr>
            <a:endParaRPr lang="ru-RU" sz="2000" b="1">
              <a:solidFill>
                <a:srgbClr val="000048"/>
              </a:solidFill>
              <a:cs typeface="Arial" charset="0"/>
            </a:endParaRPr>
          </a:p>
        </p:txBody>
      </p:sp>
      <p:sp>
        <p:nvSpPr>
          <p:cNvPr id="11" name="Блок-схема: документ 10"/>
          <p:cNvSpPr/>
          <p:nvPr/>
        </p:nvSpPr>
        <p:spPr>
          <a:xfrm flipH="1">
            <a:off x="4878389" y="1936740"/>
            <a:ext cx="3798067" cy="2214578"/>
          </a:xfrm>
          <a:prstGeom prst="flowChartDocumen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50000"/>
              </a:lnSpc>
              <a:defRPr/>
            </a:pPr>
            <a:endParaRPr lang="ru-RU" sz="2000" b="1" dirty="0">
              <a:solidFill>
                <a:srgbClr val="000048"/>
              </a:solidFill>
              <a:cs typeface="Arial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611560" y="1934985"/>
            <a:ext cx="3600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Вызвать интерес детей к истории своего народа, к духовным  праздникам России.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Развивать представления детей о традициях  семьи ,  преемственности связывающей разные поколения.</a:t>
            </a:r>
          </a:p>
          <a:p>
            <a:pPr lvl="5" fontAlgn="base">
              <a:spcBef>
                <a:spcPct val="0"/>
              </a:spcBef>
              <a:spcAft>
                <a:spcPct val="0"/>
              </a:spcAf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5364088" y="1947810"/>
            <a:ext cx="28803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Познакомить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с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символикой  России,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Нижегородской области 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Сергачского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народа в современное и давнее время.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683568" y="4392232"/>
            <a:ext cx="324036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Способствовать развитию познавательных способностей, любознательности детей. Воспитывать чувство гордости за свой народ, уважения к традициям, патриотизма и любви к родному краю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Блок-схема: документ 15"/>
          <p:cNvSpPr/>
          <p:nvPr/>
        </p:nvSpPr>
        <p:spPr>
          <a:xfrm flipH="1">
            <a:off x="4860032" y="4293096"/>
            <a:ext cx="3816424" cy="2304256"/>
          </a:xfrm>
          <a:prstGeom prst="flowChartDocumen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50000"/>
              </a:lnSpc>
              <a:defRPr/>
            </a:pPr>
            <a:endParaRPr lang="ru-RU" sz="2000" b="1" dirty="0">
              <a:solidFill>
                <a:srgbClr val="000048"/>
              </a:solidFill>
              <a:cs typeface="Arial" charset="0"/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5436096" y="4569486"/>
            <a:ext cx="266429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Приобщать детей к истокам народной культуры: фольклору, песням, танцам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ctrTitle"/>
          </p:nvPr>
        </p:nvSpPr>
        <p:spPr>
          <a:xfrm>
            <a:off x="684213" y="2133600"/>
            <a:ext cx="7772400" cy="1470025"/>
          </a:xfrm>
        </p:spPr>
        <p:txBody>
          <a:bodyPr/>
          <a:lstStyle/>
          <a:p>
            <a:pPr eaLnBrk="1" hangingPunct="1"/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"/>
            <a:ext cx="9144000" cy="1412776"/>
          </a:xfrm>
          <a:prstGeom prst="rect">
            <a:avLst/>
          </a:prstGeom>
          <a:gradFill flip="none" rotWithShape="1">
            <a:gsLst>
              <a:gs pos="10000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22313">
              <a:defRPr/>
            </a:pPr>
            <a:r>
              <a:rPr lang="ru-RU" sz="40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              Центр «Истоки»</a:t>
            </a:r>
            <a:endParaRPr lang="ru-RU" sz="4000" b="1" dirty="0">
              <a:solidFill>
                <a:srgbClr val="CC00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pic>
        <p:nvPicPr>
          <p:cNvPr id="29701" name="Picture 5" descr="&amp;SHcy;&amp;acy;&amp;bcy;&amp;lcy;&amp;ocy;&amp;ncy; &quot;&amp;Rcy;&amp;acy;&amp;dcy;&amp;ucy;&amp;gcy;&amp;acy;&quot;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</p:spPr>
      </p:pic>
      <p:pic>
        <p:nvPicPr>
          <p:cNvPr id="21" name="Рисунок 20" descr="F:\IMG_9500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99792" y="1916832"/>
            <a:ext cx="3672408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88913"/>
            <a:ext cx="9144000" cy="1357312"/>
          </a:xfrm>
          <a:prstGeom prst="rect">
            <a:avLst/>
          </a:prstGeom>
          <a:gradFill flip="none" rotWithShape="1">
            <a:gsLst>
              <a:gs pos="10000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22313">
              <a:defRPr/>
            </a:pPr>
            <a:r>
              <a:rPr lang="ru-RU" sz="44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  Генеалогические  Древа </a:t>
            </a:r>
            <a:endParaRPr lang="ru-RU" sz="4400" b="1" dirty="0">
              <a:solidFill>
                <a:srgbClr val="CC00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pic>
        <p:nvPicPr>
          <p:cNvPr id="7" name="Picture 4" descr="SDC1252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755576" y="2132856"/>
            <a:ext cx="3257781" cy="42974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3" descr="D:\истоки\SDC1251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95258" y="2132856"/>
            <a:ext cx="3168352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8" name="Picture 5" descr="&amp;SHcy;&amp;acy;&amp;bcy;&amp;lcy;&amp;ocy;&amp;ncy; &quot;&amp;Rcy;&amp;acy;&amp;dcy;&amp;ucy;&amp;gcy;&amp;acy;&quot;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2" descr="D:\истоки\SDC1257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5576" y="2060848"/>
            <a:ext cx="3168352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7" descr="SDC12580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0" y="764704"/>
            <a:ext cx="3600400" cy="3384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60350"/>
            <a:ext cx="9144000" cy="1357313"/>
          </a:xfrm>
          <a:prstGeom prst="rect">
            <a:avLst/>
          </a:prstGeom>
          <a:gradFill flip="none" rotWithShape="1">
            <a:gsLst>
              <a:gs pos="10000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33413">
              <a:spcBef>
                <a:spcPct val="20000"/>
              </a:spcBef>
              <a:buFont typeface="Arial" charset="0"/>
              <a:buNone/>
              <a:defRPr/>
            </a:pPr>
            <a:r>
              <a:rPr lang="ru-RU" sz="44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           Семейные герба.</a:t>
            </a:r>
            <a:endParaRPr lang="ru-RU" sz="7200" b="1" dirty="0">
              <a:solidFill>
                <a:srgbClr val="CC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pic>
        <p:nvPicPr>
          <p:cNvPr id="7" name="Picture 5" descr="SDC1253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4048" y="2132856"/>
            <a:ext cx="3456384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6" descr="SDC1252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83568" y="2132856"/>
            <a:ext cx="3456384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1"/>
            <a:ext cx="9144000" cy="1484784"/>
          </a:xfrm>
          <a:prstGeom prst="rect">
            <a:avLst/>
          </a:prstGeom>
          <a:gradFill flip="none" rotWithShape="1">
            <a:gsLst>
              <a:gs pos="10000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22313">
              <a:defRPr/>
            </a:pPr>
            <a:r>
              <a:rPr lang="ru-RU" sz="40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           </a:t>
            </a:r>
            <a:r>
              <a:rPr lang="ru-RU" sz="44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Выставка гербов </a:t>
            </a:r>
            <a:endParaRPr lang="ru-RU" sz="4400" b="1" dirty="0">
              <a:solidFill>
                <a:srgbClr val="CC00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pic>
        <p:nvPicPr>
          <p:cNvPr id="11" name="Picture 5" descr="&amp;SHcy;&amp;acy;&amp;bcy;&amp;lcy;&amp;ocy;&amp;ncy; &quot;&amp;Rcy;&amp;acy;&amp;dcy;&amp;ucy;&amp;gcy;&amp;acy;&quot;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</p:spPr>
      </p:pic>
      <p:pic>
        <p:nvPicPr>
          <p:cNvPr id="12" name="Picture 2" descr="D:\истоки\Изображение 09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51720" y="2060848"/>
            <a:ext cx="5184576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</TotalTime>
  <Words>204</Words>
  <Application>Microsoft Office PowerPoint</Application>
  <PresentationFormat>Экран (4:3)</PresentationFormat>
  <Paragraphs>37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«Духовно – нравственное воспитание  дошкольников» из опыта работы  воспитателя  Акимовой  Евгении Владимировны  «С чего начинается Родина»?</vt:lpstr>
      <vt:lpstr>Слайд 2</vt:lpstr>
      <vt:lpstr>Слайд 3</vt:lpstr>
      <vt:lpstr>Слайд 4</vt:lpstr>
      <vt:lpstr> </vt:lpstr>
      <vt:lpstr> </vt:lpstr>
      <vt:lpstr>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Евгения</cp:lastModifiedBy>
  <cp:revision>164</cp:revision>
  <dcterms:created xsi:type="dcterms:W3CDTF">2012-04-01T09:26:03Z</dcterms:created>
  <dcterms:modified xsi:type="dcterms:W3CDTF">2013-09-06T19:41:38Z</dcterms:modified>
</cp:coreProperties>
</file>