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A49F73-5D3B-4D46-A7D7-3FD4A3AA2601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F305E0-9732-4889-BB87-6B910CA12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 Кияткина М.Г., заместитель директора по УР МОУ «СОШ» </a:t>
            </a:r>
            <a:r>
              <a:rPr lang="ru-RU" dirty="0" err="1" smtClean="0"/>
              <a:t>пст</a:t>
            </a:r>
            <a:r>
              <a:rPr lang="ru-RU" dirty="0" smtClean="0"/>
              <a:t>. Якша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МЕТОДИЧЕСКОЙ СЛУЖБЫ ШКОЛЫ В РАЗВИТИИ</a:t>
            </a:r>
            <a:br>
              <a:rPr lang="ru-RU" dirty="0"/>
            </a:br>
            <a:r>
              <a:rPr lang="ru-RU" dirty="0"/>
              <a:t> ПРОФЕСИОНАЛЬНОЙ КОМПЕТЕНЦИИ </a:t>
            </a:r>
            <a:r>
              <a:rPr lang="ru-RU" dirty="0" smtClean="0"/>
              <a:t>ПЕДАГОГОВ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1</a:t>
            </a:r>
            <a:r>
              <a:rPr lang="ru-RU" dirty="0" smtClean="0"/>
              <a:t>. Индивидуальное профессионально – педагогическое самообразование, самоотчёты по выбранной методической теме (в соответствии с методической темой методического объединения, школы</a:t>
            </a:r>
            <a:r>
              <a:rPr lang="ru-RU" dirty="0" smtClean="0"/>
              <a:t>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2</a:t>
            </a:r>
            <a:r>
              <a:rPr lang="ru-RU" dirty="0" smtClean="0"/>
              <a:t>. Теоретические семинары и семинары-практикумы, психологические семинары-тренинги  </a:t>
            </a:r>
          </a:p>
          <a:p>
            <a:pPr lvl="0">
              <a:buNone/>
            </a:pPr>
            <a:r>
              <a:rPr lang="ru-RU" dirty="0" smtClean="0"/>
              <a:t> 3. Методические </a:t>
            </a:r>
            <a:r>
              <a:rPr lang="ru-RU" dirty="0" smtClean="0"/>
              <a:t>дни даются с целью стимулирования педагогического коллектива к повышению профессионального мастерства, формирования самостоятельной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    Формы методической работы: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Индивидуальный и дифференцированный подход в обучении.</a:t>
            </a:r>
          </a:p>
          <a:p>
            <a:r>
              <a:rPr lang="ru-RU" dirty="0" smtClean="0"/>
              <a:t>Использование </a:t>
            </a:r>
            <a:r>
              <a:rPr lang="ru-RU" dirty="0" smtClean="0"/>
              <a:t>информационных технологий в обучении.</a:t>
            </a:r>
          </a:p>
          <a:p>
            <a:r>
              <a:rPr lang="ru-RU" dirty="0" smtClean="0"/>
              <a:t>Проблемное обучение как способ формирования учебной деятельности школьников.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 smtClean="0"/>
              <a:t>проектов как условие формирования исследовательской компетенции учащихся и учителя. </a:t>
            </a:r>
          </a:p>
          <a:p>
            <a:r>
              <a:rPr lang="ru-RU" dirty="0" smtClean="0"/>
              <a:t>Мастер-класс </a:t>
            </a:r>
            <a:r>
              <a:rPr lang="ru-RU" dirty="0" smtClean="0"/>
              <a:t>как одна из форм презентации профессиональной деятельности педагога».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общеучебных умений и навыков у учащихся.	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учебной деятельности учащихся и т.д.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Темы методических семинаров: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Информационное обеспечение образовательного процесса.</a:t>
            </a:r>
          </a:p>
          <a:p>
            <a:r>
              <a:rPr lang="ru-RU" dirty="0" smtClean="0"/>
              <a:t>Создание условий для изучения, обобщения и распространения инновационного педагогического опыта.</a:t>
            </a:r>
          </a:p>
          <a:p>
            <a:r>
              <a:rPr lang="ru-RU" dirty="0" smtClean="0"/>
              <a:t>Организация внеклассной и внеурочной работы с учащимися.</a:t>
            </a:r>
          </a:p>
          <a:p>
            <a:r>
              <a:rPr lang="ru-RU" dirty="0" smtClean="0"/>
              <a:t>Методическое сопровождение организации государственной (итоговой) аттестации.</a:t>
            </a:r>
          </a:p>
          <a:p>
            <a:r>
              <a:rPr lang="ru-RU" dirty="0" smtClean="0"/>
              <a:t>Организация диагностико-аналитической деятельности.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Направления методической работы: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состояние и результативность методической работы в школе;</a:t>
            </a:r>
            <a:endParaRPr lang="ru-RU" sz="2000" dirty="0" smtClean="0"/>
          </a:p>
          <a:p>
            <a:pPr lvl="1"/>
            <a:r>
              <a:rPr lang="ru-RU" dirty="0" smtClean="0"/>
              <a:t>эффективность управления методической работой;</a:t>
            </a:r>
            <a:endParaRPr lang="ru-RU" sz="2000" dirty="0" smtClean="0"/>
          </a:p>
          <a:p>
            <a:pPr lvl="1"/>
            <a:r>
              <a:rPr lang="ru-RU" dirty="0" smtClean="0"/>
              <a:t>уровень профессиональной компетентности учителя;</a:t>
            </a:r>
            <a:endParaRPr lang="ru-RU" sz="2000" dirty="0" smtClean="0"/>
          </a:p>
          <a:p>
            <a:pPr lvl="1"/>
            <a:r>
              <a:rPr lang="ru-RU" dirty="0" smtClean="0"/>
              <a:t>выявление педагогических затруднений;</a:t>
            </a:r>
            <a:endParaRPr lang="ru-RU" sz="2000" dirty="0" smtClean="0"/>
          </a:p>
          <a:p>
            <a:pPr lvl="1"/>
            <a:r>
              <a:rPr lang="ru-RU" dirty="0" smtClean="0"/>
              <a:t>раскрытие творческого потенциала учителя;</a:t>
            </a:r>
            <a:endParaRPr lang="ru-RU" sz="2000" dirty="0" smtClean="0"/>
          </a:p>
          <a:p>
            <a:pPr lvl="1"/>
            <a:r>
              <a:rPr lang="ru-RU" dirty="0" smtClean="0"/>
              <a:t>самодиагностика учителем успешности своей педагогической деятельности: учитель сам должен научиться видеть наиболее уязвимые участки в своей работе.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Направления диагностики: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коммуникативные умения, т.е. умения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</a:t>
            </a:r>
            <a:r>
              <a:rPr lang="ru-RU" dirty="0" smtClean="0"/>
              <a:t>деятельности;</a:t>
            </a:r>
          </a:p>
          <a:p>
            <a:r>
              <a:rPr lang="ru-RU" dirty="0" smtClean="0"/>
              <a:t>конструктивные </a:t>
            </a:r>
            <a:r>
              <a:rPr lang="ru-RU" dirty="0" smtClean="0"/>
              <a:t>умения (выбирать рациональную структуру урока, осуществлять </a:t>
            </a:r>
            <a:r>
              <a:rPr lang="ru-RU" dirty="0" err="1" smtClean="0"/>
              <a:t>презентативную</a:t>
            </a:r>
            <a:r>
              <a:rPr lang="ru-RU" dirty="0" smtClean="0"/>
              <a:t>, интенсивную, диагностическую и корректирующую функцию при конструировании урока, планировать материал урока, планировать свою деятельность на уроке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организаторские </a:t>
            </a:r>
            <a:r>
              <a:rPr lang="ru-RU" dirty="0" smtClean="0"/>
              <a:t>умения (организовать содержание информации, организовать взрослых и детей, собственную деятельность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познавательные </a:t>
            </a:r>
            <a:r>
              <a:rPr lang="ru-RU" dirty="0" smtClean="0"/>
              <a:t>умения (добывать новые знания, приводить их в мобилизационную готовность при решении педагогических задач, анализировать свою и деятельность учащихся во взаимосвязи, анализировать достоинства и недостатки собственной </a:t>
            </a:r>
            <a:r>
              <a:rPr lang="ru-RU" dirty="0" smtClean="0"/>
              <a:t>деятельности);</a:t>
            </a:r>
          </a:p>
          <a:p>
            <a:r>
              <a:rPr lang="ru-RU" dirty="0" smtClean="0"/>
              <a:t>проектировочные </a:t>
            </a:r>
            <a:r>
              <a:rPr lang="ru-RU" dirty="0" smtClean="0"/>
              <a:t>умения (формулировать стратегические педагогические задачи, разрабатывать план изучения материала в целом и связанных с ним вопросов из смежных дисциплин).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Общепедагогические умения: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24000"/>
            <a:ext cx="7715304" cy="4572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14422"/>
            <a:ext cx="6858048" cy="464347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000108"/>
            <a:ext cx="7143800" cy="509589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142984"/>
            <a:ext cx="7000924" cy="500066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14422"/>
            <a:ext cx="7715304" cy="47863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 Повышение уровня педагогических знаний.</a:t>
            </a:r>
          </a:p>
          <a:p>
            <a:r>
              <a:rPr lang="ru-RU" dirty="0" smtClean="0"/>
              <a:t>- Изучение и использование в своей профессиональной деятельности современных педагогических технологий, методик, приемов и способов успешного обучения и воспитания.</a:t>
            </a:r>
          </a:p>
          <a:p>
            <a:r>
              <a:rPr lang="ru-RU" dirty="0" smtClean="0"/>
              <a:t>- Привитие вкуса, интереса и умения заниматься творческой деятельностью.</a:t>
            </a:r>
          </a:p>
          <a:p>
            <a:r>
              <a:rPr lang="ru-RU" dirty="0" smtClean="0"/>
              <a:t>- Повышение уровня педагогического мастерства, в том числе педагогической техники.</a:t>
            </a:r>
          </a:p>
          <a:p>
            <a:r>
              <a:rPr lang="ru-RU" dirty="0" smtClean="0"/>
              <a:t>- Создание условий и привитие интереса к самообразованию.</a:t>
            </a:r>
          </a:p>
          <a:p>
            <a:r>
              <a:rPr lang="ru-RU" dirty="0" smtClean="0"/>
              <a:t>- Повышение уровня психологической оснащенности и готовности учителя.</a:t>
            </a:r>
          </a:p>
          <a:p>
            <a:r>
              <a:rPr lang="ru-RU" dirty="0" smtClean="0"/>
              <a:t>- Формирование устойчивых профессиональных ценностей и взглядов.</a:t>
            </a:r>
          </a:p>
          <a:p>
            <a:r>
              <a:rPr lang="ru-RU" dirty="0" smtClean="0"/>
              <a:t>- Изучение и использование на практике современных способов диагностирования ученической успешности.</a:t>
            </a:r>
          </a:p>
          <a:p>
            <a:r>
              <a:rPr lang="ru-RU" dirty="0" smtClean="0"/>
              <a:t>- Изучение и использование на практике современных методик воспитания.</a:t>
            </a:r>
          </a:p>
          <a:p>
            <a:r>
              <a:rPr lang="ru-RU" dirty="0" smtClean="0"/>
              <a:t>- Организация информационного обеспечения педагогов.</a:t>
            </a:r>
          </a:p>
          <a:p>
            <a:r>
              <a:rPr lang="ru-RU" dirty="0" smtClean="0"/>
              <a:t>- Внедрение в практику работы педагогов основ научной организации труда.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методической работы: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В школе наработана определенная нормативная база по управлению качеством образовательного процесса: разработаны локальные акты (51); подготовлены методические рекомендации для педагогов, классных руководителей; разработана и реализуется Программа развития  МОУ «СОШ» </a:t>
            </a:r>
            <a:r>
              <a:rPr lang="ru-RU" dirty="0" err="1" smtClean="0"/>
              <a:t>пст</a:t>
            </a:r>
            <a:r>
              <a:rPr lang="ru-RU" dirty="0" smtClean="0"/>
              <a:t>. Якша на 2007-2012 г.г., разработана и реализуется программа «Одаренные дети».</a:t>
            </a:r>
          </a:p>
          <a:p>
            <a:r>
              <a:rPr lang="ru-RU" dirty="0" smtClean="0"/>
              <a:t>2. Отслеживаются такие показатели качества образовательного процесса, как: количество и процент учащихся, в процессе обучения которых  соблюдается преемственность в обучении по ступеням обучения, используются современные технологии обучения, современные УМК, обеспеченность УМК, учебно-методической литературой, оснащенность современной техникой, контролируется преподавание учебных предметов, обеспеченность учебными программами, выполнение учебных программ, проводится мониторинг и диагностика качества образования, проводится диагностика уровня сформированности общеучебных умений и навыков, проводится изучение потребительской оценки качества образования, количество и процент участия и результативности участия педагогов в профессиональных конкурсах, в обобщении и представлении педагогического опыта, количество и процент участия и результативности участия обучающихся в предметных олимпиадах, научно-практических конференциях, творческих конкурсах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Результаты работы методической </a:t>
            </a:r>
            <a:r>
              <a:rPr lang="ru-RU" sz="3200" smtClean="0"/>
              <a:t>службышколы: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3.  Повысился квалификационный уровень педагогов (14 педагогов (78 %) имеют квалификационную категорию, из них 8 (44 %) имеют высшую категорию, 1 (2 %) первую, 5 (28 %) вторую категорию , 16 педагогов (89 %) прошли курсовую подготовку.</a:t>
            </a:r>
          </a:p>
          <a:p>
            <a:r>
              <a:rPr lang="ru-RU" dirty="0" smtClean="0"/>
              <a:t>4.  Активизировалась работа по применению современных образовательных технологий (9 педагогов (50 %) применяют технологии проблемного, проектного обучения, исследовательскую технологию, технологию формирования учебной деятельности школьников, технологию модульного обучения, информационно-коммуникационные технологии).</a:t>
            </a:r>
          </a:p>
          <a:p>
            <a:r>
              <a:rPr lang="ru-RU" dirty="0" smtClean="0"/>
              <a:t>7. Повысилась активность участия педагогов в конкурсах профессионального мастерства (4 педагога приняли участие в районных конкурсах «Учитель года», «Самый классный </a:t>
            </a:r>
            <a:r>
              <a:rPr lang="ru-RU" dirty="0" err="1" smtClean="0"/>
              <a:t>классный</a:t>
            </a:r>
            <a:r>
              <a:rPr lang="ru-RU" dirty="0" smtClean="0"/>
              <a:t>»), учителя принимают участие в районных и республиканских конкурсах методических разработок.</a:t>
            </a:r>
          </a:p>
          <a:p>
            <a:r>
              <a:rPr lang="ru-RU" dirty="0" smtClean="0"/>
              <a:t>8. Повысилась активность и результативность участия учащихся в районных, республиканских творческих конкурсах, научно-практических конференциях.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214290"/>
            <a:ext cx="7500990" cy="1000131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Структура методической службы школы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643050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928934"/>
            <a:ext cx="20717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Методический совет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28625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объединения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928934"/>
            <a:ext cx="200026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директора по УР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1643050"/>
            <a:ext cx="17145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Экспертные группы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4286256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Творческие группы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4" idx="3"/>
            <a:endCxn id="7" idx="0"/>
          </p:cNvCxnSpPr>
          <p:nvPr/>
        </p:nvCxnSpPr>
        <p:spPr>
          <a:xfrm>
            <a:off x="2786050" y="2107397"/>
            <a:ext cx="1500198" cy="821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1"/>
            <a:endCxn id="7" idx="0"/>
          </p:cNvCxnSpPr>
          <p:nvPr/>
        </p:nvCxnSpPr>
        <p:spPr>
          <a:xfrm rot="10800000" flipV="1">
            <a:off x="4286248" y="2000240"/>
            <a:ext cx="164307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1"/>
            <a:endCxn id="7" idx="2"/>
          </p:cNvCxnSpPr>
          <p:nvPr/>
        </p:nvCxnSpPr>
        <p:spPr>
          <a:xfrm rot="10800000">
            <a:off x="4286248" y="3786191"/>
            <a:ext cx="1643074" cy="96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3"/>
            <a:endCxn id="7" idx="1"/>
          </p:cNvCxnSpPr>
          <p:nvPr/>
        </p:nvCxnSpPr>
        <p:spPr>
          <a:xfrm>
            <a:off x="2786050" y="335756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  <a:endCxn id="7" idx="2"/>
          </p:cNvCxnSpPr>
          <p:nvPr/>
        </p:nvCxnSpPr>
        <p:spPr>
          <a:xfrm flipV="1">
            <a:off x="2786050" y="3786190"/>
            <a:ext cx="1500198" cy="96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2"/>
          </p:cNvCxnSpPr>
          <p:nvPr/>
        </p:nvCxnSpPr>
        <p:spPr>
          <a:xfrm rot="16200000" flipH="1">
            <a:off x="2018091" y="3518297"/>
            <a:ext cx="500066" cy="1035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2"/>
            <a:endCxn id="6" idx="0"/>
          </p:cNvCxnSpPr>
          <p:nvPr/>
        </p:nvCxnSpPr>
        <p:spPr>
          <a:xfrm rot="5400000">
            <a:off x="1500166" y="403622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2"/>
          </p:cNvCxnSpPr>
          <p:nvPr/>
        </p:nvCxnSpPr>
        <p:spPr>
          <a:xfrm rot="5400000">
            <a:off x="1017959" y="3554018"/>
            <a:ext cx="500068" cy="96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4" idx="2"/>
            <a:endCxn id="5" idx="0"/>
          </p:cNvCxnSpPr>
          <p:nvPr/>
        </p:nvCxnSpPr>
        <p:spPr>
          <a:xfrm rot="5400000">
            <a:off x="1571604" y="275033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«Управление качеством образовательного процесса, образовательной системы школы»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1219200"/>
          </a:xfrm>
        </p:spPr>
        <p:txBody>
          <a:bodyPr/>
          <a:lstStyle/>
          <a:p>
            <a:r>
              <a:rPr lang="ru-RU" dirty="0" smtClean="0"/>
              <a:t>	Методическая тема школы: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«Проблемы качества учебно-воспитательного процесса и пути его совершенствования»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r>
              <a:rPr lang="ru-RU" dirty="0" smtClean="0"/>
              <a:t>«Организация учебно-воспитательного процесса на диагностической основе»</a:t>
            </a:r>
          </a:p>
          <a:p>
            <a:r>
              <a:rPr lang="ru-RU" dirty="0" smtClean="0"/>
              <a:t>«Развитие общеучебных умений и навыков  - важнейшее условие повышения эффективности учебно-воспитательного процесса»</a:t>
            </a:r>
          </a:p>
          <a:p>
            <a:r>
              <a:rPr lang="ru-RU" dirty="0" smtClean="0"/>
              <a:t> «Эффективность урока – стимул к успеху учителя и ученика» </a:t>
            </a:r>
          </a:p>
          <a:p>
            <a:r>
              <a:rPr lang="ru-RU" dirty="0" smtClean="0"/>
              <a:t>«Мотивация и стимулирование учебной деятельности учащихся»</a:t>
            </a:r>
          </a:p>
          <a:p>
            <a:r>
              <a:rPr lang="ru-RU" dirty="0" smtClean="0"/>
              <a:t>«Организация учебно-воспитательного процесса на диагностической основе»</a:t>
            </a:r>
          </a:p>
          <a:p>
            <a:r>
              <a:rPr lang="ru-RU" dirty="0" smtClean="0"/>
              <a:t>«Развитие самостоятельности и творчество школьников на уроках и во внеурочное время»</a:t>
            </a:r>
          </a:p>
          <a:p>
            <a:r>
              <a:rPr lang="ru-RU" dirty="0" smtClean="0"/>
              <a:t>«Психолого-педагогическое сопровождение образовательного процесса»</a:t>
            </a:r>
          </a:p>
          <a:p>
            <a:r>
              <a:rPr lang="ru-RU" dirty="0" smtClean="0"/>
              <a:t>«Использование современных образовательных технологий в образовательном процессе»</a:t>
            </a:r>
          </a:p>
          <a:p>
            <a:r>
              <a:rPr lang="ru-RU" dirty="0" smtClean="0"/>
              <a:t>«Дифференциация и индивидуализация обучения как средство развития потенциала школьников»</a:t>
            </a:r>
          </a:p>
          <a:p>
            <a:r>
              <a:rPr lang="ru-RU" dirty="0" smtClean="0"/>
              <a:t>«Деятельность учителя на уроке».</a:t>
            </a:r>
          </a:p>
          <a:p>
            <a:r>
              <a:rPr lang="ru-RU" dirty="0" smtClean="0"/>
              <a:t> «Обновление форм учебной работы с учащимися в современной школе»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Темы педсоветов: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1. </a:t>
            </a:r>
            <a:r>
              <a:rPr lang="ru-RU" dirty="0" smtClean="0"/>
              <a:t>Обновление форм учебной работы с учащимися в современной школе.</a:t>
            </a:r>
          </a:p>
          <a:p>
            <a:pPr>
              <a:buNone/>
            </a:pPr>
            <a:r>
              <a:rPr lang="ru-RU" dirty="0" smtClean="0"/>
              <a:t>	2. Использование современных образовательных технологий как способ повышения качества образования</a:t>
            </a:r>
          </a:p>
          <a:p>
            <a:pPr>
              <a:buNone/>
            </a:pPr>
            <a:r>
              <a:rPr lang="ru-RU" dirty="0" smtClean="0"/>
              <a:t>	3. Педагогический анализ как один из путей повышения профессионального мастерства</a:t>
            </a:r>
          </a:p>
          <a:p>
            <a:pPr>
              <a:buNone/>
            </a:pPr>
            <a:r>
              <a:rPr lang="ru-RU" dirty="0" smtClean="0"/>
              <a:t>	4. Роль аттестации педагогических кадров в повышении качества образовательного процесса.</a:t>
            </a:r>
          </a:p>
          <a:p>
            <a:pPr>
              <a:buNone/>
            </a:pPr>
            <a:r>
              <a:rPr lang="ru-RU" dirty="0" smtClean="0"/>
              <a:t>	5. Организация работы с одаренными детьми.</a:t>
            </a:r>
          </a:p>
          <a:p>
            <a:pPr>
              <a:buNone/>
            </a:pPr>
            <a:r>
              <a:rPr lang="ru-RU" dirty="0" smtClean="0"/>
              <a:t>	6. Анализ и оценка учителем результатов своей деятельности.</a:t>
            </a:r>
          </a:p>
          <a:p>
            <a:pPr>
              <a:buNone/>
            </a:pPr>
            <a:r>
              <a:rPr lang="ru-RU" dirty="0" smtClean="0"/>
              <a:t>	7. Мотивация и стимулирование в повышении профессионального мастерства педагогов.</a:t>
            </a:r>
          </a:p>
          <a:p>
            <a:pPr>
              <a:buNone/>
            </a:pPr>
            <a:r>
              <a:rPr lang="ru-RU" dirty="0" smtClean="0"/>
              <a:t>	8.  Повышение квалификации, самообразования и саморазвития учителей.</a:t>
            </a:r>
          </a:p>
          <a:p>
            <a:pPr>
              <a:buNone/>
            </a:pPr>
            <a:r>
              <a:rPr lang="ru-RU" dirty="0" smtClean="0"/>
              <a:t>     9</a:t>
            </a:r>
            <a:r>
              <a:rPr lang="ru-RU" dirty="0" smtClean="0"/>
              <a:t>. Пути преодоления педагогических затруднений.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Темы </a:t>
            </a:r>
            <a:r>
              <a:rPr lang="ru-RU" dirty="0" err="1" smtClean="0"/>
              <a:t>методсоветов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- организация и планирование деятельности;</a:t>
            </a:r>
          </a:p>
          <a:p>
            <a:pPr algn="just"/>
            <a:r>
              <a:rPr lang="ru-RU" dirty="0" smtClean="0"/>
              <a:t>- аттестация педагогических кадров;</a:t>
            </a:r>
          </a:p>
          <a:p>
            <a:pPr algn="just"/>
            <a:r>
              <a:rPr lang="ru-RU" dirty="0" smtClean="0"/>
              <a:t>- обобщение педагогического опыта;</a:t>
            </a:r>
          </a:p>
          <a:p>
            <a:pPr algn="just"/>
            <a:r>
              <a:rPr lang="ru-RU" dirty="0" smtClean="0"/>
              <a:t>- изучение и внедрение в учебный процесс современных методик и технологий обучения: информационных технологий, проектной технологии, проблемного обучения, индивидуального и дифференцированного подхода, </a:t>
            </a:r>
            <a:r>
              <a:rPr lang="ru-RU" dirty="0" smtClean="0"/>
              <a:t>коллективных </a:t>
            </a:r>
            <a:r>
              <a:rPr lang="ru-RU" dirty="0" smtClean="0"/>
              <a:t>способов обучения, модульного обучения, </a:t>
            </a:r>
            <a:r>
              <a:rPr lang="ru-RU" dirty="0" smtClean="0"/>
              <a:t>технологии формирования учебной деятельности  школьников;</a:t>
            </a:r>
            <a:endParaRPr lang="ru-RU" dirty="0" smtClean="0"/>
          </a:p>
          <a:p>
            <a:pPr algn="just"/>
            <a:r>
              <a:rPr lang="ru-RU" dirty="0" smtClean="0"/>
              <a:t>- анализ преподавания  новых учебных предметов в соответствии с учебным планом школы: английского языка, информатики в начальной школе;</a:t>
            </a:r>
          </a:p>
          <a:p>
            <a:pPr algn="just"/>
            <a:r>
              <a:rPr lang="ru-RU" dirty="0" smtClean="0"/>
              <a:t>- организация аналитической деятельности педагогов;</a:t>
            </a:r>
          </a:p>
          <a:p>
            <a:pPr algn="just"/>
            <a:r>
              <a:rPr lang="ru-RU" dirty="0" smtClean="0"/>
              <a:t>- организация предпрофильной подготовки;</a:t>
            </a:r>
          </a:p>
          <a:p>
            <a:pPr algn="just"/>
            <a:r>
              <a:rPr lang="ru-RU" dirty="0" smtClean="0"/>
              <a:t>- подготовка учащихся  к государственной (итоговой) аттестации; </a:t>
            </a:r>
          </a:p>
          <a:p>
            <a:pPr algn="just"/>
            <a:r>
              <a:rPr lang="ru-RU" dirty="0" smtClean="0"/>
              <a:t>- анализ состояния преподавания учебных предметов и др.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Вопросы, рассматриваемые на заседаниях </a:t>
            </a:r>
            <a:r>
              <a:rPr lang="ru-RU" sz="3600" dirty="0" err="1" smtClean="0"/>
              <a:t>методсовета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ЦМО учителей гуманитарного и эстетического циклов: </a:t>
            </a:r>
            <a:r>
              <a:rPr lang="ru-RU" i="1" dirty="0" smtClean="0"/>
              <a:t>«Формирование коммуникативных навыков на уроках гуманитарного цикла. Развитие творчества у учащихся».</a:t>
            </a:r>
            <a:endParaRPr lang="ru-RU" dirty="0" smtClean="0"/>
          </a:p>
          <a:p>
            <a:pPr lvl="0"/>
            <a:r>
              <a:rPr lang="ru-RU" dirty="0" smtClean="0"/>
              <a:t>ЦМО учителей </a:t>
            </a:r>
            <a:r>
              <a:rPr lang="ru-RU" dirty="0" err="1" smtClean="0"/>
              <a:t>естественно-научного</a:t>
            </a:r>
            <a:r>
              <a:rPr lang="ru-RU" dirty="0" smtClean="0"/>
              <a:t> цикла: </a:t>
            </a:r>
            <a:r>
              <a:rPr lang="ru-RU" i="1" dirty="0" smtClean="0"/>
              <a:t>«Повышение качества преподавания предметов </a:t>
            </a:r>
            <a:r>
              <a:rPr lang="ru-RU" i="1" dirty="0" err="1" smtClean="0"/>
              <a:t>естественно-научного</a:t>
            </a:r>
            <a:r>
              <a:rPr lang="ru-RU" i="1" dirty="0" smtClean="0"/>
              <a:t> цикла через активизацию мыслительной деятельности учащихся».</a:t>
            </a:r>
            <a:endParaRPr lang="ru-RU" dirty="0" smtClean="0"/>
          </a:p>
          <a:p>
            <a:pPr lvl="0"/>
            <a:r>
              <a:rPr lang="ru-RU" dirty="0" smtClean="0"/>
              <a:t>ШМО учителей начальных классов: </a:t>
            </a:r>
            <a:r>
              <a:rPr lang="ru-RU" i="1" dirty="0" smtClean="0"/>
              <a:t>«Повышение качества образования через формирование общеучебных умений и навыков у младших школьников»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sz="3600" dirty="0" smtClean="0"/>
              <a:t>Методические темы МО: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анализ состояния преподавания учебных дисциплин;</a:t>
            </a:r>
          </a:p>
          <a:p>
            <a:r>
              <a:rPr lang="ru-RU" dirty="0" smtClean="0"/>
              <a:t>формы </a:t>
            </a:r>
            <a:r>
              <a:rPr lang="ru-RU" dirty="0" smtClean="0"/>
              <a:t>и приёмы формирования общеучебных умений и навыков;</a:t>
            </a:r>
          </a:p>
          <a:p>
            <a:r>
              <a:rPr lang="ru-RU" dirty="0" smtClean="0"/>
              <a:t>уровень </a:t>
            </a:r>
            <a:r>
              <a:rPr lang="ru-RU" dirty="0" smtClean="0"/>
              <a:t>сформированности общеучебных умений и навыков </a:t>
            </a:r>
            <a:r>
              <a:rPr lang="ru-RU" dirty="0" smtClean="0"/>
              <a:t> </a:t>
            </a:r>
            <a:r>
              <a:rPr lang="ru-RU" dirty="0" smtClean="0"/>
              <a:t>учащихся;</a:t>
            </a:r>
          </a:p>
          <a:p>
            <a:r>
              <a:rPr lang="ru-RU" dirty="0" smtClean="0"/>
              <a:t>уровень </a:t>
            </a:r>
            <a:r>
              <a:rPr lang="ru-RU" dirty="0" smtClean="0"/>
              <a:t>усвоения обязательного минимума учебных программ;</a:t>
            </a:r>
          </a:p>
          <a:p>
            <a:r>
              <a:rPr lang="ru-RU" dirty="0" smtClean="0"/>
              <a:t>повышение </a:t>
            </a:r>
            <a:r>
              <a:rPr lang="ru-RU" dirty="0" smtClean="0"/>
              <a:t>эффективности организации учебно-воспитательного процесса;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подготовка к государственной (итоговой) аттестации, выполнение заданий повышенной сложности;</a:t>
            </a:r>
          </a:p>
          <a:p>
            <a:r>
              <a:rPr lang="ru-RU" dirty="0" smtClean="0"/>
              <a:t>организация </a:t>
            </a:r>
            <a:r>
              <a:rPr lang="ru-RU" dirty="0" smtClean="0"/>
              <a:t>внеклассной работы;</a:t>
            </a:r>
          </a:p>
          <a:p>
            <a:r>
              <a:rPr lang="ru-RU" dirty="0" smtClean="0"/>
              <a:t>изучение </a:t>
            </a:r>
            <a:r>
              <a:rPr lang="ru-RU" dirty="0" smtClean="0"/>
              <a:t>и внедрение в учебный процесс современных методов и технологий обучения;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познавательной активности учащихся;</a:t>
            </a:r>
          </a:p>
          <a:p>
            <a:r>
              <a:rPr lang="ru-RU" dirty="0" smtClean="0"/>
              <a:t>работа </a:t>
            </a:r>
            <a:r>
              <a:rPr lang="ru-RU" dirty="0" smtClean="0"/>
              <a:t>с одаренными детьми;</a:t>
            </a:r>
          </a:p>
          <a:p>
            <a:r>
              <a:rPr lang="ru-RU" dirty="0" smtClean="0"/>
              <a:t>обобщение </a:t>
            </a:r>
            <a:r>
              <a:rPr lang="ru-RU" dirty="0" smtClean="0"/>
              <a:t>опыта работы учителей;</a:t>
            </a:r>
          </a:p>
          <a:p>
            <a:r>
              <a:rPr lang="ru-RU" dirty="0" smtClean="0"/>
              <a:t>выполнение </a:t>
            </a:r>
            <a:r>
              <a:rPr lang="ru-RU" dirty="0" smtClean="0"/>
              <a:t>теоретической и практической части учебных программ.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Вопросы, рассматриваемые на заседаниях </a:t>
            </a:r>
            <a:r>
              <a:rPr lang="ru-RU" sz="3600" dirty="0" smtClean="0"/>
              <a:t>МО: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</TotalTime>
  <Words>1095</Words>
  <Application>Microsoft Office PowerPoint</Application>
  <PresentationFormat>Экран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РОЛЬ МЕТОДИЧЕСКОЙ СЛУЖБЫ ШКОЛЫ В РАЗВИТИИ  ПРОФЕСИОНАЛЬНОЙ КОМПЕТЕНЦИИ ПЕДАГОГОВ</vt:lpstr>
      <vt:lpstr>Задачи методической работы:</vt:lpstr>
      <vt:lpstr>Структура методической службы школы</vt:lpstr>
      <vt:lpstr> Методическая тема школы:</vt:lpstr>
      <vt:lpstr>             Темы педсоветов:</vt:lpstr>
      <vt:lpstr>         Темы методсоветов:</vt:lpstr>
      <vt:lpstr>Вопросы, рассматриваемые на заседаниях методсовета:</vt:lpstr>
      <vt:lpstr>       Методические темы МО:</vt:lpstr>
      <vt:lpstr>Вопросы, рассматриваемые на заседаниях МО:</vt:lpstr>
      <vt:lpstr>    Формы методической работы:</vt:lpstr>
      <vt:lpstr>Темы методических семинаров:</vt:lpstr>
      <vt:lpstr>Направления методической работы:</vt:lpstr>
      <vt:lpstr>Направления диагностики:</vt:lpstr>
      <vt:lpstr>Общепедагогические умения:</vt:lpstr>
      <vt:lpstr>Слайд 15</vt:lpstr>
      <vt:lpstr>Слайд 16</vt:lpstr>
      <vt:lpstr>Слайд 17</vt:lpstr>
      <vt:lpstr>Слайд 18</vt:lpstr>
      <vt:lpstr>Слайд 19</vt:lpstr>
      <vt:lpstr>Результаты работы методической службышколы: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МЕТОДИЧЕСКОЙ СЛУЖБЫ ШКОЛЫ В РАЗВИТИИ  ПРОФЕСИОНАЛЬНОЙ КОМПЕТЕНЦИИ ПЕДАГОГОВ.</dc:title>
  <dc:creator>Кирилл</dc:creator>
  <cp:lastModifiedBy>Кирилл</cp:lastModifiedBy>
  <cp:revision>33</cp:revision>
  <dcterms:created xsi:type="dcterms:W3CDTF">2010-09-25T20:40:14Z</dcterms:created>
  <dcterms:modified xsi:type="dcterms:W3CDTF">2010-09-26T01:37:43Z</dcterms:modified>
</cp:coreProperties>
</file>