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75" r:id="rId13"/>
    <p:sldId id="269" r:id="rId14"/>
    <p:sldId id="270" r:id="rId15"/>
    <p:sldId id="276" r:id="rId16"/>
    <p:sldId id="277" r:id="rId17"/>
    <p:sldId id="271" r:id="rId18"/>
    <p:sldId id="278" r:id="rId19"/>
    <p:sldId id="279" r:id="rId20"/>
    <p:sldId id="280" r:id="rId21"/>
    <p:sldId id="27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642054177190239E-2"/>
          <c:y val="3.1462696447142849E-2"/>
          <c:w val="0.90435794582280915"/>
          <c:h val="0.87638940044361902"/>
        </c:manualLayout>
      </c:layout>
      <c:lineChart>
        <c:grouping val="standard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Лист1!$B$1:$B$12</c:f>
              <c:numCache>
                <c:formatCode>General</c:formatCode>
                <c:ptCount val="12"/>
                <c:pt idx="0">
                  <c:v>55</c:v>
                </c:pt>
                <c:pt idx="1">
                  <c:v>58</c:v>
                </c:pt>
                <c:pt idx="2">
                  <c:v>60</c:v>
                </c:pt>
                <c:pt idx="3">
                  <c:v>63</c:v>
                </c:pt>
                <c:pt idx="4">
                  <c:v>65</c:v>
                </c:pt>
                <c:pt idx="5">
                  <c:v>66</c:v>
                </c:pt>
                <c:pt idx="6">
                  <c:v>67</c:v>
                </c:pt>
                <c:pt idx="7">
                  <c:v>70</c:v>
                </c:pt>
                <c:pt idx="8">
                  <c:v>73</c:v>
                </c:pt>
                <c:pt idx="9">
                  <c:v>75</c:v>
                </c:pt>
                <c:pt idx="10">
                  <c:v>75</c:v>
                </c:pt>
                <c:pt idx="11">
                  <c:v>78</c:v>
                </c:pt>
              </c:numCache>
            </c:numRef>
          </c:val>
        </c:ser>
        <c:marker val="1"/>
        <c:axId val="61702528"/>
        <c:axId val="61704448"/>
      </c:lineChart>
      <c:catAx>
        <c:axId val="61702528"/>
        <c:scaling>
          <c:orientation val="minMax"/>
        </c:scaling>
        <c:axPos val="b"/>
        <c:minorGridlines/>
        <c:majorTickMark val="none"/>
        <c:tickLblPos val="nextTo"/>
        <c:spPr>
          <a:noFill/>
          <a:ln>
            <a:solidFill>
              <a:prstClr val="white"/>
            </a:solidFill>
          </a:ln>
        </c:spPr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61704448"/>
        <c:crosses val="autoZero"/>
        <c:auto val="1"/>
        <c:lblAlgn val="ctr"/>
        <c:lblOffset val="100"/>
      </c:catAx>
      <c:valAx>
        <c:axId val="61704448"/>
        <c:scaling>
          <c:orientation val="minMax"/>
          <c:min val="5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61702528"/>
        <c:crosses val="autoZero"/>
        <c:crossBetween val="between"/>
      </c:valAx>
      <c:spPr>
        <a:ln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Лист1!$AC$13:$AC$37</c:f>
              <c:numCache>
                <c:formatCode>General</c:formatCode>
                <c:ptCount val="2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</c:numCache>
            </c:numRef>
          </c:xVal>
          <c:yVal>
            <c:numRef>
              <c:f>Лист1!$AD$13:$AD$37</c:f>
              <c:numCache>
                <c:formatCode>General</c:formatCode>
                <c:ptCount val="25"/>
                <c:pt idx="0">
                  <c:v>-4</c:v>
                </c:pt>
                <c:pt idx="1">
                  <c:v>-4.5</c:v>
                </c:pt>
                <c:pt idx="2">
                  <c:v>-5.5</c:v>
                </c:pt>
                <c:pt idx="3">
                  <c:v>-7.5</c:v>
                </c:pt>
                <c:pt idx="4">
                  <c:v>-8</c:v>
                </c:pt>
                <c:pt idx="5">
                  <c:v>-7.2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-3.2</c:v>
                </c:pt>
                <c:pt idx="10">
                  <c:v>-2</c:v>
                </c:pt>
                <c:pt idx="11">
                  <c:v>-1.1000000000000001</c:v>
                </c:pt>
                <c:pt idx="12">
                  <c:v>0</c:v>
                </c:pt>
                <c:pt idx="13">
                  <c:v>0.9</c:v>
                </c:pt>
                <c:pt idx="14">
                  <c:v>2</c:v>
                </c:pt>
                <c:pt idx="15">
                  <c:v>3.2</c:v>
                </c:pt>
                <c:pt idx="16">
                  <c:v>4</c:v>
                </c:pt>
                <c:pt idx="17">
                  <c:v>3.8</c:v>
                </c:pt>
                <c:pt idx="18">
                  <c:v>3.1</c:v>
                </c:pt>
                <c:pt idx="19">
                  <c:v>2</c:v>
                </c:pt>
                <c:pt idx="20">
                  <c:v>0</c:v>
                </c:pt>
                <c:pt idx="21">
                  <c:v>-2.2999999999999998</c:v>
                </c:pt>
                <c:pt idx="22">
                  <c:v>-4</c:v>
                </c:pt>
                <c:pt idx="23">
                  <c:v>-5</c:v>
                </c:pt>
                <c:pt idx="24">
                  <c:v>-6</c:v>
                </c:pt>
              </c:numCache>
            </c:numRef>
          </c:yVal>
        </c:ser>
        <c:axId val="61675008"/>
        <c:axId val="61676544"/>
      </c:scatterChart>
      <c:valAx>
        <c:axId val="61675008"/>
        <c:scaling>
          <c:orientation val="minMax"/>
        </c:scaling>
        <c:axPos val="b"/>
        <c:majorGridlines/>
        <c:numFmt formatCode="General" sourceLinked="1"/>
        <c:tickLblPos val="nextTo"/>
        <c:spPr>
          <a:ln w="25400">
            <a:solidFill>
              <a:schemeClr val="bg1"/>
            </a:solidFill>
            <a:tailEnd type="arrow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1676544"/>
        <c:crosses val="autoZero"/>
        <c:crossBetween val="midCat"/>
        <c:majorUnit val="2"/>
      </c:valAx>
      <c:valAx>
        <c:axId val="61676544"/>
        <c:scaling>
          <c:orientation val="minMax"/>
        </c:scaling>
        <c:axPos val="l"/>
        <c:majorGridlines/>
        <c:numFmt formatCode="General" sourceLinked="1"/>
        <c:tickLblPos val="nextTo"/>
        <c:spPr>
          <a:ln w="25400">
            <a:solidFill>
              <a:schemeClr val="bg1"/>
            </a:solidFill>
            <a:tailEnd type="arrow"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1675008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5400">
              <a:solidFill>
                <a:prstClr val="black"/>
              </a:solidFill>
            </a:ln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20</c:v>
                </c:pt>
                <c:pt idx="8">
                  <c:v>30</c:v>
                </c:pt>
                <c:pt idx="9">
                  <c:v>40</c:v>
                </c:pt>
                <c:pt idx="10">
                  <c:v>50</c:v>
                </c:pt>
              </c:numCache>
            </c:numRef>
          </c:val>
        </c:ser>
        <c:marker val="1"/>
        <c:axId val="81897728"/>
        <c:axId val="91860992"/>
      </c:lineChart>
      <c:catAx>
        <c:axId val="81897728"/>
        <c:scaling>
          <c:orientation val="minMax"/>
        </c:scaling>
        <c:axPos val="b"/>
        <c:majorGridlines/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91860992"/>
        <c:crossesAt val="0"/>
        <c:auto val="1"/>
        <c:lblAlgn val="ctr"/>
        <c:lblOffset val="100"/>
      </c:catAx>
      <c:valAx>
        <c:axId val="91860992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189772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C51353-12AF-4C91-84A6-BEDF8E964D7A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878BB7-4EB1-4FC2-89C0-7A6864A1A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%20and%20Settings\&#1082;&#1072;&#1090;&#1103;\&#1056;&#1072;&#1073;&#1086;&#1095;&#1080;&#1081;%20&#1089;&#1090;&#1086;&#1083;\&#1079;&#1074;&#1091;&#1082;\19-21.mp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79;&#1074;&#1091;&#1082;\&#1076;&#1086;&#1087;%20&#1092;&#1091;&#1085;&#1082;&#1094;&#1080;&#1080;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r>
              <a:rPr lang="ru-RU" sz="4800" dirty="0"/>
              <a:t>Изучение</a:t>
            </a:r>
            <a:br>
              <a:rPr lang="ru-RU" sz="4800" dirty="0"/>
            </a:br>
            <a:r>
              <a:rPr lang="ru-RU" sz="4800" dirty="0"/>
              <a:t> функций</a:t>
            </a:r>
            <a:br>
              <a:rPr lang="ru-RU" sz="4800" dirty="0"/>
            </a:br>
            <a:r>
              <a:rPr lang="ru-RU" sz="4800" dirty="0"/>
              <a:t> в 7 классе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5300663"/>
            <a:ext cx="6400800" cy="1066800"/>
          </a:xfrm>
          <a:effectLst>
            <a:outerShdw dist="71842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Учитель </a:t>
            </a:r>
            <a:r>
              <a:rPr lang="ru-RU" sz="2400" dirty="0">
                <a:solidFill>
                  <a:schemeClr val="bg1"/>
                </a:solidFill>
              </a:rPr>
              <a:t>математики </a:t>
            </a:r>
            <a:r>
              <a:rPr lang="ru-RU" sz="2400" dirty="0" smtClean="0">
                <a:solidFill>
                  <a:schemeClr val="bg1"/>
                </a:solidFill>
              </a:rPr>
              <a:t>МОУ </a:t>
            </a:r>
            <a:r>
              <a:rPr lang="ru-RU" sz="2400" dirty="0" smtClean="0">
                <a:solidFill>
                  <a:schemeClr val="bg1"/>
                </a:solidFill>
              </a:rPr>
              <a:t>гимназии </a:t>
            </a:r>
            <a:r>
              <a:rPr lang="ru-RU" sz="2400" dirty="0">
                <a:solidFill>
                  <a:schemeClr val="bg1"/>
                </a:solidFill>
              </a:rPr>
              <a:t>№4 Ворошиловского района </a:t>
            </a:r>
            <a:r>
              <a:rPr lang="ru-RU" sz="2400" dirty="0" smtClean="0">
                <a:solidFill>
                  <a:schemeClr val="bg1"/>
                </a:solidFill>
              </a:rPr>
              <a:t>г. Волгограда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Перфильева Е.В.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Назовите те функции, область определения которых составляют все числа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1600200"/>
            <a:ext cx="320994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а) </a:t>
            </a:r>
            <a:r>
              <a:rPr lang="en-US" dirty="0" smtClean="0">
                <a:solidFill>
                  <a:schemeClr val="bg1"/>
                </a:solidFill>
              </a:rPr>
              <a:t>y = x+5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8728" y="2214554"/>
          <a:ext cx="1252537" cy="922338"/>
        </p:xfrm>
        <a:graphic>
          <a:graphicData uri="http://schemas.openxmlformats.org/presentationml/2006/ole">
            <p:oleObj spid="_x0000_s1027" name="Формула" r:id="rId3" imgW="53316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357290" y="4643446"/>
          <a:ext cx="2121503" cy="1000138"/>
        </p:xfrm>
        <a:graphic>
          <a:graphicData uri="http://schemas.openxmlformats.org/presentationml/2006/ole">
            <p:oleObj spid="_x0000_s1028" name="Формула" r:id="rId4" imgW="888840" imgH="419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929190" y="2714620"/>
          <a:ext cx="1690705" cy="918104"/>
        </p:xfrm>
        <a:graphic>
          <a:graphicData uri="http://schemas.openxmlformats.org/presentationml/2006/ole">
            <p:oleObj spid="_x0000_s1029" name="Формула" r:id="rId5" imgW="72360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929190" y="4357694"/>
          <a:ext cx="2046307" cy="1007482"/>
        </p:xfrm>
        <a:graphic>
          <a:graphicData uri="http://schemas.openxmlformats.org/presentationml/2006/ole">
            <p:oleObj spid="_x0000_s1030" name="Формула" r:id="rId6" imgW="79992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57290" y="3571876"/>
          <a:ext cx="2409825" cy="558800"/>
        </p:xfrm>
        <a:graphic>
          <a:graphicData uri="http://schemas.openxmlformats.org/presentationml/2006/ole">
            <p:oleObj spid="_x0000_s1031" name="Формула" r:id="rId7" imgW="87624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000628" y="1643050"/>
          <a:ext cx="1491266" cy="530228"/>
        </p:xfrm>
        <a:graphic>
          <a:graphicData uri="http://schemas.openxmlformats.org/presentationml/2006/ole">
            <p:oleObj spid="_x0000_s1032" name="Формула" r:id="rId8" imgW="571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Определите координаты точек</a:t>
            </a:r>
            <a:endParaRPr lang="ru-RU" sz="3600" dirty="0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438400" y="1524000"/>
          <a:ext cx="4267200" cy="3810000"/>
        </p:xfrm>
        <a:graphic>
          <a:graphicData uri="http://schemas.openxmlformats.org/drawingml/2006/table">
            <a:tbl>
              <a:tblPr/>
              <a:tblGrid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  <a:gridCol w="17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 rot="5400000" flipH="1" flipV="1">
            <a:off x="2676525" y="3395649"/>
            <a:ext cx="3800475" cy="952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428860" y="3429000"/>
            <a:ext cx="4343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429256" y="2857496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1" name="Овал 30"/>
          <p:cNvSpPr/>
          <p:nvPr/>
        </p:nvSpPr>
        <p:spPr>
          <a:xfrm>
            <a:off x="3500430" y="207167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2" name="Овал 31"/>
          <p:cNvSpPr/>
          <p:nvPr/>
        </p:nvSpPr>
        <p:spPr>
          <a:xfrm>
            <a:off x="4572000" y="2285992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3" name="Овал 32"/>
          <p:cNvSpPr/>
          <p:nvPr/>
        </p:nvSpPr>
        <p:spPr>
          <a:xfrm>
            <a:off x="4071934" y="3429000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4" name="Овал 33"/>
          <p:cNvSpPr/>
          <p:nvPr/>
        </p:nvSpPr>
        <p:spPr>
          <a:xfrm>
            <a:off x="3643306" y="400050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5" name="Овал 34"/>
          <p:cNvSpPr/>
          <p:nvPr/>
        </p:nvSpPr>
        <p:spPr>
          <a:xfrm>
            <a:off x="4572000" y="435769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6" name="Овал 35"/>
          <p:cNvSpPr/>
          <p:nvPr/>
        </p:nvSpPr>
        <p:spPr>
          <a:xfrm>
            <a:off x="3857620" y="4929198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  <p:sp>
        <p:nvSpPr>
          <p:cNvPr id="37" name="Овал 36"/>
          <p:cNvSpPr/>
          <p:nvPr/>
        </p:nvSpPr>
        <p:spPr>
          <a:xfrm>
            <a:off x="5786446" y="435769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686800" cy="838200"/>
          </a:xfrm>
        </p:spPr>
        <p:txBody>
          <a:bodyPr/>
          <a:lstStyle/>
          <a:p>
            <a:r>
              <a:rPr lang="ru-RU"/>
              <a:t>График функции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86800" cy="45720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Графиком функции </a:t>
            </a:r>
            <a:r>
              <a:rPr lang="ru-RU" dirty="0">
                <a:solidFill>
                  <a:schemeClr val="bg1"/>
                </a:solidFill>
              </a:rPr>
              <a:t>называется множество точек координатной плоскости, абсциссы которых равны значениям аргумента, а ординаты – соответствующим значениям функции.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3635375" y="3933825"/>
            <a:ext cx="0" cy="20875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2268538" y="5157788"/>
            <a:ext cx="37433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3995738" y="5013325"/>
            <a:ext cx="71437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700338" y="4581525"/>
            <a:ext cx="71437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>
            <a:off x="3492500" y="4724400"/>
            <a:ext cx="71438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7" name="AutoShape 13"/>
          <p:cNvSpPr>
            <a:spLocks noChangeArrowheads="1"/>
          </p:cNvSpPr>
          <p:nvPr/>
        </p:nvSpPr>
        <p:spPr bwMode="auto">
          <a:xfrm>
            <a:off x="3132138" y="4365625"/>
            <a:ext cx="71437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4427538" y="5445125"/>
            <a:ext cx="71437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>
            <a:off x="4932363" y="4868863"/>
            <a:ext cx="71437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5292725" y="4365625"/>
            <a:ext cx="71438" cy="7143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56" name="Freeform 32"/>
          <p:cNvSpPr>
            <a:spLocks/>
          </p:cNvSpPr>
          <p:nvPr/>
        </p:nvSpPr>
        <p:spPr bwMode="auto">
          <a:xfrm>
            <a:off x="2700338" y="4365625"/>
            <a:ext cx="2592387" cy="1187450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272" y="8"/>
              </a:cxn>
              <a:cxn ang="0">
                <a:pos x="544" y="234"/>
              </a:cxn>
              <a:cxn ang="0">
                <a:pos x="861" y="461"/>
              </a:cxn>
              <a:cxn ang="0">
                <a:pos x="1134" y="733"/>
              </a:cxn>
              <a:cxn ang="0">
                <a:pos x="1406" y="371"/>
              </a:cxn>
              <a:cxn ang="0">
                <a:pos x="1633" y="8"/>
              </a:cxn>
            </a:cxnLst>
            <a:rect l="0" t="0" r="r" b="b"/>
            <a:pathLst>
              <a:path w="1633" h="748">
                <a:moveTo>
                  <a:pt x="0" y="189"/>
                </a:moveTo>
                <a:cubicBezTo>
                  <a:pt x="90" y="94"/>
                  <a:pt x="181" y="0"/>
                  <a:pt x="272" y="8"/>
                </a:cubicBezTo>
                <a:cubicBezTo>
                  <a:pt x="363" y="16"/>
                  <a:pt x="446" y="159"/>
                  <a:pt x="544" y="234"/>
                </a:cubicBezTo>
                <a:cubicBezTo>
                  <a:pt x="642" y="309"/>
                  <a:pt x="763" y="378"/>
                  <a:pt x="861" y="461"/>
                </a:cubicBezTo>
                <a:cubicBezTo>
                  <a:pt x="959" y="544"/>
                  <a:pt x="1043" y="748"/>
                  <a:pt x="1134" y="733"/>
                </a:cubicBezTo>
                <a:cubicBezTo>
                  <a:pt x="1225" y="718"/>
                  <a:pt x="1323" y="492"/>
                  <a:pt x="1406" y="371"/>
                </a:cubicBezTo>
                <a:cubicBezTo>
                  <a:pt x="1489" y="250"/>
                  <a:pt x="1561" y="129"/>
                  <a:pt x="1633" y="8"/>
                </a:cubicBezTo>
              </a:path>
            </a:pathLst>
          </a:custGeom>
          <a:noFill/>
          <a:ln w="38100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5795963" y="515778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bg1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3708400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bg1"/>
                </a:solidFill>
                <a:latin typeface="Times New Roman" pitchFamily="18" charset="0"/>
              </a:rPr>
              <a:t>у</a:t>
            </a:r>
          </a:p>
        </p:txBody>
      </p:sp>
      <p:pic>
        <p:nvPicPr>
          <p:cNvPr id="52261" name="19-2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3327400"/>
            <a:ext cx="203200" cy="203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22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8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61"/>
                </p:tgtEl>
              </p:cMediaNode>
            </p:audio>
          </p:childTnLst>
        </p:cTn>
      </p:par>
    </p:tnLst>
    <p:bldLst>
      <p:bldP spid="52229" grpId="0"/>
      <p:bldP spid="52230" grpId="0" build="p"/>
      <p:bldP spid="52231" grpId="0" animBg="1"/>
      <p:bldP spid="52232" grpId="0" animBg="1"/>
      <p:bldP spid="52233" grpId="0" animBg="1"/>
      <p:bldP spid="52234" grpId="0" animBg="1"/>
      <p:bldP spid="52236" grpId="0" animBg="1"/>
      <p:bldP spid="52237" grpId="0" animBg="1"/>
      <p:bldP spid="52238" grpId="0" animBg="1"/>
      <p:bldP spid="52239" grpId="0" animBg="1"/>
      <p:bldP spid="52254" grpId="0" animBg="1"/>
      <p:bldP spid="52256" grpId="0" animBg="1"/>
      <p:bldP spid="52259" grpId="0"/>
      <p:bldP spid="522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температуры воздуха в Москве 19 октября 1978 года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571900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какое время суток температура воздуха была равна 4˚С, 2˚С, 0˚С, -6˚С ?</a:t>
            </a:r>
          </a:p>
          <a:p>
            <a:r>
              <a:rPr lang="ru-RU" sz="1800" dirty="0" smtClean="0"/>
              <a:t>Когда температура была положительной ? отрицательной ?</a:t>
            </a:r>
          </a:p>
          <a:p>
            <a:r>
              <a:rPr lang="ru-RU" sz="1800" dirty="0" smtClean="0"/>
              <a:t>Какова минимальная и максимальная температура воздуха?</a:t>
            </a:r>
          </a:p>
          <a:p>
            <a:r>
              <a:rPr lang="ru-RU" sz="1800" dirty="0" smtClean="0"/>
              <a:t>Когда в течение суток температура повышалась ? понижалась ?</a:t>
            </a:r>
            <a:endParaRPr lang="ru-RU" sz="18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643050"/>
          <a:ext cx="5591175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Отъехав от стоянки, водитель через некоторое время увидел внезапно выбежавшего на дорогу щенка, резко снизил скорость, а затем продолжил движение, увеличивая скорость.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1600200"/>
            <a:ext cx="3500462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Какова наибольшая скорость автомобиля в течение первых 10 секунд движения ?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Сколько времени автомобиль двигался с постоянной скоростью ?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Через сколько секунд после начала движения водитель нажал на тормоз 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Линейная функция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Линейной функцией </a:t>
            </a:r>
            <a:r>
              <a:rPr lang="ru-RU" dirty="0" smtClean="0">
                <a:solidFill>
                  <a:schemeClr val="bg1"/>
                </a:solidFill>
              </a:rPr>
              <a:t>называется функция, которую можно задать формулой вида </a:t>
            </a:r>
            <a:r>
              <a:rPr lang="en-US" dirty="0" smtClean="0">
                <a:solidFill>
                  <a:srgbClr val="C00000"/>
                </a:solidFill>
              </a:rPr>
              <a:t>y=</a:t>
            </a:r>
            <a:r>
              <a:rPr lang="en-US" dirty="0" err="1" smtClean="0">
                <a:solidFill>
                  <a:srgbClr val="C00000"/>
                </a:solidFill>
              </a:rPr>
              <a:t>kx+b</a:t>
            </a:r>
            <a:r>
              <a:rPr lang="ru-RU" dirty="0" smtClean="0">
                <a:solidFill>
                  <a:schemeClr val="bg1"/>
                </a:solidFill>
              </a:rPr>
              <a:t>, где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– независимая переменная, </a:t>
            </a:r>
            <a:r>
              <a:rPr lang="en-US" dirty="0" smtClean="0">
                <a:solidFill>
                  <a:schemeClr val="bg1"/>
                </a:solidFill>
              </a:rPr>
              <a:t>k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en-US" dirty="0" smtClean="0">
                <a:solidFill>
                  <a:schemeClr val="bg1"/>
                </a:solidFill>
              </a:rPr>
              <a:t>b</a:t>
            </a:r>
            <a:r>
              <a:rPr lang="ru-RU" dirty="0" smtClean="0">
                <a:solidFill>
                  <a:schemeClr val="bg1"/>
                </a:solidFill>
              </a:rPr>
              <a:t> – некоторые числа.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Графиком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линейной функции является </a:t>
            </a:r>
            <a:r>
              <a:rPr lang="ru-RU" dirty="0" smtClean="0">
                <a:solidFill>
                  <a:srgbClr val="C00000"/>
                </a:solidFill>
              </a:rPr>
              <a:t>прямая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Прямая пропорциональность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Прямой пропорциональностью  </a:t>
            </a:r>
            <a:r>
              <a:rPr lang="ru-RU" dirty="0" smtClean="0"/>
              <a:t>называется функция, которую можно задать формулой вида </a:t>
            </a:r>
            <a:r>
              <a:rPr lang="ru-RU" dirty="0" smtClean="0">
                <a:solidFill>
                  <a:srgbClr val="C00000"/>
                </a:solidFill>
              </a:rPr>
              <a:t>у = </a:t>
            </a:r>
            <a:r>
              <a:rPr lang="en-US" dirty="0" err="1" smtClean="0">
                <a:solidFill>
                  <a:srgbClr val="C00000"/>
                </a:solidFill>
              </a:rPr>
              <a:t>kx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, где </a:t>
            </a:r>
            <a:r>
              <a:rPr lang="ru-RU" dirty="0" err="1" smtClean="0"/>
              <a:t>х</a:t>
            </a:r>
            <a:r>
              <a:rPr lang="ru-RU" dirty="0" smtClean="0"/>
              <a:t> – независимая переменная, </a:t>
            </a:r>
            <a:r>
              <a:rPr lang="en-US" dirty="0" smtClean="0"/>
              <a:t>k</a:t>
            </a:r>
            <a:r>
              <a:rPr lang="ru-RU" dirty="0" smtClean="0"/>
              <a:t> – некоторое число.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Из данных формул выберите те, которые задают линейную функцию. Назовите значения </a:t>
            </a:r>
            <a:r>
              <a:rPr lang="en-US" sz="2400" dirty="0" smtClean="0"/>
              <a:t>k </a:t>
            </a:r>
            <a:r>
              <a:rPr lang="ru-RU" sz="2400" dirty="0" smtClean="0"/>
              <a:t>и</a:t>
            </a:r>
            <a:r>
              <a:rPr lang="en-US" sz="2400" dirty="0" smtClean="0"/>
              <a:t> b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1"/>
          </p:nvPr>
        </p:nvGraphicFramePr>
        <p:xfrm>
          <a:off x="857224" y="1500174"/>
          <a:ext cx="2500330" cy="588718"/>
        </p:xfrm>
        <a:graphic>
          <a:graphicData uri="http://schemas.openxmlformats.org/presentationml/2006/ole">
            <p:oleObj spid="_x0000_s25602" name="Формула" r:id="rId3" imgW="8632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857224" y="2214554"/>
          <a:ext cx="1936756" cy="642942"/>
        </p:xfrm>
        <a:graphic>
          <a:graphicData uri="http://schemas.openxmlformats.org/presentationml/2006/ole">
            <p:oleObj spid="_x0000_s25604" name="Формула" r:id="rId4" imgW="77436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28662" y="3000372"/>
          <a:ext cx="2143141" cy="571504"/>
        </p:xfrm>
        <a:graphic>
          <a:graphicData uri="http://schemas.openxmlformats.org/presentationml/2006/ole">
            <p:oleObj spid="_x0000_s25605" name="Формула" r:id="rId5" imgW="76176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928662" y="3786190"/>
          <a:ext cx="1821669" cy="571504"/>
        </p:xfrm>
        <a:graphic>
          <a:graphicData uri="http://schemas.openxmlformats.org/presentationml/2006/ole">
            <p:oleObj spid="_x0000_s25606" name="Формула" r:id="rId6" imgW="64764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57224" y="4643447"/>
          <a:ext cx="2500330" cy="571504"/>
        </p:xfrm>
        <a:graphic>
          <a:graphicData uri="http://schemas.openxmlformats.org/presentationml/2006/ole">
            <p:oleObj spid="_x0000_s25607" name="Формула" r:id="rId7" imgW="88884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143504" y="1571612"/>
          <a:ext cx="1643074" cy="571505"/>
        </p:xfrm>
        <a:graphic>
          <a:graphicData uri="http://schemas.openxmlformats.org/presentationml/2006/ole">
            <p:oleObj spid="_x0000_s25608" name="Формула" r:id="rId8" imgW="482400" imgH="2030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72066" y="2500306"/>
          <a:ext cx="1714512" cy="966361"/>
        </p:xfrm>
        <a:graphic>
          <a:graphicData uri="http://schemas.openxmlformats.org/presentationml/2006/ole">
            <p:oleObj spid="_x0000_s25609" name="Формула" r:id="rId9" imgW="698400" imgH="393480" progId="Equation.3">
              <p:embed/>
            </p:oleObj>
          </a:graphicData>
        </a:graphic>
      </p:graphicFrame>
      <p:graphicFrame>
        <p:nvGraphicFramePr>
          <p:cNvPr id="14" name="Содержимое 13"/>
          <p:cNvGraphicFramePr>
            <a:graphicFrameLocks noChangeAspect="1"/>
          </p:cNvGraphicFramePr>
          <p:nvPr>
            <p:ph sz="half" idx="2"/>
          </p:nvPr>
        </p:nvGraphicFramePr>
        <p:xfrm>
          <a:off x="5143505" y="3643314"/>
          <a:ext cx="2643206" cy="651853"/>
        </p:xfrm>
        <a:graphic>
          <a:graphicData uri="http://schemas.openxmlformats.org/presentationml/2006/ole">
            <p:oleObj spid="_x0000_s25610" name="Формула" r:id="rId10" imgW="92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Являются ли эти функции линейными?</a:t>
            </a:r>
          </a:p>
          <a:p>
            <a:r>
              <a:rPr lang="ru-RU" dirty="0" smtClean="0"/>
              <a:t>Назовите значения </a:t>
            </a:r>
            <a:r>
              <a:rPr lang="en-US" dirty="0" smtClean="0"/>
              <a:t>k</a:t>
            </a:r>
            <a:r>
              <a:rPr lang="ru-RU" dirty="0" smtClean="0"/>
              <a:t> и</a:t>
            </a:r>
            <a:r>
              <a:rPr lang="en-US" dirty="0" smtClean="0"/>
              <a:t> b</a:t>
            </a:r>
            <a:r>
              <a:rPr lang="ru-RU" dirty="0" smtClean="0"/>
              <a:t> для каждой из этих функций.</a:t>
            </a:r>
          </a:p>
          <a:p>
            <a:r>
              <a:rPr lang="ru-RU" dirty="0" smtClean="0"/>
              <a:t>Разделите эти функции на 2 группы и сформулируйте условие, по которому это сделали.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1"/>
          </p:nvPr>
        </p:nvGraphicFramePr>
        <p:xfrm>
          <a:off x="928662" y="1571612"/>
          <a:ext cx="2643206" cy="4111702"/>
        </p:xfrm>
        <a:graphic>
          <a:graphicData uri="http://schemas.openxmlformats.org/presentationml/2006/ole">
            <p:oleObj spid="_x0000_s32770" name="Формула" r:id="rId3" imgW="799920" imgH="1752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y=</a:t>
            </a:r>
            <a:r>
              <a:rPr lang="en-US" sz="4800" dirty="0" err="1" smtClean="0">
                <a:solidFill>
                  <a:srgbClr val="FF0000"/>
                </a:solidFill>
              </a:rPr>
              <a:t>kx</a:t>
            </a:r>
            <a:r>
              <a:rPr lang="en-US" sz="4800" dirty="0" smtClean="0">
                <a:solidFill>
                  <a:srgbClr val="FF0000"/>
                </a:solidFill>
              </a:rPr>
              <a:t> + b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572000" y="1071546"/>
            <a:ext cx="4038600" cy="500066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y=</a:t>
            </a:r>
            <a:r>
              <a:rPr lang="en-US" sz="4800" dirty="0" err="1" smtClean="0">
                <a:solidFill>
                  <a:srgbClr val="FF0000"/>
                </a:solidFill>
              </a:rPr>
              <a:t>kx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428728" y="2786058"/>
          <a:ext cx="2071702" cy="2071702"/>
        </p:xfrm>
        <a:graphic>
          <a:graphicData uri="http://schemas.openxmlformats.org/presentationml/2006/ole">
            <p:oleObj spid="_x0000_s33794" name="Формула" r:id="rId3" imgW="660240" imgH="6602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643570" y="2428868"/>
          <a:ext cx="2153345" cy="3429024"/>
        </p:xfrm>
        <a:graphic>
          <a:graphicData uri="http://schemas.openxmlformats.org/presentationml/2006/ole">
            <p:oleObj spid="_x0000_s33795" name="Формула" r:id="rId4" imgW="55872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686800" cy="838200"/>
          </a:xfrm>
        </p:spPr>
        <p:txBody>
          <a:bodyPr/>
          <a:lstStyle/>
          <a:p>
            <a:r>
              <a:rPr lang="ru-RU" dirty="0"/>
              <a:t>Цели проекта: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686800" cy="504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Познакомить учащихся с </a:t>
            </a:r>
            <a:r>
              <a:rPr lang="ru-RU" dirty="0" smtClean="0">
                <a:solidFill>
                  <a:schemeClr val="bg1"/>
                </a:solidFill>
              </a:rPr>
              <a:t>понятием </a:t>
            </a:r>
            <a:r>
              <a:rPr lang="ru-RU" dirty="0">
                <a:solidFill>
                  <a:schemeClr val="bg1"/>
                </a:solidFill>
              </a:rPr>
              <a:t>«функция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endParaRPr lang="ru-RU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Научить учащихся использовать функциональную терминологию.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Познакомить с основными способами задания функции.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</a:rPr>
              <a:t>Выработать умение читать графики функций.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Ввести понятия линейной функции, прямой пропорциональности.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1"/>
                </a:solidFill>
              </a:rPr>
              <a:t>Рассмотреть взаимное расположение графиков линейных функций.</a:t>
            </a:r>
          </a:p>
          <a:p>
            <a:pPr>
              <a:lnSpc>
                <a:spcPct val="90000"/>
              </a:lnSpc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3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3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3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 рисунке изображен график линейной функции. Какой формулой она задана?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3328982" cy="4525963"/>
          </a:xfrm>
        </p:spPr>
        <p:txBody>
          <a:bodyPr/>
          <a:lstStyle/>
          <a:p>
            <a:pPr marL="651510" indent="-514350">
              <a:buAutoNum type="arabicParenR"/>
            </a:pP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у=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-2х + 2;</a:t>
            </a:r>
          </a:p>
          <a:p>
            <a:pPr marL="651510" indent="-514350">
              <a:buAutoNum type="arabicParenR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 = -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+ 3</a:t>
            </a:r>
          </a:p>
          <a:p>
            <a:pPr marL="651510" indent="-514350">
              <a:buAutoNum type="arabicParenR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 = -2х-1;</a:t>
            </a:r>
          </a:p>
          <a:p>
            <a:pPr marL="651510" indent="-514350">
              <a:buAutoNum type="arabicParenR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 = 2х + 2;</a:t>
            </a:r>
          </a:p>
          <a:p>
            <a:pPr marL="651510" indent="-514350">
              <a:buAutoNum type="arabicParenR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 = 2х – 2.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42910" y="3714752"/>
            <a:ext cx="3786214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428728" y="1714488"/>
            <a:ext cx="3087532" cy="4072760"/>
            <a:chOff x="1428728" y="1714488"/>
            <a:chExt cx="3087532" cy="4072760"/>
          </a:xfrm>
        </p:grpSpPr>
        <p:cxnSp>
          <p:nvCxnSpPr>
            <p:cNvPr id="11" name="Прямая со стрелкой 10"/>
            <p:cNvCxnSpPr/>
            <p:nvPr/>
          </p:nvCxnSpPr>
          <p:spPr>
            <a:xfrm rot="5400000" flipH="1" flipV="1">
              <a:off x="535753" y="3821909"/>
              <a:ext cx="3929090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392877" y="2964653"/>
              <a:ext cx="3714776" cy="164307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Содержимое 15"/>
            <p:cNvGraphicFramePr>
              <a:graphicFrameLocks noChangeAspect="1"/>
            </p:cNvGraphicFramePr>
            <p:nvPr>
              <p:ph sz="half" idx="1"/>
            </p:nvPr>
          </p:nvGraphicFramePr>
          <p:xfrm>
            <a:off x="2571736" y="3071810"/>
            <a:ext cx="207653" cy="269870"/>
          </p:xfrm>
          <a:graphic>
            <a:graphicData uri="http://schemas.openxmlformats.org/presentationml/2006/ole">
              <p:oleObj spid="_x0000_s34818" name="Формула" r:id="rId3" imgW="126720" imgH="164880" progId="Equation.3">
                <p:embed/>
              </p:oleObj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1928794" y="3429000"/>
            <a:ext cx="357190" cy="290217"/>
          </p:xfrm>
          <a:graphic>
            <a:graphicData uri="http://schemas.openxmlformats.org/presentationml/2006/ole">
              <p:oleObj spid="_x0000_s34819" name="Формула" r:id="rId4" imgW="203040" imgH="164880" progId="Equation.3">
                <p:embed/>
              </p:oleObj>
            </a:graphicData>
          </a:graphic>
        </p:graphicFrame>
        <p:sp>
          <p:nvSpPr>
            <p:cNvPr id="18" name="Овал 17"/>
            <p:cNvSpPr/>
            <p:nvPr/>
          </p:nvSpPr>
          <p:spPr>
            <a:xfrm flipH="1">
              <a:off x="2500298" y="3214686"/>
              <a:ext cx="45719" cy="45719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285984" y="3714752"/>
              <a:ext cx="45719" cy="7143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4214810" y="3786191"/>
            <a:ext cx="301450" cy="357190"/>
          </p:xfrm>
          <a:graphic>
            <a:graphicData uri="http://schemas.openxmlformats.org/presentationml/2006/ole">
              <p:oleObj spid="_x0000_s34820" name="Формула" r:id="rId5" imgW="126720" imgH="139680" progId="Equation.3">
                <p:embed/>
              </p:oleObj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2071671" y="1714488"/>
            <a:ext cx="500066" cy="369475"/>
          </p:xfrm>
          <a:graphic>
            <a:graphicData uri="http://schemas.openxmlformats.org/presentationml/2006/ole">
              <p:oleObj spid="_x0000_s34821" name="Формула" r:id="rId6" imgW="139680" imgH="1648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одной системе координат постройте графики функций. Проанализируйте взаимное расположение графиков и найдите связь между формулой и расположением прямой. Сделайте вывод.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66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285992"/>
          <a:ext cx="8715435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214842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 ряд</a:t>
                      </a: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 ряд</a:t>
                      </a: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 ряд</a:t>
                      </a:r>
                    </a:p>
                    <a:p>
                      <a:endParaRPr lang="ru-RU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873125" y="2786063"/>
          <a:ext cx="1752600" cy="3140075"/>
        </p:xfrm>
        <a:graphic>
          <a:graphicData uri="http://schemas.openxmlformats.org/presentationml/2006/ole">
            <p:oleObj spid="_x0000_s26627" name="Формула" r:id="rId4" imgW="660240" imgH="170172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27450" y="2857500"/>
          <a:ext cx="1546225" cy="3017838"/>
        </p:xfrm>
        <a:graphic>
          <a:graphicData uri="http://schemas.openxmlformats.org/presentationml/2006/ole">
            <p:oleObj spid="_x0000_s26628" name="Формула" r:id="rId5" imgW="774360" imgH="13078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526213" y="3071813"/>
          <a:ext cx="1947862" cy="2286000"/>
        </p:xfrm>
        <a:graphic>
          <a:graphicData uri="http://schemas.openxmlformats.org/presentationml/2006/ole">
            <p:oleObj spid="_x0000_s26629" name="Формула" r:id="rId6" imgW="95220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428580"/>
          <a:ext cx="8429685" cy="642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64294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Если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k&gt;0</a:t>
                      </a:r>
                      <a:r>
                        <a:rPr lang="ru-RU" baseline="0" dirty="0" smtClean="0"/>
                        <a:t>, то график расположен в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первой и третьей</a:t>
                      </a:r>
                      <a:r>
                        <a:rPr lang="ru-RU" baseline="0" dirty="0" smtClean="0"/>
                        <a:t> координатных  четвертях,  если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k&lt;0</a:t>
                      </a:r>
                      <a:r>
                        <a:rPr lang="ru-RU" baseline="0" dirty="0" smtClean="0"/>
                        <a:t>, то во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второй и четвертой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Если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угловые коэффициенты </a:t>
                      </a:r>
                      <a:r>
                        <a:rPr lang="ru-RU" dirty="0" smtClean="0"/>
                        <a:t>прямых (</a:t>
                      </a:r>
                      <a:r>
                        <a:rPr lang="en-US" dirty="0" smtClean="0"/>
                        <a:t>k</a:t>
                      </a:r>
                      <a:r>
                        <a:rPr lang="ru-RU" dirty="0" smtClean="0"/>
                        <a:t>), являющихся</a:t>
                      </a:r>
                      <a:r>
                        <a:rPr lang="ru-RU" baseline="0" dirty="0" smtClean="0"/>
                        <a:t>  графиками линейных функций,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равны</a:t>
                      </a:r>
                      <a:r>
                        <a:rPr lang="ru-RU" baseline="0" dirty="0" smtClean="0"/>
                        <a:t>, то прямые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параллельны.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Графики</a:t>
                      </a:r>
                      <a:r>
                        <a:rPr lang="ru-RU" baseline="0" dirty="0" smtClean="0"/>
                        <a:t> линейных функций с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одинаковыми значениями 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пересекаются в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одной точке  (0;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).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64" name="Группа 63"/>
          <p:cNvGrpSpPr/>
          <p:nvPr/>
        </p:nvGrpSpPr>
        <p:grpSpPr>
          <a:xfrm>
            <a:off x="357158" y="714356"/>
            <a:ext cx="2643206" cy="2357454"/>
            <a:chOff x="357158" y="428604"/>
            <a:chExt cx="2643206" cy="2357454"/>
          </a:xfrm>
        </p:grpSpPr>
        <p:grpSp>
          <p:nvGrpSpPr>
            <p:cNvPr id="7" name="Группа 24"/>
            <p:cNvGrpSpPr/>
            <p:nvPr/>
          </p:nvGrpSpPr>
          <p:grpSpPr>
            <a:xfrm>
              <a:off x="357158" y="428604"/>
              <a:ext cx="2643206" cy="2213784"/>
              <a:chOff x="285720" y="1928802"/>
              <a:chExt cx="2643206" cy="2213784"/>
            </a:xfrm>
          </p:grpSpPr>
          <p:cxnSp>
            <p:nvCxnSpPr>
              <p:cNvPr id="9" name="Прямая со стрелкой 8"/>
              <p:cNvCxnSpPr/>
              <p:nvPr/>
            </p:nvCxnSpPr>
            <p:spPr>
              <a:xfrm rot="5400000" flipH="1" flipV="1">
                <a:off x="465109" y="3035297"/>
                <a:ext cx="2213784" cy="794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>
                <a:off x="285720" y="3071016"/>
                <a:ext cx="2643206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571472" y="714356"/>
              <a:ext cx="2071702" cy="178595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607191" y="1107265"/>
              <a:ext cx="2000264" cy="107157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00034" y="1285860"/>
              <a:ext cx="2428892" cy="571504"/>
            </a:xfrm>
            <a:prstGeom prst="line">
              <a:avLst/>
            </a:prstGeom>
            <a:ln w="28575" cmpd="sng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34" y="1071546"/>
              <a:ext cx="2428892" cy="107157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607191" y="607199"/>
              <a:ext cx="2143140" cy="207170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535753" y="1250141"/>
              <a:ext cx="2286016" cy="78581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Группа 64"/>
          <p:cNvGrpSpPr/>
          <p:nvPr/>
        </p:nvGrpSpPr>
        <p:grpSpPr>
          <a:xfrm>
            <a:off x="3143240" y="714356"/>
            <a:ext cx="2714644" cy="2286016"/>
            <a:chOff x="3143240" y="428604"/>
            <a:chExt cx="2714644" cy="2286016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3322629" y="1535099"/>
              <a:ext cx="2213784" cy="79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3143240" y="1570818"/>
              <a:ext cx="2643206" cy="158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3250397" y="464323"/>
              <a:ext cx="1500198" cy="142876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3250397" y="464323"/>
              <a:ext cx="1928826" cy="18573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3536149" y="607199"/>
              <a:ext cx="1928826" cy="18573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 flipH="1" flipV="1">
              <a:off x="3679025" y="607199"/>
              <a:ext cx="2000264" cy="192882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4179091" y="1035827"/>
              <a:ext cx="1714512" cy="164307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6000760" y="571480"/>
            <a:ext cx="2643206" cy="2357454"/>
            <a:chOff x="6000760" y="500018"/>
            <a:chExt cx="2643206" cy="2357454"/>
          </a:xfrm>
        </p:grpSpPr>
        <p:grpSp>
          <p:nvGrpSpPr>
            <p:cNvPr id="14" name="Группа 24"/>
            <p:cNvGrpSpPr/>
            <p:nvPr/>
          </p:nvGrpSpPr>
          <p:grpSpPr>
            <a:xfrm>
              <a:off x="6000760" y="642894"/>
              <a:ext cx="2643206" cy="2213784"/>
              <a:chOff x="285720" y="1928802"/>
              <a:chExt cx="2643206" cy="2213784"/>
            </a:xfrm>
          </p:grpSpPr>
          <p:cxnSp>
            <p:nvCxnSpPr>
              <p:cNvPr id="15" name="Прямая со стрелкой 14"/>
              <p:cNvCxnSpPr/>
              <p:nvPr/>
            </p:nvCxnSpPr>
            <p:spPr>
              <a:xfrm rot="5400000" flipH="1" flipV="1">
                <a:off x="465109" y="3035297"/>
                <a:ext cx="2213784" cy="794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285720" y="3071016"/>
                <a:ext cx="2643206" cy="1588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000760" y="1357274"/>
              <a:ext cx="2643206" cy="1588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6000760" y="500018"/>
              <a:ext cx="2357454" cy="1857388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6286512" y="642894"/>
              <a:ext cx="2357454" cy="1714512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 flipH="1" flipV="1">
              <a:off x="6072198" y="1285836"/>
              <a:ext cx="2214578" cy="785818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6200000" flipH="1">
              <a:off x="6357950" y="1071522"/>
              <a:ext cx="2286016" cy="1285884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142976" y="3571876"/>
            <a:ext cx="2471726" cy="7143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 </a:t>
            </a:r>
            <a:r>
              <a:rPr lang="ru-RU" sz="9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</a:t>
            </a:r>
            <a:endParaRPr lang="ru-RU" sz="9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1"/>
            <a:ext cx="4041775" cy="2781312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2,        </a:t>
            </a:r>
            <a:r>
              <a:rPr lang="en-US" dirty="0" smtClean="0"/>
              <a:t>S</a:t>
            </a:r>
            <a:r>
              <a:rPr lang="ru-RU" dirty="0" smtClean="0"/>
              <a:t> = 2² = 4</a:t>
            </a:r>
          </a:p>
          <a:p>
            <a:pPr lvl="3"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3,        </a:t>
            </a:r>
            <a:r>
              <a:rPr lang="en-US" dirty="0" smtClean="0"/>
              <a:t>S</a:t>
            </a:r>
            <a:r>
              <a:rPr lang="ru-RU" dirty="0" smtClean="0"/>
              <a:t> = 3² = 9</a:t>
            </a:r>
          </a:p>
          <a:p>
            <a:pPr lvl="3"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4,        </a:t>
            </a:r>
            <a:r>
              <a:rPr lang="en-US" dirty="0" smtClean="0"/>
              <a:t>S</a:t>
            </a:r>
            <a:r>
              <a:rPr lang="ru-RU" dirty="0" smtClean="0"/>
              <a:t> = 4² = 16</a:t>
            </a:r>
          </a:p>
          <a:p>
            <a:pPr lvl="3"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4,5,    </a:t>
            </a:r>
            <a:r>
              <a:rPr lang="en-US" dirty="0" smtClean="0"/>
              <a:t>S</a:t>
            </a:r>
            <a:r>
              <a:rPr lang="ru-RU" dirty="0" smtClean="0"/>
              <a:t> = (4,5)² = 20,25</a:t>
            </a:r>
          </a:p>
          <a:p>
            <a:pPr lvl="3"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10,     </a:t>
            </a:r>
            <a:r>
              <a:rPr lang="en-US" dirty="0" smtClean="0"/>
              <a:t>S</a:t>
            </a:r>
            <a:r>
              <a:rPr lang="ru-RU" dirty="0" smtClean="0"/>
              <a:t> = 10² = 100</a:t>
            </a:r>
          </a:p>
          <a:p>
            <a:pPr marL="342900" lvl="3" indent="-342900" algn="ctr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S = x²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857364"/>
            <a:ext cx="2214578" cy="20717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альбомах «Наш малыш» наблюдения за ростом ребенка оформляют в виде графиков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600200"/>
            <a:ext cx="3257544" cy="45259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000" dirty="0" smtClean="0"/>
              <a:t>Каков рост ребенка при рождении, в 3 месяца, в 5 месяцев?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 каком возрасте рост ребенка составлял 60 см, 75 см, 90 см?</a:t>
            </a:r>
          </a:p>
          <a:p>
            <a:pPr marL="457200" indent="-457200">
              <a:buNone/>
            </a:pPr>
            <a:endParaRPr lang="ru-RU" sz="2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28596" y="1500174"/>
          <a:ext cx="478634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Стоимость проезда в маршрутном такси зависит от расстояния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229600" cy="132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5723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Тулака – </a:t>
                      </a: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Центральный рынок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Тулака – </a:t>
                      </a: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Красный Октябрь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Тулака – </a:t>
                      </a: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Спартановка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6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рублей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86800" cy="838200"/>
          </a:xfrm>
        </p:spPr>
        <p:txBody>
          <a:bodyPr/>
          <a:lstStyle/>
          <a:p>
            <a:r>
              <a:rPr lang="ru-RU" dirty="0"/>
              <a:t>Определение функции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86800" cy="4848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</a:t>
            </a:r>
            <a:r>
              <a:rPr lang="ru-RU" sz="3600" dirty="0"/>
              <a:t>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Функция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– </a:t>
            </a:r>
            <a:r>
              <a:rPr lang="ru-RU" sz="3600" dirty="0" smtClean="0">
                <a:solidFill>
                  <a:srgbClr val="C00000"/>
                </a:solidFill>
              </a:rPr>
              <a:t>зависимость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, при которой </a:t>
            </a:r>
            <a:r>
              <a:rPr lang="ru-RU" sz="3600" dirty="0" smtClean="0">
                <a:solidFill>
                  <a:srgbClr val="C00000"/>
                </a:solidFill>
              </a:rPr>
              <a:t>каждому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значению независимой переменной соответствует </a:t>
            </a:r>
            <a:r>
              <a:rPr lang="ru-RU" sz="3600" dirty="0" smtClean="0">
                <a:solidFill>
                  <a:srgbClr val="C00000"/>
                </a:solidFill>
              </a:rPr>
              <a:t>единственное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значение зависимой переменной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36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Обозначение функции: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y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= 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f(x)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,     </a:t>
            </a:r>
            <a:r>
              <a:rPr lang="en-US" sz="4000" i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y = g(x)</a:t>
            </a:r>
            <a:endParaRPr lang="ru-RU" sz="4000" i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Независимая переменная – 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bg1"/>
                </a:solidFill>
              </a:rPr>
              <a:t>					</a:t>
            </a:r>
            <a:r>
              <a:rPr lang="ru-RU" sz="4400" dirty="0">
                <a:solidFill>
                  <a:srgbClr val="C00000"/>
                </a:solidFill>
              </a:rPr>
              <a:t>аргумент</a:t>
            </a:r>
          </a:p>
          <a:p>
            <a:pPr>
              <a:buFontTx/>
              <a:buNone/>
            </a:pPr>
            <a:endParaRPr lang="ru-RU" sz="4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Зависимая переменная – </a:t>
            </a:r>
          </a:p>
          <a:p>
            <a:pPr>
              <a:buFontTx/>
              <a:buNone/>
            </a:pPr>
            <a:r>
              <a:rPr lang="ru-RU" sz="3600" dirty="0">
                <a:solidFill>
                  <a:schemeClr val="bg1"/>
                </a:solidFill>
              </a:rPr>
              <a:t>				</a:t>
            </a:r>
            <a:r>
              <a:rPr lang="ru-RU" sz="4400" dirty="0">
                <a:solidFill>
                  <a:srgbClr val="C00000"/>
                </a:solidFill>
              </a:rPr>
              <a:t>значение функции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36868" name="доп функции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3327400"/>
            <a:ext cx="203200" cy="203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Область определения и </a:t>
            </a:r>
            <a:br>
              <a:rPr lang="ru-RU" sz="3600" dirty="0"/>
            </a:br>
            <a:r>
              <a:rPr lang="ru-RU" sz="3600" dirty="0"/>
              <a:t>область значений функций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>
                <a:solidFill>
                  <a:srgbClr val="C00000"/>
                </a:solidFill>
              </a:rPr>
              <a:t>Область определения функции </a:t>
            </a:r>
            <a:r>
              <a:rPr lang="ru-RU" dirty="0">
                <a:solidFill>
                  <a:schemeClr val="bg1"/>
                </a:solidFill>
              </a:rPr>
              <a:t>– множество значений аргумента (независимой переменной)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Обозначение: </a:t>
            </a:r>
            <a:r>
              <a:rPr lang="en-US" sz="4000" i="1" dirty="0">
                <a:solidFill>
                  <a:schemeClr val="bg1"/>
                </a:solidFill>
                <a:latin typeface="Monotype Corsiva" pitchFamily="66" charset="0"/>
              </a:rPr>
              <a:t>D(y)</a:t>
            </a:r>
          </a:p>
          <a:p>
            <a:pPr>
              <a:buFontTx/>
              <a:buNone/>
            </a:pPr>
            <a:r>
              <a:rPr lang="ru-RU" dirty="0">
                <a:solidFill>
                  <a:srgbClr val="C00000"/>
                </a:solidFill>
              </a:rPr>
              <a:t>Множество значений функции </a:t>
            </a:r>
            <a:r>
              <a:rPr lang="ru-RU" dirty="0">
                <a:solidFill>
                  <a:schemeClr val="bg1"/>
                </a:solidFill>
              </a:rPr>
              <a:t>– множество значений зависимой переменной</a:t>
            </a:r>
          </a:p>
          <a:p>
            <a:pPr>
              <a:buFontTx/>
              <a:buNone/>
            </a:pPr>
            <a:r>
              <a:rPr lang="ru-RU" dirty="0">
                <a:solidFill>
                  <a:schemeClr val="bg1"/>
                </a:solidFill>
              </a:rPr>
              <a:t>Обозначение: </a:t>
            </a:r>
            <a:r>
              <a:rPr lang="ru-RU" sz="4000" i="1" dirty="0">
                <a:solidFill>
                  <a:schemeClr val="bg1"/>
                </a:solidFill>
                <a:latin typeface="Monotype Corsiva" pitchFamily="66" charset="0"/>
              </a:rPr>
              <a:t>Е</a:t>
            </a:r>
            <a:r>
              <a:rPr lang="en-US" sz="4000" i="1" dirty="0">
                <a:solidFill>
                  <a:schemeClr val="bg1"/>
                </a:solidFill>
                <a:latin typeface="Monotype Corsiva" pitchFamily="66" charset="0"/>
              </a:rPr>
              <a:t>(y)</a:t>
            </a:r>
          </a:p>
          <a:p>
            <a:pPr>
              <a:buFontTx/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Зависимости заданы графиками.</a:t>
            </a:r>
            <a:br>
              <a:rPr lang="ru-RU" sz="2800" dirty="0" smtClean="0"/>
            </a:br>
            <a:r>
              <a:rPr lang="ru-RU" sz="2800" dirty="0" smtClean="0"/>
              <a:t>Укажите те из них, которые являются функциями.</a:t>
            </a:r>
            <a:endParaRPr lang="ru-RU" sz="2800" dirty="0"/>
          </a:p>
        </p:txBody>
      </p:sp>
      <p:grpSp>
        <p:nvGrpSpPr>
          <p:cNvPr id="53" name="Группа 52"/>
          <p:cNvGrpSpPr/>
          <p:nvPr/>
        </p:nvGrpSpPr>
        <p:grpSpPr>
          <a:xfrm>
            <a:off x="571472" y="1643050"/>
            <a:ext cx="2786082" cy="2356660"/>
            <a:chOff x="142844" y="1643050"/>
            <a:chExt cx="2786082" cy="2356660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285720" y="1785926"/>
              <a:ext cx="2643206" cy="2213784"/>
              <a:chOff x="285720" y="1785926"/>
              <a:chExt cx="2643206" cy="2213784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285720" y="1785926"/>
                <a:ext cx="2643206" cy="2213784"/>
                <a:chOff x="285720" y="1928802"/>
                <a:chExt cx="2643206" cy="2213784"/>
              </a:xfrm>
            </p:grpSpPr>
            <p:cxnSp>
              <p:nvCxnSpPr>
                <p:cNvPr id="15" name="Прямая со стрелкой 14"/>
                <p:cNvCxnSpPr/>
                <p:nvPr/>
              </p:nvCxnSpPr>
              <p:spPr>
                <a:xfrm rot="5400000" flipH="1" flipV="1">
                  <a:off x="465109" y="3035297"/>
                  <a:ext cx="2213784" cy="794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 стрелкой 16"/>
                <p:cNvCxnSpPr/>
                <p:nvPr/>
              </p:nvCxnSpPr>
              <p:spPr>
                <a:xfrm>
                  <a:off x="285720" y="3071016"/>
                  <a:ext cx="264320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Полилиния 40"/>
              <p:cNvSpPr/>
              <p:nvPr/>
            </p:nvSpPr>
            <p:spPr>
              <a:xfrm>
                <a:off x="642910" y="2285992"/>
                <a:ext cx="1800225" cy="1377950"/>
              </a:xfrm>
              <a:custGeom>
                <a:avLst/>
                <a:gdLst>
                  <a:gd name="connsiteX0" fmla="*/ 0 w 1800225"/>
                  <a:gd name="connsiteY0" fmla="*/ 41275 h 1377950"/>
                  <a:gd name="connsiteX1" fmla="*/ 352425 w 1800225"/>
                  <a:gd name="connsiteY1" fmla="*/ 241300 h 1377950"/>
                  <a:gd name="connsiteX2" fmla="*/ 914400 w 1800225"/>
                  <a:gd name="connsiteY2" fmla="*/ 1374775 h 1377950"/>
                  <a:gd name="connsiteX3" fmla="*/ 1447800 w 1800225"/>
                  <a:gd name="connsiteY3" fmla="*/ 222250 h 1377950"/>
                  <a:gd name="connsiteX4" fmla="*/ 1800225 w 1800225"/>
                  <a:gd name="connsiteY4" fmla="*/ 41275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0225" h="1377950">
                    <a:moveTo>
                      <a:pt x="0" y="41275"/>
                    </a:moveTo>
                    <a:cubicBezTo>
                      <a:pt x="100012" y="30162"/>
                      <a:pt x="200025" y="19050"/>
                      <a:pt x="352425" y="241300"/>
                    </a:cubicBezTo>
                    <a:cubicBezTo>
                      <a:pt x="504825" y="463550"/>
                      <a:pt x="731838" y="1377950"/>
                      <a:pt x="914400" y="1374775"/>
                    </a:cubicBezTo>
                    <a:cubicBezTo>
                      <a:pt x="1096962" y="1371600"/>
                      <a:pt x="1300162" y="444500"/>
                      <a:pt x="1447800" y="222250"/>
                    </a:cubicBezTo>
                    <a:cubicBezTo>
                      <a:pt x="1595438" y="0"/>
                      <a:pt x="1697831" y="20637"/>
                      <a:pt x="1800225" y="41275"/>
                    </a:cubicBezTo>
                  </a:path>
                </a:pathLst>
              </a:cu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ru-RU" sz="1100" dirty="0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49" name="Прямоугольник 48"/>
            <p:cNvSpPr/>
            <p:nvPr/>
          </p:nvSpPr>
          <p:spPr>
            <a:xfrm>
              <a:off x="142844" y="1643050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1)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4643438" y="1643050"/>
            <a:ext cx="3214710" cy="2356660"/>
            <a:chOff x="4643438" y="1785926"/>
            <a:chExt cx="3214710" cy="235666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5214942" y="1928802"/>
              <a:ext cx="2643206" cy="2213784"/>
              <a:chOff x="5214942" y="1928802"/>
              <a:chExt cx="2643206" cy="2213784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5214942" y="1928802"/>
                <a:ext cx="2643206" cy="2213784"/>
                <a:chOff x="285720" y="1928802"/>
                <a:chExt cx="2643206" cy="2213784"/>
              </a:xfrm>
            </p:grpSpPr>
            <p:cxnSp>
              <p:nvCxnSpPr>
                <p:cNvPr id="27" name="Прямая со стрелкой 26"/>
                <p:cNvCxnSpPr/>
                <p:nvPr/>
              </p:nvCxnSpPr>
              <p:spPr>
                <a:xfrm rot="5400000" flipH="1" flipV="1">
                  <a:off x="465109" y="3035297"/>
                  <a:ext cx="2213784" cy="794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 стрелкой 27"/>
                <p:cNvCxnSpPr/>
                <p:nvPr/>
              </p:nvCxnSpPr>
              <p:spPr>
                <a:xfrm>
                  <a:off x="285720" y="3071016"/>
                  <a:ext cx="264320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Овал 34"/>
              <p:cNvSpPr/>
              <p:nvPr/>
            </p:nvSpPr>
            <p:spPr>
              <a:xfrm>
                <a:off x="5786446" y="2357430"/>
                <a:ext cx="1428760" cy="1428760"/>
              </a:xfrm>
              <a:prstGeom prst="ellipse">
                <a:avLst/>
              </a:prstGeom>
              <a:noFill/>
              <a:ln w="2222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0" name="Прямоугольник 49"/>
            <p:cNvSpPr/>
            <p:nvPr/>
          </p:nvSpPr>
          <p:spPr>
            <a:xfrm>
              <a:off x="4643438" y="1785926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2) 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71472" y="4143380"/>
            <a:ext cx="2786082" cy="2499536"/>
            <a:chOff x="142844" y="4143380"/>
            <a:chExt cx="2786082" cy="2499536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285720" y="4429132"/>
              <a:ext cx="2643206" cy="2213784"/>
              <a:chOff x="285720" y="4429132"/>
              <a:chExt cx="2643206" cy="2213784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flipV="1">
                <a:off x="500034" y="4643446"/>
                <a:ext cx="1714512" cy="1500198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Группа 28"/>
              <p:cNvGrpSpPr/>
              <p:nvPr/>
            </p:nvGrpSpPr>
            <p:grpSpPr>
              <a:xfrm>
                <a:off x="285720" y="4429132"/>
                <a:ext cx="2643206" cy="2213784"/>
                <a:chOff x="285720" y="1928802"/>
                <a:chExt cx="2643206" cy="2213784"/>
              </a:xfrm>
            </p:grpSpPr>
            <p:cxnSp>
              <p:nvCxnSpPr>
                <p:cNvPr id="30" name="Прямая со стрелкой 29"/>
                <p:cNvCxnSpPr/>
                <p:nvPr/>
              </p:nvCxnSpPr>
              <p:spPr>
                <a:xfrm rot="5400000" flipH="1" flipV="1">
                  <a:off x="465109" y="3035297"/>
                  <a:ext cx="2213784" cy="794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/>
                <p:cNvCxnSpPr/>
                <p:nvPr/>
              </p:nvCxnSpPr>
              <p:spPr>
                <a:xfrm>
                  <a:off x="285720" y="3071016"/>
                  <a:ext cx="264320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1" name="Прямоугольник 50"/>
            <p:cNvSpPr/>
            <p:nvPr/>
          </p:nvSpPr>
          <p:spPr>
            <a:xfrm>
              <a:off x="142844" y="4143380"/>
              <a:ext cx="4347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3) 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4572000" y="4214818"/>
            <a:ext cx="3389745" cy="2442291"/>
            <a:chOff x="4572000" y="4214818"/>
            <a:chExt cx="3389745" cy="2442291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5214942" y="4429132"/>
              <a:ext cx="2746803" cy="2227977"/>
              <a:chOff x="5214942" y="4429132"/>
              <a:chExt cx="2746803" cy="2227977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5214942" y="4429132"/>
                <a:ext cx="2643206" cy="2213784"/>
                <a:chOff x="285720" y="1928802"/>
                <a:chExt cx="2643206" cy="2213784"/>
              </a:xfrm>
            </p:grpSpPr>
            <p:cxnSp>
              <p:nvCxnSpPr>
                <p:cNvPr id="33" name="Прямая со стрелкой 32"/>
                <p:cNvCxnSpPr/>
                <p:nvPr/>
              </p:nvCxnSpPr>
              <p:spPr>
                <a:xfrm rot="5400000" flipH="1" flipV="1">
                  <a:off x="465109" y="3035297"/>
                  <a:ext cx="2213784" cy="794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 стрелкой 33"/>
                <p:cNvCxnSpPr/>
                <p:nvPr/>
              </p:nvCxnSpPr>
              <p:spPr>
                <a:xfrm>
                  <a:off x="285720" y="3071016"/>
                  <a:ext cx="264320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Полилиния 43"/>
              <p:cNvSpPr/>
              <p:nvPr/>
            </p:nvSpPr>
            <p:spPr>
              <a:xfrm>
                <a:off x="5493327" y="4610100"/>
                <a:ext cx="2468418" cy="2047009"/>
              </a:xfrm>
              <a:custGeom>
                <a:avLst/>
                <a:gdLst>
                  <a:gd name="connsiteX0" fmla="*/ 6928 w 2468418"/>
                  <a:gd name="connsiteY0" fmla="*/ 3464 h 2047009"/>
                  <a:gd name="connsiteX1" fmla="*/ 284018 w 2468418"/>
                  <a:gd name="connsiteY1" fmla="*/ 58882 h 2047009"/>
                  <a:gd name="connsiteX2" fmla="*/ 1752600 w 2468418"/>
                  <a:gd name="connsiteY2" fmla="*/ 377536 h 2047009"/>
                  <a:gd name="connsiteX3" fmla="*/ 1156855 w 2468418"/>
                  <a:gd name="connsiteY3" fmla="*/ 1541318 h 2047009"/>
                  <a:gd name="connsiteX4" fmla="*/ 2265218 w 2468418"/>
                  <a:gd name="connsiteY4" fmla="*/ 1970809 h 2047009"/>
                  <a:gd name="connsiteX5" fmla="*/ 2376055 w 2468418"/>
                  <a:gd name="connsiteY5" fmla="*/ 1998518 h 2047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68418" h="2047009">
                    <a:moveTo>
                      <a:pt x="6928" y="3464"/>
                    </a:moveTo>
                    <a:cubicBezTo>
                      <a:pt x="0" y="0"/>
                      <a:pt x="284018" y="58882"/>
                      <a:pt x="284018" y="58882"/>
                    </a:cubicBezTo>
                    <a:cubicBezTo>
                      <a:pt x="574963" y="121227"/>
                      <a:pt x="1607127" y="130463"/>
                      <a:pt x="1752600" y="377536"/>
                    </a:cubicBezTo>
                    <a:cubicBezTo>
                      <a:pt x="1898073" y="624609"/>
                      <a:pt x="1071419" y="1275773"/>
                      <a:pt x="1156855" y="1541318"/>
                    </a:cubicBezTo>
                    <a:cubicBezTo>
                      <a:pt x="1242291" y="1806864"/>
                      <a:pt x="2062018" y="1894609"/>
                      <a:pt x="2265218" y="1970809"/>
                    </a:cubicBezTo>
                    <a:cubicBezTo>
                      <a:pt x="2468418" y="2047009"/>
                      <a:pt x="2422236" y="2022763"/>
                      <a:pt x="2376055" y="1998518"/>
                    </a:cubicBezTo>
                  </a:path>
                </a:pathLst>
              </a:cu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4572000" y="4214818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4)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513</TotalTime>
  <Words>639</Words>
  <Application>Microsoft Office PowerPoint</Application>
  <PresentationFormat>Экран (4:3)</PresentationFormat>
  <Paragraphs>621</Paragraphs>
  <Slides>22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Апекс</vt:lpstr>
      <vt:lpstr>Формула</vt:lpstr>
      <vt:lpstr>Изучение  функций  в 7 классе</vt:lpstr>
      <vt:lpstr>Цели проекта:</vt:lpstr>
      <vt:lpstr>Слайд 3</vt:lpstr>
      <vt:lpstr>В альбомах «Наш малыш» наблюдения за ростом ребенка оформляют в виде графиков</vt:lpstr>
      <vt:lpstr>Стоимость проезда в маршрутном такси зависит от расстояния</vt:lpstr>
      <vt:lpstr>Определение функции</vt:lpstr>
      <vt:lpstr>Слайд 7</vt:lpstr>
      <vt:lpstr>Область определения и  область значений функций</vt:lpstr>
      <vt:lpstr>Зависимости заданы графиками. Укажите те из них, которые являются функциями.</vt:lpstr>
      <vt:lpstr>Назовите те функции, область определения которых составляют все числа</vt:lpstr>
      <vt:lpstr>Определите координаты точек</vt:lpstr>
      <vt:lpstr>График функции</vt:lpstr>
      <vt:lpstr>График температуры воздуха в Москве 19 октября 1978 года</vt:lpstr>
      <vt:lpstr>Отъехав от стоянки, водитель через некоторое время увидел внезапно выбежавшего на дорогу щенка, резко снизил скорость, а затем продолжил движение, увеличивая скорость.</vt:lpstr>
      <vt:lpstr>Линейная функция</vt:lpstr>
      <vt:lpstr>Прямая пропорциональность</vt:lpstr>
      <vt:lpstr>Из данных формул выберите те, которые задают линейную функцию. Назовите значения k и b.</vt:lpstr>
      <vt:lpstr>Слайд 18</vt:lpstr>
      <vt:lpstr>Слайд 19</vt:lpstr>
      <vt:lpstr>На рисунке изображен график линейной функции. Какой формулой она задана?</vt:lpstr>
      <vt:lpstr>В одной системе координат постройте графики функций. Проанализируйте взаимное расположение графиков и найдите связь между формулой и расположением прямой. Сделайте вывод.</vt:lpstr>
      <vt:lpstr>Слайд 22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Рассмотрим квадрат со стороной х см. Площадь квадрата зависит от длины стороны.</dc:title>
  <dc:creator>User</dc:creator>
  <cp:lastModifiedBy>Yana</cp:lastModifiedBy>
  <cp:revision>58</cp:revision>
  <dcterms:created xsi:type="dcterms:W3CDTF">2009-10-17T10:14:00Z</dcterms:created>
  <dcterms:modified xsi:type="dcterms:W3CDTF">2012-06-09T17:20:01Z</dcterms:modified>
</cp:coreProperties>
</file>