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89" r:id="rId1"/>
  </p:sldMasterIdLst>
  <p:sldIdLst>
    <p:sldId id="259" r:id="rId2"/>
    <p:sldId id="256" r:id="rId3"/>
    <p:sldId id="257" r:id="rId4"/>
    <p:sldId id="258" r:id="rId5"/>
    <p:sldId id="261" r:id="rId6"/>
    <p:sldId id="260" r:id="rId7"/>
    <p:sldId id="262" r:id="rId8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4F195132-3EDC-4B8C-94D8-66B51A8764C9}">
          <p14:sldIdLst>
            <p14:sldId id="259"/>
            <p14:sldId id="256"/>
            <p14:sldId id="257"/>
            <p14:sldId id="258"/>
            <p14:sldId id="261"/>
            <p14:sldId id="260"/>
            <p14:sldId id="262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5170784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9282032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067360667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627980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884345699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096377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1544154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29003627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00633806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221346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3048289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75499600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10729476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7649580"/>
      </p:ext>
    </p:extLst>
  </p:cSld>
  <p:clrMapOvr>
    <a:masterClrMapping/>
  </p:clrMapOvr>
  <p:transition spd="slow">
    <p:push dir="u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9089394"/>
      </p:ext>
    </p:extLst>
  </p:cSld>
  <p:clrMapOvr>
    <a:masterClrMapping/>
  </p:clrMapOvr>
  <p:transition spd="slow">
    <p:push dir="u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3029384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2D9DB3-0A96-4393-BAD6-6C9465D8757B}" type="datetimeFigureOut">
              <a:rPr lang="ru-RU" smtClean="0"/>
              <a:t>25.01.2015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F1598527-D3DA-44B9-A91A-66E09ABD209E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060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0" r:id="rId1"/>
    <p:sldLayoutId id="2147483991" r:id="rId2"/>
    <p:sldLayoutId id="2147483992" r:id="rId3"/>
    <p:sldLayoutId id="2147483993" r:id="rId4"/>
    <p:sldLayoutId id="2147483994" r:id="rId5"/>
    <p:sldLayoutId id="2147483995" r:id="rId6"/>
    <p:sldLayoutId id="2147483996" r:id="rId7"/>
    <p:sldLayoutId id="2147483997" r:id="rId8"/>
    <p:sldLayoutId id="2147483998" r:id="rId9"/>
    <p:sldLayoutId id="2147483999" r:id="rId10"/>
    <p:sldLayoutId id="2147484000" r:id="rId11"/>
    <p:sldLayoutId id="2147484001" r:id="rId12"/>
    <p:sldLayoutId id="2147484002" r:id="rId13"/>
    <p:sldLayoutId id="2147484003" r:id="rId14"/>
    <p:sldLayoutId id="2147484004" r:id="rId15"/>
    <p:sldLayoutId id="2147484005" r:id="rId16"/>
  </p:sldLayoutIdLst>
  <p:transition spd="slow">
    <p:push dir="u"/>
  </p:transition>
  <p:timing>
    <p:tnLst>
      <p:par>
        <p:cTn id="1" dur="indefinite" restart="never" nodeType="tmRoot"/>
      </p:par>
    </p:tnLst>
  </p:timing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832426" cy="5768340"/>
          </a:xfrm>
        </p:spPr>
        <p:txBody>
          <a:bodyPr>
            <a:noAutofit/>
          </a:bodyPr>
          <a:lstStyle/>
          <a:p>
            <a:r>
              <a:rPr lang="ru-RU" sz="6600" dirty="0" smtClean="0"/>
              <a:t>   </a:t>
            </a:r>
            <a:br>
              <a:rPr lang="ru-RU" sz="6600" dirty="0" smtClean="0"/>
            </a:b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 smtClean="0"/>
              <a:t>      Активные </a:t>
            </a:r>
            <a:r>
              <a:rPr lang="ru-RU" sz="6600" dirty="0"/>
              <a:t>методы </a:t>
            </a:r>
            <a:r>
              <a:rPr lang="ru-RU" sz="6600" dirty="0" smtClean="0"/>
              <a:t/>
            </a:r>
            <a:br>
              <a:rPr lang="ru-RU" sz="6600" dirty="0" smtClean="0"/>
            </a:br>
            <a:r>
              <a:rPr lang="ru-RU" sz="6600" dirty="0"/>
              <a:t> </a:t>
            </a:r>
            <a:r>
              <a:rPr lang="ru-RU" sz="6600" dirty="0" smtClean="0"/>
              <a:t>      обучения </a:t>
            </a:r>
            <a:r>
              <a:rPr lang="ru-RU" sz="6600" dirty="0"/>
              <a:t>в ДОУ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5554980"/>
            <a:ext cx="4580466" cy="486382"/>
          </a:xfrm>
        </p:spPr>
        <p:txBody>
          <a:bodyPr/>
          <a:lstStyle/>
          <a:p>
            <a:r>
              <a:rPr lang="ru-RU" dirty="0" smtClean="0"/>
              <a:t>  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00111886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57282" y="582304"/>
            <a:ext cx="8416721" cy="2474794"/>
          </a:xfrm>
        </p:spPr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Активные методы обучения</a:t>
            </a:r>
            <a:endParaRPr lang="ru-RU" sz="5400" dirty="0">
              <a:solidFill>
                <a:srgbClr val="FF0000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body" idx="1"/>
          </p:nvPr>
        </p:nvSpPr>
        <p:spPr>
          <a:xfrm>
            <a:off x="368490" y="3057098"/>
            <a:ext cx="8905513" cy="2984265"/>
          </a:xfrm>
        </p:spPr>
        <p:txBody>
          <a:bodyPr>
            <a:noAutofit/>
          </a:bodyPr>
          <a:lstStyle/>
          <a:p>
            <a:pPr algn="ctr"/>
            <a:r>
              <a:rPr lang="ru-RU" sz="4400" dirty="0" smtClean="0">
                <a:solidFill>
                  <a:schemeClr val="tx2"/>
                </a:solidFill>
                <a:latin typeface="+mj-lt"/>
              </a:rPr>
              <a:t> —  это система методов,     обеспечивающих активность и   разнообразие мыслительной и практической деятельности обучаемых в процессе освоения знаний</a:t>
            </a:r>
            <a:endParaRPr lang="ru-RU" sz="44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123094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500"/>
                            </p:stCondLst>
                            <p:childTnLst>
                              <p:par>
                                <p:cTn id="11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5249" y="609600"/>
            <a:ext cx="10429875" cy="1733902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Активные </a:t>
            </a:r>
            <a:r>
              <a:rPr lang="ru-RU" dirty="0">
                <a:solidFill>
                  <a:srgbClr val="FF0000"/>
                </a:solidFill>
              </a:rPr>
              <a:t>методы обеспечивают решение </a:t>
            </a:r>
            <a:r>
              <a:rPr lang="ru-RU" dirty="0" smtClean="0">
                <a:solidFill>
                  <a:srgbClr val="FF0000"/>
                </a:solidFill>
              </a:rPr>
              <a:t>  </a:t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образовательных </a:t>
            </a:r>
            <a:r>
              <a:rPr lang="ru-RU" dirty="0">
                <a:solidFill>
                  <a:srgbClr val="FF0000"/>
                </a:solidFill>
              </a:rPr>
              <a:t>задач в разных аспектах:</a:t>
            </a:r>
            <a:br>
              <a:rPr lang="ru-RU" dirty="0">
                <a:solidFill>
                  <a:srgbClr val="FF0000"/>
                </a:solidFill>
              </a:rPr>
            </a:b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233149" y="1617864"/>
            <a:ext cx="9663752" cy="911936"/>
          </a:xfrm>
        </p:spPr>
        <p:txBody>
          <a:bodyPr>
            <a:noAutofit/>
          </a:bodyPr>
          <a:lstStyle/>
          <a:p>
            <a:pPr marL="457200" lvl="1" indent="0" algn="ctr">
              <a:buNone/>
            </a:pPr>
            <a:r>
              <a:rPr lang="ru-RU" sz="2800" dirty="0" smtClean="0">
                <a:solidFill>
                  <a:schemeClr val="tx2"/>
                </a:solidFill>
                <a:latin typeface="+mj-lt"/>
              </a:rPr>
              <a:t> • </a:t>
            </a:r>
            <a:r>
              <a:rPr lang="ru-RU" sz="2800" dirty="0">
                <a:solidFill>
                  <a:schemeClr val="tx2"/>
                </a:solidFill>
                <a:latin typeface="+mj-lt"/>
              </a:rPr>
              <a:t>формирование положительной </a:t>
            </a:r>
            <a:r>
              <a:rPr lang="ru-RU" sz="2800" dirty="0" smtClean="0">
                <a:solidFill>
                  <a:schemeClr val="tx2"/>
                </a:solidFill>
                <a:latin typeface="+mj-lt"/>
              </a:rPr>
              <a:t>учебной мотивации</a:t>
            </a:r>
            <a:r>
              <a:rPr lang="ru-RU" sz="2800" dirty="0">
                <a:solidFill>
                  <a:schemeClr val="tx2"/>
                </a:solidFill>
                <a:latin typeface="+mj-lt"/>
              </a:rPr>
              <a:t>;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8675" y="1987477"/>
            <a:ext cx="86346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повышение познавательной активности детей;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836247" y="2386397"/>
            <a:ext cx="91535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активное вовлечение детей в образовательный процесс;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836248" y="2838807"/>
            <a:ext cx="914595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</a:rPr>
              <a:t>• </a:t>
            </a:r>
            <a:r>
              <a:rPr lang="ru-RU" sz="2800" dirty="0">
                <a:solidFill>
                  <a:schemeClr val="tx2"/>
                </a:solidFill>
                <a:latin typeface="+mj-lt"/>
              </a:rPr>
              <a:t>стимулирование самостоятельной деятельности;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828675" y="3190875"/>
            <a:ext cx="102012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развитие познавательных процессов - речи, памяти, мышления;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828675" y="3606437"/>
            <a:ext cx="931439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эффективное усвоение большого объема информации;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828675" y="3979142"/>
            <a:ext cx="1056745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развитие творческих способностей и нестандартности мышления;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28674" y="4395809"/>
            <a:ext cx="10855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развитие коммуникативно-эмоциональной сферы личности ребенка;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836247" y="4857384"/>
            <a:ext cx="1135575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раскрытие личностно-индивидуальных возможностей каждого ребенка;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36247" y="5288180"/>
            <a:ext cx="981482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развитие навыков самостоятельного умственного труда;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828675" y="5749845"/>
            <a:ext cx="754380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• развитие универсальных навыков.</a:t>
            </a:r>
          </a:p>
        </p:txBody>
      </p:sp>
    </p:spTree>
    <p:extLst>
      <p:ext uri="{BB962C8B-B14F-4D97-AF65-F5344CB8AC3E}">
        <p14:creationId xmlns:p14="http://schemas.microsoft.com/office/powerpoint/2010/main" val="35128092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500"/>
                            </p:stCondLst>
                            <p:childTnLst>
                              <p:par>
                                <p:cTn id="24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2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80" decel="100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20" accel="100000" fill="hold">
                                          <p:stCondLst>
                                            <p:cond delay="18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2700"/>
                            </p:stCondLst>
                            <p:childTnLst>
                              <p:par>
                                <p:cTn id="31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700"/>
                            </p:stCondLst>
                            <p:childTnLst>
                              <p:par>
                                <p:cTn id="38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900" decel="100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700"/>
                            </p:stCondLst>
                            <p:childTnLst>
                              <p:par>
                                <p:cTn id="45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9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5700"/>
                            </p:stCondLst>
                            <p:childTnLst>
                              <p:par>
                                <p:cTn id="52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900" decel="100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6700"/>
                            </p:stCondLst>
                            <p:childTnLst>
                              <p:par>
                                <p:cTn id="59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900" decel="100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7700"/>
                            </p:stCondLst>
                            <p:childTnLst>
                              <p:par>
                                <p:cTn id="66" presetID="37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8" dur="10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9" dur="1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900" decel="1000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8700"/>
                            </p:stCondLst>
                            <p:childTnLst>
                              <p:par>
                                <p:cTn id="73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900" decel="100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9700"/>
                            </p:stCondLst>
                            <p:childTnLst>
                              <p:par>
                                <p:cTn id="80" presetID="37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900" decel="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6" grpId="0"/>
      <p:bldP spid="12" grpId="0"/>
      <p:bldP spid="14" grpId="0"/>
      <p:bldP spid="16" grpId="0"/>
      <p:bldP spid="17" grpId="0"/>
      <p:bldP spid="18" grpId="0"/>
      <p:bldP spid="20" grpId="0"/>
      <p:bldP spid="23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1445" y="1"/>
            <a:ext cx="11008688" cy="3014132"/>
          </a:xfrm>
        </p:spPr>
        <p:txBody>
          <a:bodyPr>
            <a:no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   Теоретические </a:t>
            </a:r>
            <a:r>
              <a:rPr lang="ru-RU" dirty="0">
                <a:solidFill>
                  <a:srgbClr val="FF0000"/>
                </a:solidFill>
              </a:rPr>
              <a:t>и практические основы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проблемы </a:t>
            </a:r>
            <a:r>
              <a:rPr lang="ru-RU" dirty="0">
                <a:solidFill>
                  <a:srgbClr val="FF0000"/>
                </a:solidFill>
              </a:rPr>
              <a:t>использования активных методов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    обучения </a:t>
            </a:r>
            <a:r>
              <a:rPr lang="ru-RU" dirty="0">
                <a:solidFill>
                  <a:srgbClr val="FF0000"/>
                </a:solidFill>
              </a:rPr>
              <a:t>изложены в работах</a:t>
            </a:r>
            <a:r>
              <a:rPr lang="ru-RU" dirty="0" smtClean="0">
                <a:solidFill>
                  <a:srgbClr val="FF0000"/>
                </a:solidFill>
              </a:rPr>
              <a:t>: 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68741" y="1705971"/>
            <a:ext cx="4176214" cy="1308162"/>
          </a:xfrm>
        </p:spPr>
        <p:txBody>
          <a:bodyPr>
            <a:norm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Л. С. Выготского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009934" y="2302762"/>
            <a:ext cx="54591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 </a:t>
            </a:r>
            <a:r>
              <a:rPr lang="ru-RU" sz="3600" dirty="0">
                <a:solidFill>
                  <a:schemeClr val="tx2"/>
                </a:solidFill>
                <a:latin typeface="+mj-lt"/>
              </a:rPr>
              <a:t>И. Я. </a:t>
            </a:r>
            <a:r>
              <a:rPr lang="ru-RU" sz="3600" dirty="0" err="1" smtClean="0">
                <a:solidFill>
                  <a:schemeClr val="tx2"/>
                </a:solidFill>
                <a:latin typeface="+mj-lt"/>
              </a:rPr>
              <a:t>Лернера</a:t>
            </a: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 </a:t>
            </a:r>
            <a:endParaRPr lang="ru-RU" sz="3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132764" y="2949093"/>
            <a:ext cx="644174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М. А. Данилова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5554638" y="1757185"/>
            <a:ext cx="56228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А. А. </a:t>
            </a:r>
            <a:r>
              <a:rPr lang="ru-RU" sz="3600" dirty="0" err="1">
                <a:solidFill>
                  <a:schemeClr val="tx2"/>
                </a:solidFill>
                <a:latin typeface="+mj-lt"/>
              </a:rPr>
              <a:t>Вербитского</a:t>
            </a:r>
            <a:endParaRPr lang="ru-RU" sz="3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595581" y="2913379"/>
            <a:ext cx="34665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М. </a:t>
            </a:r>
            <a:r>
              <a:rPr lang="ru-RU" sz="3600" dirty="0" err="1">
                <a:solidFill>
                  <a:schemeClr val="tx2"/>
                </a:solidFill>
                <a:latin typeface="+mj-lt"/>
              </a:rPr>
              <a:t>Крулехта</a:t>
            </a:r>
            <a:endParaRPr lang="ru-RU" sz="3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554638" y="2302762"/>
            <a:ext cx="41762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С. Л. </a:t>
            </a:r>
            <a:r>
              <a:rPr lang="ru-RU" sz="3600" dirty="0" err="1">
                <a:solidFill>
                  <a:schemeClr val="tx2"/>
                </a:solidFill>
                <a:latin typeface="+mj-lt"/>
              </a:rPr>
              <a:t>Рубенштейна</a:t>
            </a:r>
            <a:endParaRPr lang="ru-RU" sz="36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636525" y="3458956"/>
            <a:ext cx="440822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А. М. Смолкина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132764" y="3494670"/>
            <a:ext cx="34801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В. В. Давыдова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636525" y="4040247"/>
            <a:ext cx="409432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М. В. </a:t>
            </a:r>
            <a:r>
              <a:rPr lang="ru-RU" sz="3600" dirty="0" smtClean="0">
                <a:solidFill>
                  <a:schemeClr val="tx2"/>
                </a:solidFill>
                <a:latin typeface="+mj-lt"/>
              </a:rPr>
              <a:t>Кларина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1132764" y="4075961"/>
            <a:ext cx="3889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dirty="0">
                <a:solidFill>
                  <a:schemeClr val="tx2"/>
                </a:solidFill>
                <a:latin typeface="+mj-lt"/>
              </a:rPr>
              <a:t>А. Н. Леонтьева</a:t>
            </a:r>
          </a:p>
        </p:txBody>
      </p:sp>
    </p:spTree>
    <p:extLst>
      <p:ext uri="{BB962C8B-B14F-4D97-AF65-F5344CB8AC3E}">
        <p14:creationId xmlns:p14="http://schemas.microsoft.com/office/powerpoint/2010/main" val="237245909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5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000"/>
                            </p:stCondLst>
                            <p:childTnLst>
                              <p:par>
                                <p:cTn id="1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" dur="1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500"/>
                            </p:stCondLst>
                            <p:childTnLst>
                              <p:par>
                                <p:cTn id="18" presetID="18" presetClass="entr" presetSubtype="1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" dur="1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000"/>
                            </p:stCondLst>
                            <p:childTnLst>
                              <p:par>
                                <p:cTn id="2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4" dur="1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7500"/>
                            </p:stCondLst>
                            <p:childTnLst>
                              <p:par>
                                <p:cTn id="2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8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9000"/>
                            </p:stCondLst>
                            <p:childTnLst>
                              <p:par>
                                <p:cTn id="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2" dur="1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500"/>
                            </p:stCondLst>
                            <p:childTnLst>
                              <p:par>
                                <p:cTn id="3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" dur="1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000"/>
                            </p:stCondLst>
                            <p:childTnLst>
                              <p:par>
                                <p:cTn id="3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0" dur="1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3500"/>
                            </p:stCondLst>
                            <p:childTnLst>
                              <p:par>
                                <p:cTn id="4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4" dur="1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000"/>
                            </p:stCondLst>
                            <p:childTnLst>
                              <p:par>
                                <p:cTn id="4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8" dur="1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7" grpId="0"/>
      <p:bldP spid="8" grpId="0"/>
      <p:bldP spid="10" grpId="0"/>
      <p:bldP spid="11" grpId="0"/>
      <p:bldP spid="12" grpId="0"/>
      <p:bldP spid="14" grpId="0"/>
      <p:bldP spid="1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1200" y="0"/>
            <a:ext cx="8562802" cy="1870334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>
                <a:solidFill>
                  <a:srgbClr val="FF0000"/>
                </a:solidFill>
              </a:rPr>
              <a:t> Разновидности методов</a:t>
            </a:r>
            <a:endParaRPr lang="ru-RU" sz="40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743200" y="592668"/>
            <a:ext cx="6172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Проблемные ситуации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Обучение через деятельность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Групповая и парная работа  </a:t>
            </a:r>
            <a:endParaRPr lang="ru-RU" sz="2800" dirty="0">
              <a:solidFill>
                <a:schemeClr val="tx2"/>
              </a:solidFill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24933" y="2084992"/>
            <a:ext cx="469053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Моделирование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Деловые игры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Драматизация,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   театрализация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Творческая игра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«Диалог»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«Мозговой штурм»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«Круглый стол»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Дискуссия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</a:t>
            </a:r>
            <a:r>
              <a:rPr lang="ru-RU" sz="2800" dirty="0" err="1" smtClean="0">
                <a:solidFill>
                  <a:schemeClr val="tx2"/>
                </a:solidFill>
                <a:latin typeface="+mj-lt"/>
              </a:rPr>
              <a:t>Тризовские</a:t>
            </a:r>
            <a:r>
              <a:rPr lang="ru-RU" sz="2800" dirty="0" smtClean="0">
                <a:solidFill>
                  <a:schemeClr val="tx2"/>
                </a:solidFill>
                <a:latin typeface="+mj-lt"/>
              </a:rPr>
              <a:t> игры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16400" y="2084992"/>
            <a:ext cx="8398933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Метод  проектов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Методы удивления, любования,  уверенности, </a:t>
            </a:r>
          </a:p>
          <a:p>
            <a:pPr>
              <a:buNone/>
            </a:pPr>
            <a:r>
              <a:rPr lang="ru-RU" sz="2800" dirty="0" smtClean="0">
                <a:solidFill>
                  <a:schemeClr val="tx2"/>
                </a:solidFill>
                <a:latin typeface="+mj-lt"/>
              </a:rPr>
              <a:t>  успеха,  диалога,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Метод  эвристических вопросов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Игровое проектирование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Имитационный тренинг  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Организационно-деловые игры (ОДИ)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Организационно-мыслительные игры (ОМИ) </a:t>
            </a:r>
          </a:p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Релаксация.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903795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push dir="u"/>
      </p:transition>
    </mc:Choice>
    <mc:Fallback xmlns="">
      <p:transition spd="slow">
        <p:push dir="u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6" grpId="0"/>
      <p:bldP spid="8" grpId="0"/>
      <p:bldP spid="10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467" y="108929"/>
            <a:ext cx="9245599" cy="1821472"/>
          </a:xfrm>
        </p:spPr>
        <p:txBody>
          <a:bodyPr>
            <a:norm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             АМО </a:t>
            </a:r>
            <a:r>
              <a:rPr lang="ru-RU" dirty="0">
                <a:solidFill>
                  <a:srgbClr val="FF0000"/>
                </a:solidFill>
              </a:rPr>
              <a:t>отличаются нетрадиционной </a:t>
            </a:r>
            <a:r>
              <a:rPr lang="ru-RU" dirty="0" smtClean="0">
                <a:solidFill>
                  <a:srgbClr val="FF0000"/>
                </a:solidFill>
              </a:rPr>
              <a:t/>
            </a:r>
            <a:br>
              <a:rPr lang="ru-RU" dirty="0" smtClean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 </a:t>
            </a:r>
            <a:r>
              <a:rPr lang="ru-RU" dirty="0" smtClean="0">
                <a:solidFill>
                  <a:srgbClr val="FF0000"/>
                </a:solidFill>
              </a:rPr>
              <a:t>       технологией </a:t>
            </a:r>
            <a:r>
              <a:rPr lang="ru-RU" dirty="0">
                <a:solidFill>
                  <a:srgbClr val="FF0000"/>
                </a:solidFill>
              </a:rPr>
              <a:t>образовательного процесса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-1794933" y="1236133"/>
            <a:ext cx="13326533" cy="2658535"/>
          </a:xfrm>
        </p:spPr>
        <p:txBody>
          <a:bodyPr>
            <a:normAutofit/>
          </a:bodyPr>
          <a:lstStyle/>
          <a:p>
            <a:pPr marL="2743200" lvl="6" indent="0" algn="just">
              <a:buNone/>
            </a:pPr>
            <a:r>
              <a:rPr lang="ru-RU" sz="2800" dirty="0" smtClean="0">
                <a:solidFill>
                  <a:schemeClr val="tx2"/>
                </a:solidFill>
                <a:latin typeface="+mj-lt"/>
              </a:rPr>
              <a:t>- Активизируют </a:t>
            </a:r>
            <a:r>
              <a:rPr lang="ru-RU" sz="2800" dirty="0">
                <a:solidFill>
                  <a:schemeClr val="tx2"/>
                </a:solidFill>
                <a:latin typeface="+mj-lt"/>
              </a:rPr>
              <a:t>мышление, и эта активность остается надолго, вынуждает в силу учебной ситуации самостоятельно принимать творческие по содержанию, эмоционально окрашенные и мотивационно оправданные решения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135467" y="3464007"/>
            <a:ext cx="1232746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+mj-lt"/>
              </a:rPr>
              <a:t>     -  Повышают результативность обучения не за счет увеличения   объема </a:t>
            </a:r>
          </a:p>
          <a:p>
            <a:pPr algn="ctr"/>
            <a:r>
              <a:rPr lang="ru-RU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+mj-lt"/>
              </a:rPr>
              <a:t>           передаваемой информации, а за счет глубины и скорости ее переработки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54000" y="4572001"/>
            <a:ext cx="973666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/>
              <a:t>    </a:t>
            </a:r>
            <a:r>
              <a:rPr lang="ru-RU" sz="2800" dirty="0" smtClean="0">
                <a:solidFill>
                  <a:schemeClr val="tx2"/>
                </a:solidFill>
              </a:rPr>
              <a:t>- 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2"/>
                </a:solidFill>
                <a:latin typeface="+mj-lt"/>
              </a:rPr>
              <a:t>Развивают партнерские отношения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0" y="5428274"/>
            <a:ext cx="1219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800" dirty="0" smtClean="0">
                <a:solidFill>
                  <a:schemeClr val="tx2"/>
                </a:solidFill>
                <a:latin typeface="+mj-lt"/>
              </a:rPr>
              <a:t>        -  Обеспечивают стабильно высокие результаты обучения и воспитания</a:t>
            </a:r>
          </a:p>
          <a:p>
            <a:r>
              <a:rPr lang="ru-RU" sz="2800" dirty="0">
                <a:solidFill>
                  <a:schemeClr val="tx2"/>
                </a:solidFill>
                <a:latin typeface="+mj-lt"/>
              </a:rPr>
              <a:t> </a:t>
            </a:r>
            <a:r>
              <a:rPr lang="ru-RU" sz="2800" dirty="0" smtClean="0">
                <a:solidFill>
                  <a:schemeClr val="tx2"/>
                </a:solidFill>
                <a:latin typeface="+mj-lt"/>
              </a:rPr>
              <a:t>          при минимальных усилиях обучающихся </a:t>
            </a:r>
            <a:endParaRPr lang="ru-RU" sz="2800" dirty="0">
              <a:solidFill>
                <a:schemeClr val="tx2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654536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1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500"/>
                            </p:stCondLst>
                            <p:childTnLst>
                              <p:par>
                                <p:cTn id="9" presetID="42" presetClass="entr" presetSubtype="0" fill="hold" grpId="0" nodeType="afterEffect">
                                  <p:stCondLst>
                                    <p:cond delay="4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2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400"/>
                            </p:stCondLst>
                            <p:childTnLst>
                              <p:par>
                                <p:cTn id="1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900"/>
                            </p:stCondLst>
                            <p:childTnLst>
                              <p:par>
                                <p:cTn id="2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6400"/>
                            </p:stCondLst>
                            <p:childTnLst>
                              <p:par>
                                <p:cTn id="27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  <p:bldP spid="4" grpId="0"/>
      <p:bldP spid="5" grpId="0"/>
      <p:bldP spid="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77334" y="2674961"/>
            <a:ext cx="9613078" cy="4183039"/>
          </a:xfrm>
        </p:spPr>
        <p:txBody>
          <a:bodyPr>
            <a:normAutofit/>
          </a:bodyPr>
          <a:lstStyle/>
          <a:p>
            <a:r>
              <a:rPr lang="ru-RU" sz="6000" dirty="0" smtClean="0">
                <a:solidFill>
                  <a:srgbClr val="FF0000"/>
                </a:solidFill>
                <a:latin typeface="+mj-lt"/>
              </a:rPr>
              <a:t>    Спасибо за внимание!</a:t>
            </a:r>
            <a:endParaRPr lang="ru-RU" sz="6000" dirty="0">
              <a:solidFill>
                <a:srgbClr val="FF000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78466222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Грань">
  <a:themeElements>
    <a:clrScheme name="Синий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Times New Roman/Arial">
      <a:majorFont>
        <a:latin typeface="Times New Roman" panose="02020603050405020304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рань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227</TotalTime>
  <Words>287</Words>
  <Application>Microsoft Office PowerPoint</Application>
  <PresentationFormat>Широкоэкранный</PresentationFormat>
  <Paragraphs>58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Wingdings 3</vt:lpstr>
      <vt:lpstr>Грань</vt:lpstr>
      <vt:lpstr>           Активные методы         обучения в ДОУ</vt:lpstr>
      <vt:lpstr>Активные методы обучения</vt:lpstr>
      <vt:lpstr>    Активные методы обеспечивают решение        образовательных задач в разных аспектах: </vt:lpstr>
      <vt:lpstr>       Теоретические и практические основы     проблемы использования активных методов              обучения изложены в работах: </vt:lpstr>
      <vt:lpstr> Разновидности методов</vt:lpstr>
      <vt:lpstr>             АМО отличаются нетрадиционной          технологией образовательного процесса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Digital</dc:creator>
  <cp:lastModifiedBy>Digital</cp:lastModifiedBy>
  <cp:revision>23</cp:revision>
  <dcterms:created xsi:type="dcterms:W3CDTF">2015-01-14T18:34:23Z</dcterms:created>
  <dcterms:modified xsi:type="dcterms:W3CDTF">2015-01-25T18:45:45Z</dcterms:modified>
</cp:coreProperties>
</file>