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9" r:id="rId2"/>
    <p:sldId id="256" r:id="rId3"/>
    <p:sldId id="257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F195132-3EDC-4B8C-94D8-66B51A8764C9}">
          <p14:sldIdLst>
            <p14:sldId id="259"/>
            <p14:sldId id="256"/>
            <p14:sldId id="257"/>
            <p14:sldId id="258"/>
            <p14:sldId id="261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707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8203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736066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2798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345699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96377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544154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0362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63380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21346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8289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49960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72947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4958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08939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02938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D9DB3-0A96-4393-BAD6-6C9465D8757B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598527-D3DA-44B9-A91A-66E09ABD2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06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32426" cy="5768340"/>
          </a:xfrm>
        </p:spPr>
        <p:txBody>
          <a:bodyPr>
            <a:noAutofit/>
          </a:bodyPr>
          <a:lstStyle/>
          <a:p>
            <a:r>
              <a:rPr lang="ru-RU" sz="6600" dirty="0" smtClean="0"/>
              <a:t>   </a:t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      Активные </a:t>
            </a:r>
            <a:r>
              <a:rPr lang="ru-RU" sz="6600" dirty="0"/>
              <a:t>методы 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/>
              <a:t> </a:t>
            </a:r>
            <a:r>
              <a:rPr lang="ru-RU" sz="6600" dirty="0" smtClean="0"/>
              <a:t>      обучения </a:t>
            </a:r>
            <a:r>
              <a:rPr lang="ru-RU" sz="6600" dirty="0"/>
              <a:t>в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54980"/>
            <a:ext cx="4580466" cy="486382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118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82" y="582304"/>
            <a:ext cx="8416721" cy="247479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Активные методы обучения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368490" y="3057098"/>
            <a:ext cx="8905513" cy="298426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+mj-lt"/>
              </a:rPr>
              <a:t> —  это система методов,     обеспечивающих активность и   разнообразие мыслительной и практической деятельности обучаемых в процессе освоения знаний</a:t>
            </a:r>
            <a:endParaRPr lang="ru-RU" sz="4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230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49" y="609600"/>
            <a:ext cx="10429875" cy="173390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Активные </a:t>
            </a:r>
            <a:r>
              <a:rPr lang="ru-RU" dirty="0">
                <a:solidFill>
                  <a:srgbClr val="FF0000"/>
                </a:solidFill>
              </a:rPr>
              <a:t>методы обеспечивают решение 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образовательных </a:t>
            </a:r>
            <a:r>
              <a:rPr lang="ru-RU" dirty="0">
                <a:solidFill>
                  <a:srgbClr val="FF0000"/>
                </a:solidFill>
              </a:rPr>
              <a:t>задач в разных аспектах: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33149" y="1617864"/>
            <a:ext cx="9663752" cy="911936"/>
          </a:xfrm>
        </p:spPr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+mj-lt"/>
              </a:rPr>
              <a:t> • </a:t>
            </a:r>
            <a:r>
              <a:rPr lang="ru-RU" sz="2800" dirty="0">
                <a:solidFill>
                  <a:schemeClr val="tx2"/>
                </a:solidFill>
                <a:latin typeface="+mj-lt"/>
              </a:rPr>
              <a:t>формирование положительной </a:t>
            </a:r>
            <a:r>
              <a:rPr lang="ru-RU" sz="2800" dirty="0" smtClean="0">
                <a:solidFill>
                  <a:schemeClr val="tx2"/>
                </a:solidFill>
                <a:latin typeface="+mj-lt"/>
              </a:rPr>
              <a:t>учебной мотивации</a:t>
            </a:r>
            <a:r>
              <a:rPr lang="ru-RU" sz="2800" dirty="0">
                <a:solidFill>
                  <a:schemeClr val="tx2"/>
                </a:solidFill>
                <a:latin typeface="+mj-lt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675" y="1987477"/>
            <a:ext cx="8634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+mj-lt"/>
              </a:rPr>
              <a:t>• повышение познавательной активности детей;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6247" y="2386397"/>
            <a:ext cx="9153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+mj-lt"/>
              </a:rPr>
              <a:t>• активное вовлечение детей в образовательный процесс;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6248" y="2838807"/>
            <a:ext cx="9145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• </a:t>
            </a:r>
            <a:r>
              <a:rPr lang="ru-RU" sz="2800" dirty="0">
                <a:solidFill>
                  <a:schemeClr val="tx2"/>
                </a:solidFill>
                <a:latin typeface="+mj-lt"/>
              </a:rPr>
              <a:t>стимулирование самостоятельной деятельности;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8675" y="3190875"/>
            <a:ext cx="1020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+mj-lt"/>
              </a:rPr>
              <a:t>• развитие познавательных процессов - речи, памяти, мышления;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8675" y="3606437"/>
            <a:ext cx="9314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+mj-lt"/>
              </a:rPr>
              <a:t>• эффективное усвоение большого объема информации;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8675" y="3979142"/>
            <a:ext cx="1056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+mj-lt"/>
              </a:rPr>
              <a:t>• развитие творческих способностей и нестандартности мышления;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8674" y="4395809"/>
            <a:ext cx="1085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+mj-lt"/>
              </a:rPr>
              <a:t>• развитие коммуникативно-эмоциональной сферы личности ребенка;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6247" y="4857384"/>
            <a:ext cx="1135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+mj-lt"/>
              </a:rPr>
              <a:t>• раскрытие личностно-индивидуальных возможностей каждого ребенка;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6247" y="5288180"/>
            <a:ext cx="9814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+mj-lt"/>
              </a:rPr>
              <a:t>• развитие навыков самостоятельного умственного труда;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8675" y="5749845"/>
            <a:ext cx="7543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+mj-lt"/>
              </a:rPr>
              <a:t>• развитие универсальных навыков.</a:t>
            </a:r>
          </a:p>
        </p:txBody>
      </p:sp>
    </p:spTree>
    <p:extLst>
      <p:ext uri="{BB962C8B-B14F-4D97-AF65-F5344CB8AC3E}">
        <p14:creationId xmlns:p14="http://schemas.microsoft.com/office/powerpoint/2010/main" val="35128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" accel="10000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7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7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700"/>
                            </p:stCondLst>
                            <p:childTnLst>
                              <p:par>
                                <p:cTn id="6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700"/>
                            </p:stCondLst>
                            <p:childTnLst>
                              <p:par>
                                <p:cTn id="7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700"/>
                            </p:stCondLst>
                            <p:childTnLst>
                              <p:par>
                                <p:cTn id="8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2" grpId="0"/>
      <p:bldP spid="14" grpId="0"/>
      <p:bldP spid="16" grpId="0"/>
      <p:bldP spid="17" grpId="0"/>
      <p:bldP spid="18" grpId="0"/>
      <p:bldP spid="20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445" y="1"/>
            <a:ext cx="11008688" cy="301413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Теоретические </a:t>
            </a:r>
            <a:r>
              <a:rPr lang="ru-RU" dirty="0">
                <a:solidFill>
                  <a:srgbClr val="FF0000"/>
                </a:solidFill>
              </a:rPr>
              <a:t>и практические основы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проблемы </a:t>
            </a:r>
            <a:r>
              <a:rPr lang="ru-RU" dirty="0">
                <a:solidFill>
                  <a:srgbClr val="FF0000"/>
                </a:solidFill>
              </a:rPr>
              <a:t>использования активных методов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обучения </a:t>
            </a:r>
            <a:r>
              <a:rPr lang="ru-RU" dirty="0">
                <a:solidFill>
                  <a:srgbClr val="FF0000"/>
                </a:solidFill>
              </a:rPr>
              <a:t>изложены в работах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741" y="1705971"/>
            <a:ext cx="4176214" cy="130816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Л. С. Выготского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9934" y="2302762"/>
            <a:ext cx="5459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И. Я. </a:t>
            </a:r>
            <a:r>
              <a:rPr lang="ru-RU" sz="3600" dirty="0" err="1" smtClean="0">
                <a:solidFill>
                  <a:schemeClr val="tx2"/>
                </a:solidFill>
                <a:latin typeface="+mj-lt"/>
              </a:rPr>
              <a:t>Лернера</a:t>
            </a: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 </a:t>
            </a:r>
            <a:endParaRPr lang="ru-RU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764" y="2949093"/>
            <a:ext cx="6441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М. А. Данилова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54638" y="1757185"/>
            <a:ext cx="5622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А. А. </a:t>
            </a:r>
            <a:r>
              <a:rPr lang="ru-RU" sz="3600" dirty="0" err="1">
                <a:solidFill>
                  <a:schemeClr val="tx2"/>
                </a:solidFill>
                <a:latin typeface="+mj-lt"/>
              </a:rPr>
              <a:t>Вербитского</a:t>
            </a:r>
            <a:endParaRPr lang="ru-RU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5581" y="2913379"/>
            <a:ext cx="3466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М. </a:t>
            </a:r>
            <a:r>
              <a:rPr lang="ru-RU" sz="3600" dirty="0" err="1">
                <a:solidFill>
                  <a:schemeClr val="tx2"/>
                </a:solidFill>
                <a:latin typeface="+mj-lt"/>
              </a:rPr>
              <a:t>Крулехта</a:t>
            </a:r>
            <a:endParaRPr lang="ru-RU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4638" y="2302762"/>
            <a:ext cx="417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С. Л. </a:t>
            </a:r>
            <a:r>
              <a:rPr lang="ru-RU" sz="3600" dirty="0" err="1">
                <a:solidFill>
                  <a:schemeClr val="tx2"/>
                </a:solidFill>
                <a:latin typeface="+mj-lt"/>
              </a:rPr>
              <a:t>Рубенштейна</a:t>
            </a:r>
            <a:endParaRPr lang="ru-RU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6525" y="3458956"/>
            <a:ext cx="440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А. М. Смолкина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2764" y="3494670"/>
            <a:ext cx="3480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В. В. Давыдова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6525" y="4040247"/>
            <a:ext cx="4094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М. В. </a:t>
            </a: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Кларина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32764" y="4075961"/>
            <a:ext cx="3889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А. Н. Леонтьева</a:t>
            </a:r>
          </a:p>
        </p:txBody>
      </p:sp>
    </p:spTree>
    <p:extLst>
      <p:ext uri="{BB962C8B-B14F-4D97-AF65-F5344CB8AC3E}">
        <p14:creationId xmlns:p14="http://schemas.microsoft.com/office/powerpoint/2010/main" val="2372459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  <p:bldP spid="11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0"/>
            <a:ext cx="8562802" cy="187033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 Разновидности методов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592668"/>
            <a:ext cx="617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Проблемные ситуации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Обучение через деятельность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Групповая и парная работа  </a:t>
            </a:r>
            <a:endParaRPr lang="ru-RU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933" y="2084992"/>
            <a:ext cx="46905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Моделирование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Деловые игры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Драматизация,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   театрализация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Творческая игра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«Диалог»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«Мозговой штурм»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«Круглый стол»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Дискуссия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</a:t>
            </a:r>
            <a:r>
              <a:rPr lang="ru-RU" sz="2800" dirty="0" err="1" smtClean="0">
                <a:solidFill>
                  <a:schemeClr val="tx2"/>
                </a:solidFill>
                <a:latin typeface="+mj-lt"/>
              </a:rPr>
              <a:t>Тризовские</a:t>
            </a:r>
            <a:r>
              <a:rPr lang="ru-RU" sz="2800" dirty="0" smtClean="0">
                <a:solidFill>
                  <a:schemeClr val="tx2"/>
                </a:solidFill>
                <a:latin typeface="+mj-lt"/>
              </a:rPr>
              <a:t> игры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16400" y="2084992"/>
            <a:ext cx="83989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Метод  проектов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Методы удивления, любования,  уверенности,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+mj-lt"/>
              </a:rPr>
              <a:t>  успеха,  диалога,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Метод  эвристических вопросов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Игровое проектирование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Имитационный тренинг  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Организационно-деловые игры (ОДИ)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Организационно-мыслительные игры (ОМИ)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Релаксация.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037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467" y="108929"/>
            <a:ext cx="9245599" cy="18214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АМО </a:t>
            </a:r>
            <a:r>
              <a:rPr lang="ru-RU" dirty="0">
                <a:solidFill>
                  <a:srgbClr val="FF0000"/>
                </a:solidFill>
              </a:rPr>
              <a:t>отличаются нетрадиционной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технологией </a:t>
            </a:r>
            <a:r>
              <a:rPr lang="ru-RU" dirty="0">
                <a:solidFill>
                  <a:srgbClr val="FF0000"/>
                </a:solidFill>
              </a:rPr>
              <a:t>образовательного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794933" y="1236133"/>
            <a:ext cx="13326533" cy="2658535"/>
          </a:xfrm>
        </p:spPr>
        <p:txBody>
          <a:bodyPr>
            <a:normAutofit/>
          </a:bodyPr>
          <a:lstStyle/>
          <a:p>
            <a:pPr marL="2743200" lvl="6" indent="0" algn="just">
              <a:buNone/>
            </a:pPr>
            <a:r>
              <a:rPr lang="ru-RU" sz="2800" dirty="0" smtClean="0">
                <a:solidFill>
                  <a:schemeClr val="tx2"/>
                </a:solidFill>
                <a:latin typeface="+mj-lt"/>
              </a:rPr>
              <a:t>- Активизируют </a:t>
            </a:r>
            <a:r>
              <a:rPr lang="ru-RU" sz="2800" dirty="0">
                <a:solidFill>
                  <a:schemeClr val="tx2"/>
                </a:solidFill>
                <a:latin typeface="+mj-lt"/>
              </a:rPr>
              <a:t>мышление, и эта активность остается надолго, вынуждает в силу учебной ситуации самостоятельно принимать творческие по содержанию, эмоционально окрашенные и мотивационно оправданные решения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35467" y="3464007"/>
            <a:ext cx="123274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+mj-lt"/>
              </a:rPr>
              <a:t>     -  Повышают результативность обучения не за счет увеличения   объема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+mj-lt"/>
              </a:rPr>
              <a:t>           передаваемой информации, а за счет глубины и скорости ее переработки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4572001"/>
            <a:ext cx="9736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</a:t>
            </a:r>
            <a:r>
              <a:rPr lang="ru-RU" sz="2800" dirty="0" smtClean="0">
                <a:solidFill>
                  <a:schemeClr val="tx2"/>
                </a:solidFill>
              </a:rPr>
              <a:t>- 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/>
                </a:solidFill>
                <a:latin typeface="+mj-lt"/>
              </a:rPr>
              <a:t>Развивают партнерские отношения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42827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+mj-lt"/>
              </a:rPr>
              <a:t>        -  Обеспечивают стабильно высокие результаты обучения и воспитания</a:t>
            </a:r>
          </a:p>
          <a:p>
            <a:r>
              <a:rPr lang="ru-RU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+mj-lt"/>
              </a:rPr>
              <a:t>          при минимальных усилиях обучающихся </a:t>
            </a:r>
            <a:endParaRPr lang="ru-RU" sz="28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6545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9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4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74961"/>
            <a:ext cx="9613078" cy="4183039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+mj-lt"/>
              </a:rPr>
              <a:t>    Спасибо за внимание!</a:t>
            </a:r>
            <a:endParaRPr lang="ru-RU" sz="6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4662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287</Words>
  <Application>Microsoft Office PowerPoint</Application>
  <PresentationFormat>Широкоэкранный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 3</vt:lpstr>
      <vt:lpstr>Грань</vt:lpstr>
      <vt:lpstr>           Активные методы         обучения в ДОУ</vt:lpstr>
      <vt:lpstr>Активные методы обучения</vt:lpstr>
      <vt:lpstr>    Активные методы обеспечивают решение        образовательных задач в разных аспектах: </vt:lpstr>
      <vt:lpstr>       Теоретические и практические основы     проблемы использования активных методов              обучения изложены в работах: </vt:lpstr>
      <vt:lpstr> Разновидности методов</vt:lpstr>
      <vt:lpstr>             АМО отличаются нетрадиционной          технологией образовательного процесса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Digital</dc:creator>
  <cp:lastModifiedBy>Digital</cp:lastModifiedBy>
  <cp:revision>23</cp:revision>
  <dcterms:created xsi:type="dcterms:W3CDTF">2015-01-14T18:34:23Z</dcterms:created>
  <dcterms:modified xsi:type="dcterms:W3CDTF">2015-01-25T18:45:45Z</dcterms:modified>
</cp:coreProperties>
</file>