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2" r:id="rId2"/>
    <p:sldId id="257" r:id="rId3"/>
    <p:sldId id="259" r:id="rId4"/>
    <p:sldId id="258" r:id="rId5"/>
    <p:sldId id="260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A670-9340-44D0-BFCC-F945B6A8F67C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86633D-EEFC-4239-8BDB-F22EDB7141E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A670-9340-44D0-BFCC-F945B6A8F67C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633D-EEFC-4239-8BDB-F22EDB714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A670-9340-44D0-BFCC-F945B6A8F67C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633D-EEFC-4239-8BDB-F22EDB714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A670-9340-44D0-BFCC-F945B6A8F67C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633D-EEFC-4239-8BDB-F22EDB714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A670-9340-44D0-BFCC-F945B6A8F67C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633D-EEFC-4239-8BDB-F22EDB7141E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A670-9340-44D0-BFCC-F945B6A8F67C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633D-EEFC-4239-8BDB-F22EDB7141E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A670-9340-44D0-BFCC-F945B6A8F67C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633D-EEFC-4239-8BDB-F22EDB7141E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A670-9340-44D0-BFCC-F945B6A8F67C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633D-EEFC-4239-8BDB-F22EDB714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A670-9340-44D0-BFCC-F945B6A8F67C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633D-EEFC-4239-8BDB-F22EDB714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A670-9340-44D0-BFCC-F945B6A8F67C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633D-EEFC-4239-8BDB-F22EDB714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A670-9340-44D0-BFCC-F945B6A8F67C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633D-EEFC-4239-8BDB-F22EDB714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E43A670-9340-44D0-BFCC-F945B6A8F67C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F86633D-EEFC-4239-8BDB-F22EDB7141E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920880" cy="3240360"/>
          </a:xfrm>
        </p:spPr>
        <p:txBody>
          <a:bodyPr/>
          <a:lstStyle/>
          <a:p>
            <a:r>
              <a:rPr lang="ru-RU" sz="4000" b="1" dirty="0" smtClean="0">
                <a:effectLst/>
              </a:rPr>
              <a:t>«Здоровье </a:t>
            </a:r>
            <a:r>
              <a:rPr lang="ru-RU" sz="4000" b="1" dirty="0">
                <a:effectLst/>
              </a:rPr>
              <a:t>– это </a:t>
            </a:r>
            <a:r>
              <a:rPr lang="ru-RU" sz="4000" b="1" dirty="0" smtClean="0">
                <a:effectLst/>
              </a:rPr>
              <a:t/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психофизическая </a:t>
            </a:r>
            <a:r>
              <a:rPr lang="ru-RU" sz="4000" b="1" dirty="0">
                <a:effectLst/>
              </a:rPr>
              <a:t>гармония</a:t>
            </a:r>
            <a:r>
              <a:rPr lang="ru-RU" sz="4000" b="1" dirty="0" smtClean="0">
                <a:effectLst/>
              </a:rPr>
              <a:t>.»</a:t>
            </a: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dirty="0" err="1" smtClean="0"/>
              <a:t>Миненкова</a:t>
            </a:r>
            <a:r>
              <a:rPr lang="ru-RU" b="1" dirty="0" smtClean="0"/>
              <a:t> Т.А.</a:t>
            </a:r>
          </a:p>
          <a:p>
            <a:pPr algn="r"/>
            <a:r>
              <a:rPr lang="ru-RU" b="1" dirty="0" smtClean="0"/>
              <a:t>Педагог-психолог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3312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864096"/>
          </a:xfrm>
        </p:spPr>
        <p:txBody>
          <a:bodyPr/>
          <a:lstStyle/>
          <a:p>
            <a:r>
              <a:rPr lang="ru-RU" sz="4800" b="1" dirty="0">
                <a:effectLst/>
              </a:rPr>
              <a:t>«Психическое здоровье</a:t>
            </a:r>
            <a:r>
              <a:rPr lang="ru-RU" sz="4800" b="1" dirty="0" smtClean="0">
                <a:effectLst/>
              </a:rPr>
              <a:t>» 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9505056" cy="54006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3600" b="1" u="sng" dirty="0" smtClean="0">
                <a:solidFill>
                  <a:srgbClr val="002060"/>
                </a:solidFill>
              </a:rPr>
              <a:t>Нарушения обусловлены:</a:t>
            </a:r>
          </a:p>
          <a:p>
            <a:pPr marL="342900" lvl="0" indent="-3429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</a:rPr>
              <a:t>Физическим </a:t>
            </a:r>
            <a:r>
              <a:rPr lang="ru-RU" sz="2800" b="1" dirty="0">
                <a:solidFill>
                  <a:srgbClr val="002060"/>
                </a:solidFill>
              </a:rPr>
              <a:t>развитием </a:t>
            </a:r>
            <a:r>
              <a:rPr lang="ru-RU" sz="2800" dirty="0">
                <a:solidFill>
                  <a:srgbClr val="002060"/>
                </a:solidFill>
              </a:rPr>
              <a:t>(</a:t>
            </a:r>
            <a:r>
              <a:rPr lang="ru-RU" sz="2800" dirty="0" smtClean="0">
                <a:solidFill>
                  <a:srgbClr val="002060"/>
                </a:solidFill>
              </a:rPr>
              <a:t>соматическими </a:t>
            </a:r>
            <a:r>
              <a:rPr lang="ru-RU" sz="2800" dirty="0">
                <a:solidFill>
                  <a:srgbClr val="002060"/>
                </a:solidFill>
              </a:rPr>
              <a:t>заболеваниями и дефектами физического развития)</a:t>
            </a:r>
          </a:p>
          <a:p>
            <a:pPr marL="342900" lvl="0" indent="-3429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</a:rPr>
              <a:t>Стрессовыми условиями окружающей среды.</a:t>
            </a:r>
          </a:p>
          <a:p>
            <a:pPr marL="342900" lvl="0" indent="-3429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</a:rPr>
              <a:t>Социальными условиями.</a:t>
            </a:r>
          </a:p>
          <a:p>
            <a:pPr algn="l"/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76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-4539"/>
            <a:ext cx="8496944" cy="504056"/>
          </a:xfrm>
        </p:spPr>
        <p:txBody>
          <a:bodyPr/>
          <a:lstStyle/>
          <a:p>
            <a:r>
              <a:rPr lang="ru-RU" sz="2800" dirty="0">
                <a:effectLst/>
              </a:rPr>
              <a:t> </a:t>
            </a:r>
            <a:r>
              <a:rPr lang="ru-RU" sz="2800" b="1" dirty="0">
                <a:effectLst/>
              </a:rPr>
              <a:t>С</a:t>
            </a:r>
            <a:r>
              <a:rPr lang="ru-RU" sz="2800" b="1" dirty="0" smtClean="0">
                <a:effectLst/>
              </a:rPr>
              <a:t>труктура эмоционального благополучия</a:t>
            </a:r>
            <a:r>
              <a:rPr lang="ru-RU" sz="2800" b="1" dirty="0">
                <a:effectLst/>
              </a:rPr>
              <a:t>.</a:t>
            </a:r>
            <a:endParaRPr lang="ru-RU" sz="2800" b="1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3131840" y="3219509"/>
            <a:ext cx="2520280" cy="2081699"/>
            <a:chOff x="3347864" y="2636912"/>
            <a:chExt cx="2160240" cy="1843633"/>
          </a:xfrm>
        </p:grpSpPr>
        <p:sp>
          <p:nvSpPr>
            <p:cNvPr id="7" name="Овал 6"/>
            <p:cNvSpPr/>
            <p:nvPr/>
          </p:nvSpPr>
          <p:spPr>
            <a:xfrm>
              <a:off x="3419872" y="2636912"/>
              <a:ext cx="2016224" cy="1843633"/>
            </a:xfrm>
            <a:prstGeom prst="ellips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347864" y="3068960"/>
              <a:ext cx="216024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FF0000"/>
                  </a:solidFill>
                </a:rPr>
                <a:t>Компоненты эмоционального благополучия</a:t>
              </a:r>
            </a:p>
          </p:txBody>
        </p:sp>
      </p:grpSp>
      <p:sp>
        <p:nvSpPr>
          <p:cNvPr id="9" name="Овал 8"/>
          <p:cNvSpPr/>
          <p:nvPr/>
        </p:nvSpPr>
        <p:spPr>
          <a:xfrm>
            <a:off x="251520" y="1556793"/>
            <a:ext cx="2826568" cy="2664296"/>
          </a:xfrm>
          <a:prstGeom prst="ellipse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3078088" y="476672"/>
            <a:ext cx="2646040" cy="2392561"/>
            <a:chOff x="2843808" y="476672"/>
            <a:chExt cx="2646040" cy="2392561"/>
          </a:xfrm>
        </p:grpSpPr>
        <p:sp>
          <p:nvSpPr>
            <p:cNvPr id="10" name="Овал 9"/>
            <p:cNvSpPr/>
            <p:nvPr/>
          </p:nvSpPr>
          <p:spPr>
            <a:xfrm>
              <a:off x="2915816" y="476672"/>
              <a:ext cx="2520280" cy="2392561"/>
            </a:xfrm>
            <a:prstGeom prst="ellipse">
              <a:avLst/>
            </a:prstGeom>
            <a:ln w="38100">
              <a:solidFill>
                <a:srgbClr val="00B0F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843808" y="764704"/>
              <a:ext cx="2646040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b="1" dirty="0">
                  <a:solidFill>
                    <a:srgbClr val="00B0F0"/>
                  </a:solidFill>
                </a:rPr>
                <a:t>Переживание комфорта как отсутствие внешней угрозы и физического дискомфорта.</a:t>
              </a: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83568" y="4509120"/>
            <a:ext cx="2376264" cy="2160240"/>
            <a:chOff x="5580112" y="4365104"/>
            <a:chExt cx="2376264" cy="2160240"/>
          </a:xfrm>
        </p:grpSpPr>
        <p:sp>
          <p:nvSpPr>
            <p:cNvPr id="12" name="Овал 11"/>
            <p:cNvSpPr/>
            <p:nvPr/>
          </p:nvSpPr>
          <p:spPr>
            <a:xfrm>
              <a:off x="5652120" y="4365104"/>
              <a:ext cx="2304256" cy="2160240"/>
            </a:xfrm>
            <a:prstGeom prst="ellipse">
              <a:avLst/>
            </a:prstGeom>
            <a:ln w="38100">
              <a:solidFill>
                <a:srgbClr val="00B0F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580112" y="4869160"/>
              <a:ext cx="2376264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00B0F0"/>
                  </a:solidFill>
                </a:rPr>
                <a:t>Переживание успеха/неуспеха в достижении целей</a:t>
              </a: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5796136" y="1412776"/>
            <a:ext cx="2522058" cy="2448272"/>
            <a:chOff x="5940151" y="1268760"/>
            <a:chExt cx="2522058" cy="2448272"/>
          </a:xfrm>
        </p:grpSpPr>
        <p:sp>
          <p:nvSpPr>
            <p:cNvPr id="13" name="Овал 12"/>
            <p:cNvSpPr/>
            <p:nvPr/>
          </p:nvSpPr>
          <p:spPr>
            <a:xfrm>
              <a:off x="5940151" y="1268760"/>
              <a:ext cx="2522057" cy="2448272"/>
            </a:xfrm>
            <a:prstGeom prst="ellipse">
              <a:avLst/>
            </a:prstGeom>
            <a:ln w="38100">
              <a:solidFill>
                <a:srgbClr val="00B0F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940152" y="1556792"/>
              <a:ext cx="2522057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00B0F0"/>
                  </a:solidFill>
                </a:rPr>
                <a:t>Переживание ребенком оценивания другими людьми результатов его активности</a:t>
              </a: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539552" y="1844824"/>
            <a:ext cx="23580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B0F0"/>
                </a:solidFill>
              </a:rPr>
              <a:t>Переживание комфорта в присутствии других людей и в ситуации взаимодействия с ними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5796136" y="4063256"/>
            <a:ext cx="2736304" cy="2606104"/>
            <a:chOff x="5436096" y="4063256"/>
            <a:chExt cx="2736304" cy="2606104"/>
          </a:xfrm>
        </p:grpSpPr>
        <p:sp>
          <p:nvSpPr>
            <p:cNvPr id="11" name="Овал 10"/>
            <p:cNvSpPr/>
            <p:nvPr/>
          </p:nvSpPr>
          <p:spPr>
            <a:xfrm>
              <a:off x="5436096" y="4063256"/>
              <a:ext cx="2736304" cy="2606104"/>
            </a:xfrm>
            <a:prstGeom prst="ellipse">
              <a:avLst/>
            </a:prstGeom>
            <a:ln w="38100">
              <a:solidFill>
                <a:srgbClr val="00B0F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652120" y="4163601"/>
              <a:ext cx="2232248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00B0F0"/>
                  </a:solidFill>
                </a:rPr>
                <a:t>Эмоции удовольствия</a:t>
              </a:r>
              <a:r>
                <a:rPr lang="ru-RU" sz="2000" b="1" dirty="0" smtClean="0">
                  <a:solidFill>
                    <a:srgbClr val="00B0F0"/>
                  </a:solidFill>
                </a:rPr>
                <a:t>/ неудовольствия  </a:t>
              </a:r>
              <a:r>
                <a:rPr lang="ru-RU" sz="2000" b="1" dirty="0">
                  <a:solidFill>
                    <a:srgbClr val="00B0F0"/>
                  </a:solidFill>
                </a:rPr>
                <a:t>как преимущественный фон настроения</a:t>
              </a:r>
            </a:p>
          </p:txBody>
        </p:sp>
      </p:grpSp>
      <p:cxnSp>
        <p:nvCxnSpPr>
          <p:cNvPr id="23" name="Прямая соединительная линия 22"/>
          <p:cNvCxnSpPr/>
          <p:nvPr/>
        </p:nvCxnSpPr>
        <p:spPr>
          <a:xfrm>
            <a:off x="2897560" y="3566096"/>
            <a:ext cx="432556" cy="2303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7" idx="0"/>
          </p:cNvCxnSpPr>
          <p:nvPr/>
        </p:nvCxnSpPr>
        <p:spPr>
          <a:xfrm>
            <a:off x="4391979" y="2888941"/>
            <a:ext cx="1" cy="3305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378674" y="4861520"/>
            <a:ext cx="417462" cy="2236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2897560" y="4825896"/>
            <a:ext cx="495692" cy="2592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5324922" y="3219509"/>
            <a:ext cx="615229" cy="3618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76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296144"/>
          </a:xfrm>
        </p:spPr>
        <p:txBody>
          <a:bodyPr/>
          <a:lstStyle/>
          <a:p>
            <a:r>
              <a:rPr lang="ru-RU" sz="4400" b="1" dirty="0">
                <a:effectLst/>
              </a:rPr>
              <a:t>Эмоциональное благополучие ребенка 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856984" cy="5112568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</a:rPr>
              <a:t>Зависит от </a:t>
            </a:r>
            <a:r>
              <a:rPr lang="ru-RU" sz="3200" b="1" dirty="0" smtClean="0">
                <a:solidFill>
                  <a:srgbClr val="002060"/>
                </a:solidFill>
              </a:rPr>
              <a:t>: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Состояния </a:t>
            </a:r>
            <a:r>
              <a:rPr lang="ru-RU" sz="2800" dirty="0">
                <a:solidFill>
                  <a:srgbClr val="002060"/>
                </a:solidFill>
              </a:rPr>
              <a:t>ребенка в период посещения  ДОУ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Особенностей </a:t>
            </a:r>
            <a:r>
              <a:rPr lang="ru-RU" sz="2800" dirty="0">
                <a:solidFill>
                  <a:srgbClr val="002060"/>
                </a:solidFill>
              </a:rPr>
              <a:t>взаимодействий ребенка со взрослыми, работающими в ДОУ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Особенностей взаимоотношений </a:t>
            </a:r>
            <a:r>
              <a:rPr lang="ru-RU" sz="2800" dirty="0">
                <a:solidFill>
                  <a:srgbClr val="002060"/>
                </a:solidFill>
              </a:rPr>
              <a:t>с детьми группы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Эмоциональной обстановкой </a:t>
            </a:r>
            <a:r>
              <a:rPr lang="ru-RU" sz="2800" dirty="0">
                <a:solidFill>
                  <a:srgbClr val="002060"/>
                </a:solidFill>
              </a:rPr>
              <a:t>и </a:t>
            </a:r>
            <a:r>
              <a:rPr lang="ru-RU" sz="2800" dirty="0" smtClean="0">
                <a:solidFill>
                  <a:srgbClr val="002060"/>
                </a:solidFill>
              </a:rPr>
              <a:t>укладом </a:t>
            </a:r>
            <a:r>
              <a:rPr lang="ru-RU" sz="2800" dirty="0">
                <a:solidFill>
                  <a:srgbClr val="002060"/>
                </a:solidFill>
              </a:rPr>
              <a:t>жизни в ДОУ 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Обстановкой </a:t>
            </a:r>
            <a:r>
              <a:rPr lang="ru-RU" sz="2800" dirty="0">
                <a:solidFill>
                  <a:srgbClr val="002060"/>
                </a:solidFill>
              </a:rPr>
              <a:t>в семье</a:t>
            </a:r>
          </a:p>
          <a:p>
            <a:pPr algn="l"/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76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2232248"/>
          </a:xfrm>
        </p:spPr>
        <p:txBody>
          <a:bodyPr/>
          <a:lstStyle/>
          <a:p>
            <a:r>
              <a:rPr lang="ru-RU" sz="3200" b="1" dirty="0">
                <a:effectLst/>
              </a:rPr>
              <a:t>Признаки стрессового состояния у ребенка: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568952" cy="5472608"/>
          </a:xfrm>
        </p:spPr>
        <p:txBody>
          <a:bodyPr>
            <a:normAutofit fontScale="70000" lnSpcReduction="20000"/>
          </a:bodyPr>
          <a:lstStyle/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Трудность засыпания и беспокойный сон.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Усталость после нагрузки, которая совсем недавно его не утомляла.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Беспричинная обидчивость или, наоборот, повышенная агрессивность.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Рассеянность, невнимательность.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Беспокойство и непоседливость.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Отсутствие уверенности в себе, которая выражается в том, что ребенок все чаще ищет одобрения у взрослых.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Проявление упрямства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Постоянное сосание соски, пальца или жевания чего-нибудь.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Боязнь контактов, стремление к уединению, отказ участвовать в играх сверстников.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Игра с половыми органами.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Подергивание плеч, качание головой, дрожание рук.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Снижение массы тела или начинающие проявляться симптомы ожирения.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Повышенная тревожность.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Дневное и ночное недержание мочи, которого раньше не наблюдалось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lvl="0" algn="l"/>
            <a:endParaRPr lang="ru-RU" dirty="0">
              <a:solidFill>
                <a:srgbClr val="002060"/>
              </a:solidFill>
            </a:endParaRPr>
          </a:p>
          <a:p>
            <a:pPr algn="l"/>
            <a:r>
              <a:rPr lang="ru-RU" b="1" i="1" dirty="0">
                <a:solidFill>
                  <a:srgbClr val="002060"/>
                </a:solidFill>
              </a:rPr>
              <a:t>Все вышеперечисленные признаки могут говорить о том, что ребенок находится в состоянии психоэмоционального напряжения, учитывая тот момент, что они не проявлялись ранее.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76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648071"/>
          </a:xfrm>
        </p:spPr>
        <p:txBody>
          <a:bodyPr/>
          <a:lstStyle/>
          <a:p>
            <a:r>
              <a:rPr lang="ru-RU" sz="2400" b="1" dirty="0">
                <a:effectLst/>
              </a:rPr>
              <a:t>Тест для определения эмоционального благополучия ребенка в группе.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772816"/>
            <a:ext cx="7128792" cy="439938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303045"/>
              </p:ext>
            </p:extLst>
          </p:nvPr>
        </p:nvGraphicFramePr>
        <p:xfrm>
          <a:off x="251521" y="836712"/>
          <a:ext cx="8712967" cy="59059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5"/>
                <a:gridCol w="7348828"/>
                <a:gridCol w="428036"/>
                <a:gridCol w="432048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№п/п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вопрос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28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Уверен ли ребенок, что каждое утро его ждут в группе, что ему рады?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Имеет ли ребенок возможность самостоятельно выбирать материалы ,пособия, игрушки?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141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Имеет ли ребенок право на свободный выбор деятельности?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28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Имеет ли ребенок право на отказ от коллективной деятельности?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28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Может ли ребенок выбрать самостоятельный способ действия с материалами и игрушками?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141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Имеет ли ребенок право на свой индивидуальный темп работы?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28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Имеет ли ребенок возможность проявлять активность, в том числе и двигательную.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28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Есть ли у ребенка необходимое жизненное пространство для реализации потребности в общении и уединении?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28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Ощущает ли ребенок себя членом «группы-семьи», может ли он предложить что-то изменить в интерьере , что-то переставить?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28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Ощущает ли ребенок свою значимость для Вас, для всех взрослых, работающих в детском саду?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28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Ощущает ли ребенок себя достойным человеком?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28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Ощущает ли ребенок себя виноватым, если у него чего-нибудь не получилось?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28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Ощущает ли ребенок зависимость от настроения взрослых?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28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Уверен ли ребенок ,что послушание - это  его самое ценное качество в детском саду?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28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Понимает ли ребенок , что при проверяющих себя надо вести прилично, не так  как всегда?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078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Спасибо за внимание</a:t>
            </a:r>
            <a:r>
              <a:rPr lang="ru-RU" b="1" dirty="0" smtClean="0">
                <a:effectLst/>
              </a:rPr>
              <a:t>!!!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07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1797</TotalTime>
  <Words>494</Words>
  <Application>Microsoft Office PowerPoint</Application>
  <PresentationFormat>Экран (4:3)</PresentationFormat>
  <Paragraphs>105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«Здоровье – это  психофизическая гармония.» </vt:lpstr>
      <vt:lpstr>«Психическое здоровье» </vt:lpstr>
      <vt:lpstr> Структура эмоционального благополучия.</vt:lpstr>
      <vt:lpstr>Эмоциональное благополучие ребенка </vt:lpstr>
      <vt:lpstr>Признаки стрессового состояния у ребенка: </vt:lpstr>
      <vt:lpstr>Тест для определения эмоционального благополучия ребенка в группе. </vt:lpstr>
      <vt:lpstr>Спасибо за внимание!!!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20</cp:revision>
  <dcterms:created xsi:type="dcterms:W3CDTF">2013-11-12T16:01:55Z</dcterms:created>
  <dcterms:modified xsi:type="dcterms:W3CDTF">2014-09-25T05:31:43Z</dcterms:modified>
</cp:coreProperties>
</file>