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64" r:id="rId4"/>
    <p:sldId id="260" r:id="rId5"/>
    <p:sldId id="261" r:id="rId6"/>
    <p:sldId id="259" r:id="rId7"/>
    <p:sldId id="257" r:id="rId8"/>
    <p:sldId id="266" r:id="rId9"/>
    <p:sldId id="265" r:id="rId10"/>
    <p:sldId id="269" r:id="rId11"/>
    <p:sldId id="268" r:id="rId12"/>
    <p:sldId id="272" r:id="rId13"/>
    <p:sldId id="278" r:id="rId14"/>
    <p:sldId id="276" r:id="rId15"/>
    <p:sldId id="271" r:id="rId16"/>
    <p:sldId id="275" r:id="rId17"/>
    <p:sldId id="274" r:id="rId18"/>
    <p:sldId id="273" r:id="rId19"/>
    <p:sldId id="285" r:id="rId20"/>
    <p:sldId id="288" r:id="rId21"/>
    <p:sldId id="287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3CC61-4542-4309-8508-1855C0772E39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82094-FFA0-4666-85A6-0B3A8B6F0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5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2A99D-1AF7-49CA-BBA4-4ECA58506673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9383E-5A28-405B-9EDC-9F090D8BB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9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8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0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6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87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34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2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6D81D-2594-46B8-B282-0642E29184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113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9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4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5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0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2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0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F2B8E-1E22-49EE-93A5-1AE67373F5E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9AD7E6-328E-45BA-B1C5-9406C59B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0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русского языка в 4 классе</a:t>
            </a:r>
            <a:br>
              <a:rPr lang="ru-RU" dirty="0" smtClean="0"/>
            </a:br>
            <a:r>
              <a:rPr lang="ru-RU" dirty="0" smtClean="0"/>
              <a:t>Тема: Роль глагола в русском языке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УМК «Школа России»</a:t>
            </a:r>
          </a:p>
          <a:p>
            <a:r>
              <a:rPr lang="ru-RU" dirty="0" smtClean="0"/>
              <a:t>Рубцова Марина Владимировна          ГБОУ СОШ № 376 Московского района Санкт-Петербурга  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4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48439" y="293196"/>
            <a:ext cx="7715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4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Мозолить  </a:t>
            </a:r>
            <a:r>
              <a:rPr lang="ru-RU" alt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глаза</a:t>
            </a:r>
            <a:endParaRPr lang="ru-RU" alt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Спилить  дерево</a:t>
            </a:r>
            <a:endParaRPr lang="ru-RU" alt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Съесть     помидор</a:t>
            </a:r>
            <a:endParaRPr lang="ru-RU" alt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Спешить на работу</a:t>
            </a:r>
            <a:endParaRPr lang="ru-RU" alt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154" y="4043966"/>
            <a:ext cx="1043747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i="1" dirty="0" smtClean="0">
                <a:ln/>
                <a:solidFill>
                  <a:schemeClr val="accent4"/>
                </a:solidFill>
              </a:rPr>
              <a:t>Прочитайте словосочетания. Есть ли среди них особое?</a:t>
            </a:r>
            <a:endParaRPr lang="ru-RU" sz="2800" b="1" i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17" y="206063"/>
            <a:ext cx="6954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х</a:t>
            </a:r>
            <a:r>
              <a:rPr lang="ru-RU" sz="4400" b="1" dirty="0" smtClean="0"/>
              <a:t>оть кол на голове теши</a:t>
            </a:r>
            <a:endParaRPr lang="ru-RU" sz="4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7353837" y="206063"/>
            <a:ext cx="154546" cy="2318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1448" y="975505"/>
            <a:ext cx="9575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Говорится об очень упрямом человеке, которому невозможно втолковать,</a:t>
            </a:r>
          </a:p>
          <a:p>
            <a:r>
              <a:rPr lang="ru-RU" sz="2000" dirty="0" smtClean="0"/>
              <a:t>объяснить что-то – он всё равно продолжает делать по-своему. 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74989" y="1929612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г</a:t>
            </a:r>
            <a:r>
              <a:rPr lang="ru-RU" b="1" i="1" dirty="0" smtClean="0"/>
              <a:t>оворится с неодобрением</a:t>
            </a:r>
            <a:endParaRPr lang="ru-RU" b="1" i="1" dirty="0"/>
          </a:p>
        </p:txBody>
      </p:sp>
      <p:pic>
        <p:nvPicPr>
          <p:cNvPr id="7" name="фразеологиз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5366" y="2646367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575" y="2277035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История происхождения</a:t>
            </a:r>
            <a:endParaRPr lang="ru-RU" dirty="0"/>
          </a:p>
        </p:txBody>
      </p:sp>
      <p:pic>
        <p:nvPicPr>
          <p:cNvPr id="6146" name="Picture 2" descr="http://cs317724.userapi.com/v317724933/4849/WJNvI8bUjh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17" y="1898990"/>
            <a:ext cx="2806024" cy="18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4072" y="3408183"/>
            <a:ext cx="9714519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i="1" dirty="0" smtClean="0"/>
              <a:t>Реши задачу:</a:t>
            </a:r>
          </a:p>
          <a:p>
            <a:r>
              <a:rPr lang="ru-RU" sz="2000" i="1" dirty="0" smtClean="0"/>
              <a:t>Сколько кольев купил и обтесал новым топориком старик, если ему нужно </a:t>
            </a:r>
          </a:p>
          <a:p>
            <a:r>
              <a:rPr lang="ru-RU" sz="2000" i="1" dirty="0"/>
              <a:t>б</a:t>
            </a:r>
            <a:r>
              <a:rPr lang="ru-RU" sz="2000" i="1" dirty="0" smtClean="0"/>
              <a:t>ыло подвязать 20 яблонь в своём саду, 20 яблонь в саду отца своего сына, </a:t>
            </a:r>
          </a:p>
          <a:p>
            <a:r>
              <a:rPr lang="ru-RU" sz="2000" i="1" dirty="0" smtClean="0"/>
              <a:t>20 яблонь в саду дедушки своего внука?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99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6" y="115910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Работа в парах: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366" y="901521"/>
            <a:ext cx="779412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Чуден лес зимой! Белый пушистый снег на ветках деревьев.</a:t>
            </a:r>
          </a:p>
          <a:p>
            <a:r>
              <a:rPr lang="ru-RU" sz="2000" dirty="0" smtClean="0"/>
              <a:t>Смолистые шишки вершины елей. На сугробах узоры заячьих и</a:t>
            </a:r>
          </a:p>
          <a:p>
            <a:r>
              <a:rPr lang="ru-RU" sz="2000" dirty="0" smtClean="0"/>
              <a:t> лисьих следов. Вот через дорогу белка.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6366" y="2884867"/>
            <a:ext cx="459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Роль глаголов в речи -   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1847" y="2884867"/>
            <a:ext cx="4871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о</a:t>
            </a:r>
            <a:r>
              <a:rPr lang="ru-RU" sz="3200" dirty="0" smtClean="0"/>
              <a:t>живлять речь</a:t>
            </a:r>
          </a:p>
          <a:p>
            <a:r>
              <a:rPr lang="ru-RU" sz="3200" dirty="0"/>
              <a:t>т</a:t>
            </a:r>
            <a:r>
              <a:rPr lang="ru-RU" sz="3200" dirty="0" smtClean="0"/>
              <a:t>очно передавать смысл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1462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86366" y="2006577"/>
            <a:ext cx="9894493" cy="17716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tx1"/>
                </a:solidFill>
                <a:latin typeface="Cuprum" panose="02000506000000020004" pitchFamily="2" charset="0"/>
              </a:rPr>
              <a:t>Мы нашли в лесу ежа.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80871" y="0"/>
            <a:ext cx="8352367" cy="17070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sz="42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prum" panose="02000506000000020004" pitchFamily="2" charset="0"/>
              </a:rPr>
              <a:t>В предложении глагол обычно выполняет роль сказуемого.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1828" y="1658560"/>
            <a:ext cx="21124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667" dirty="0">
                <a:solidFill>
                  <a:srgbClr val="C00000"/>
                </a:solidFill>
                <a:latin typeface="Cuprum" pitchFamily="2" charset="0"/>
              </a:rPr>
              <a:t>Что </a:t>
            </a:r>
            <a:r>
              <a:rPr lang="en-US" altLang="ru-RU" sz="2667" dirty="0">
                <a:solidFill>
                  <a:srgbClr val="C00000"/>
                </a:solidFill>
                <a:latin typeface="Cuprum" pitchFamily="2" charset="0"/>
              </a:rPr>
              <a:t>c</a:t>
            </a:r>
            <a:r>
              <a:rPr lang="ru-RU" altLang="ru-RU" sz="2667" dirty="0">
                <a:solidFill>
                  <a:srgbClr val="C00000"/>
                </a:solidFill>
                <a:latin typeface="Cuprum" pitchFamily="2" charset="0"/>
              </a:rPr>
              <a:t>делали?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905012" y="2124657"/>
            <a:ext cx="0" cy="48048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91079" y="2124657"/>
            <a:ext cx="141393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491079" y="2124657"/>
            <a:ext cx="0" cy="48048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36612" y="3219837"/>
            <a:ext cx="96096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80783" y="3219837"/>
            <a:ext cx="158326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80783" y="3381599"/>
            <a:ext cx="158326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6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2282" y="4913075"/>
            <a:ext cx="8590209" cy="6439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-125239" y="732069"/>
            <a:ext cx="10850033" cy="271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267" dirty="0">
                <a:latin typeface="Cuprum" pitchFamily="2" charset="0"/>
              </a:rPr>
              <a:t>Глагол —  это самая живая часть речи. </a:t>
            </a:r>
            <a:endParaRPr lang="en-US" altLang="ru-RU" sz="4267" dirty="0">
              <a:latin typeface="Cuprum" pitchFamily="2" charset="0"/>
            </a:endParaRPr>
          </a:p>
          <a:p>
            <a:pPr algn="ctr"/>
            <a:r>
              <a:rPr lang="ru-RU" altLang="ru-RU" sz="4267" dirty="0">
                <a:latin typeface="Cuprum" pitchFamily="2" charset="0"/>
              </a:rPr>
              <a:t>По частоте употребления глагол занимает второе место после имени существительного.</a:t>
            </a:r>
          </a:p>
        </p:txBody>
      </p:sp>
    </p:spTree>
    <p:extLst>
      <p:ext uri="{BB962C8B-B14F-4D97-AF65-F5344CB8AC3E}">
        <p14:creationId xmlns:p14="http://schemas.microsoft.com/office/powerpoint/2010/main" val="9581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60" y="143273"/>
            <a:ext cx="3209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Физминутка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304" y="1408611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Глагол -  </a:t>
            </a:r>
            <a:endParaRPr lang="ru-RU" sz="3200" dirty="0"/>
          </a:p>
        </p:txBody>
      </p:sp>
      <p:pic>
        <p:nvPicPr>
          <p:cNvPr id="11268" name="Picture 4" descr="http://thumbs.dreamstime.com/x/clapping-female-hands-clapping-130188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1437"/>
          <a:stretch/>
        </p:blipFill>
        <p:spPr bwMode="auto">
          <a:xfrm rot="18489032">
            <a:off x="2805136" y="1084805"/>
            <a:ext cx="1166895" cy="11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658" y="2733042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Существительное -</a:t>
            </a:r>
            <a:endParaRPr lang="ru-RU" sz="3200" dirty="0"/>
          </a:p>
        </p:txBody>
      </p:sp>
      <p:pic>
        <p:nvPicPr>
          <p:cNvPr id="11270" name="Picture 6" descr="http://luckyfamilyman.ru/wp-content/uploads/2012/10/utrennajaj-zarjadka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08" y="1993386"/>
            <a:ext cx="1739888" cy="18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3026" y="4102025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Местоимение -</a:t>
            </a:r>
            <a:endParaRPr lang="ru-RU" sz="3200" dirty="0"/>
          </a:p>
        </p:txBody>
      </p:sp>
      <p:pic>
        <p:nvPicPr>
          <p:cNvPr id="11272" name="Picture 8" descr="http://sethealth9.cdn.devels.info/wp-content/uploads/2015/01/1422342338-98b0e00ceb2617ebf483c396b4d544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07" y="3387596"/>
            <a:ext cx="2345610" cy="20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51" name="Rectangle 139"/>
          <p:cNvSpPr>
            <a:spLocks noGrp="1" noChangeArrowheads="1"/>
          </p:cNvSpPr>
          <p:nvPr>
            <p:ph type="title"/>
          </p:nvPr>
        </p:nvSpPr>
        <p:spPr>
          <a:xfrm>
            <a:off x="216795" y="94334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Найдите </a:t>
            </a:r>
            <a:r>
              <a:rPr lang="ru-RU" alt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глаголы </a:t>
            </a:r>
            <a:endParaRPr lang="ru-RU" alt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4654" name="Group 1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654163"/>
              </p:ext>
            </p:extLst>
          </p:nvPr>
        </p:nvGraphicFramePr>
        <p:xfrm>
          <a:off x="500129" y="897228"/>
          <a:ext cx="8229600" cy="5318174"/>
        </p:xfrm>
        <a:graphic>
          <a:graphicData uri="http://schemas.openxmlformats.org/drawingml/2006/table">
            <a:tbl>
              <a:tblPr/>
              <a:tblGrid>
                <a:gridCol w="747713"/>
                <a:gridCol w="747712"/>
                <a:gridCol w="747713"/>
                <a:gridCol w="749300"/>
                <a:gridCol w="747712"/>
                <a:gridCol w="749300"/>
                <a:gridCol w="747713"/>
                <a:gridCol w="749300"/>
                <a:gridCol w="747712"/>
                <a:gridCol w="747713"/>
                <a:gridCol w="747712"/>
              </a:tblGrid>
              <a:tr h="533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Щ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9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98535" y="2071689"/>
            <a:ext cx="4143375" cy="1714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solidFill>
                  <a:srgbClr val="C00000"/>
                </a:solidFill>
              </a:rPr>
              <a:t>глагол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598347" y="213351"/>
            <a:ext cx="7143750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вопросы: что делать? 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делает? что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делать? что сделать?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64285" y="1433144"/>
            <a:ext cx="2071688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</a:t>
            </a:r>
          </a:p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ействие и состояние 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предмета.    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10116" y="5139220"/>
            <a:ext cx="7500937" cy="1077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 чаще всего является сказуемым.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4546915" y="1606551"/>
            <a:ext cx="857250" cy="31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293708" y="4499770"/>
            <a:ext cx="13589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2315629" y="2500312"/>
            <a:ext cx="642937" cy="2857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47" y="283335"/>
            <a:ext cx="5663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Итоги. Оценки.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129566" y="1854558"/>
            <a:ext cx="3716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Рефлексия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95459" y="4752304"/>
            <a:ext cx="328006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noaction"/>
              </a:rPr>
              <a:t>Дополнительный материал</a:t>
            </a:r>
            <a:r>
              <a:rPr lang="ru-RU" dirty="0" smtClean="0"/>
              <a:t> 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05615" y="4752304"/>
            <a:ext cx="328006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 action="ppaction://hlinksldjump"/>
              </a:rPr>
              <a:t>Дополнительный материал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65582" y="5640947"/>
            <a:ext cx="328006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Дополнительный материал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98535" y="5825613"/>
            <a:ext cx="20265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4" action="ppaction://hlinksldjump"/>
              </a:rPr>
              <a:t>Молодцы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картинки\муравейн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470401"/>
            <a:ext cx="2592917" cy="232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60892" y="-49946"/>
            <a:ext cx="12433300" cy="216746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" name="Прямоугольник 1"/>
          <p:cNvSpPr/>
          <p:nvPr/>
        </p:nvSpPr>
        <p:spPr>
          <a:xfrm>
            <a:off x="431801" y="125942"/>
            <a:ext cx="7056967" cy="18156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73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prum" panose="02000506000000020004" pitchFamily="2" charset="0"/>
              </a:rPr>
              <a:t>Составьте предложения, вставьте пропущенные буквы, подчеркните глаголы как члены предложения.</a:t>
            </a:r>
          </a:p>
        </p:txBody>
      </p:sp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431801" y="2372785"/>
            <a:ext cx="1123315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>
                <a:latin typeface="Cuprum" pitchFamily="2" charset="0"/>
              </a:rPr>
              <a:t>1) Л..сные, мурав..и, санитары.</a:t>
            </a:r>
          </a:p>
          <a:p>
            <a:r>
              <a:rPr lang="ru-RU" altLang="ru-RU" sz="3200">
                <a:latin typeface="Cuprum" pitchFamily="2" charset="0"/>
              </a:rPr>
              <a:t>2) По..дают, гусениц, они, вредных.</a:t>
            </a:r>
          </a:p>
          <a:p>
            <a:r>
              <a:rPr lang="ru-RU" altLang="ru-RU" sz="3200">
                <a:latin typeface="Cuprum" pitchFamily="2" charset="0"/>
              </a:rPr>
              <a:t>3) Кучу, не, мурав..иную, разрушайте.</a:t>
            </a:r>
          </a:p>
          <a:p>
            <a:r>
              <a:rPr lang="ru-RU" altLang="ru-RU" sz="3200">
                <a:latin typeface="Cuprum" pitchFamily="2" charset="0"/>
              </a:rPr>
              <a:t>4) Если, пог..бает, мурав..иная, муравейник, с..м..я, разорить.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579549" y="5640947"/>
            <a:ext cx="553792" cy="5280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9" y="0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Актуализация знаний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09" y="369332"/>
            <a:ext cx="8329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Прочитай предложения. Определи подлежащее </a:t>
            </a:r>
          </a:p>
          <a:p>
            <a:r>
              <a:rPr lang="ru-RU" sz="2800" dirty="0" smtClean="0"/>
              <a:t>и сказуемое.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19707" y="1581016"/>
            <a:ext cx="66303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Саша пьёт чай.</a:t>
            </a:r>
          </a:p>
          <a:p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Кустарник щиплет олень.</a:t>
            </a:r>
          </a:p>
          <a:p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Марки собирают ребята.</a:t>
            </a:r>
          </a:p>
          <a:p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Тучи разгоняет ветер.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19707" y="2228046"/>
            <a:ext cx="1429555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39414" y="2176530"/>
            <a:ext cx="10560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65172" y="2228046"/>
            <a:ext cx="103031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75042" y="2858288"/>
            <a:ext cx="136516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78817" y="2858288"/>
            <a:ext cx="172576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78817" y="2949262"/>
            <a:ext cx="1751527" cy="1287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756856" y="3400023"/>
            <a:ext cx="1777285" cy="1287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61386" y="3438560"/>
            <a:ext cx="226668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374265" y="3554569"/>
            <a:ext cx="226668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628068" y="4043966"/>
            <a:ext cx="132652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49262" y="4043966"/>
            <a:ext cx="240834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949262" y="4135561"/>
            <a:ext cx="240834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115614" y="297260"/>
            <a:ext cx="5562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Найдите глаголы в пословицах.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8766" y="1813719"/>
            <a:ext cx="82296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 smtClean="0"/>
              <a:t>Месяц светит, да не греет.</a:t>
            </a:r>
          </a:p>
          <a:p>
            <a:pPr eaLnBrk="1" hangingPunct="1"/>
            <a:r>
              <a:rPr lang="ru-RU" altLang="ru-RU" sz="2800" dirty="0" smtClean="0"/>
              <a:t>Что с воза упало, то пропало.</a:t>
            </a:r>
          </a:p>
          <a:p>
            <a:pPr eaLnBrk="1" hangingPunct="1"/>
            <a:r>
              <a:rPr lang="ru-RU" altLang="ru-RU" sz="2800" dirty="0" smtClean="0"/>
              <a:t>Работа и мучит, и кормит, и учит.</a:t>
            </a:r>
          </a:p>
          <a:p>
            <a:pPr eaLnBrk="1" hangingPunct="1"/>
            <a:r>
              <a:rPr lang="ru-RU" altLang="ru-RU" sz="2800" dirty="0" smtClean="0"/>
              <a:t>Испокон века книга красит человека.</a:t>
            </a:r>
          </a:p>
          <a:p>
            <a:pPr eaLnBrk="1" hangingPunct="1"/>
            <a:r>
              <a:rPr lang="ru-RU" altLang="ru-RU" sz="2800" dirty="0" smtClean="0"/>
              <a:t>Поздно поднялся – день потерял, в молодости не учился – жизнь потерял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1" y="237331"/>
            <a:ext cx="21336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579549" y="5640947"/>
            <a:ext cx="553792" cy="5280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020651" y="459346"/>
            <a:ext cx="68580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Молодцы!</a:t>
            </a:r>
            <a:endParaRPr lang="ru-RU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35" y="287628"/>
            <a:ext cx="7681055" cy="575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Чистописание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40128"/>
            <a:ext cx="4184035" cy="38807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17   6   25   30</a:t>
            </a:r>
            <a:endParaRPr lang="ru-RU" sz="3600" dirty="0"/>
          </a:p>
          <a:p>
            <a:r>
              <a:rPr lang="ru-RU" sz="3600" dirty="0" smtClean="0"/>
              <a:t>П Е Ч Ь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7935" y="2535566"/>
            <a:ext cx="6768012" cy="711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 то и печь, чтобы блины печь.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61788" y="3362876"/>
            <a:ext cx="5644494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Омонимы – </a:t>
            </a:r>
          </a:p>
          <a:p>
            <a:r>
              <a:rPr lang="ru-RU" sz="3200" dirty="0"/>
              <a:t> разные по значению, </a:t>
            </a:r>
            <a:endParaRPr lang="ru-RU" sz="3200" dirty="0" smtClean="0"/>
          </a:p>
          <a:p>
            <a:r>
              <a:rPr lang="ru-RU" sz="3200" dirty="0" smtClean="0"/>
              <a:t>но </a:t>
            </a:r>
            <a:r>
              <a:rPr lang="ru-RU" sz="3200" dirty="0"/>
              <a:t>одинаковые по звучанию </a:t>
            </a:r>
            <a:endParaRPr lang="ru-RU" sz="3200" dirty="0" smtClean="0"/>
          </a:p>
          <a:p>
            <a:r>
              <a:rPr lang="ru-RU" sz="3200" dirty="0" smtClean="0"/>
              <a:t>и </a:t>
            </a:r>
            <a:r>
              <a:rPr lang="ru-RU" sz="3200" dirty="0"/>
              <a:t>написанию слова, 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56" y="0"/>
            <a:ext cx="8321899" cy="52417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              </a:t>
            </a:r>
            <a:r>
              <a:rPr lang="ru-RU" sz="6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Раздели слова на группы</a:t>
            </a:r>
            <a:r>
              <a:rPr lang="ru-RU" sz="6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.</a:t>
            </a:r>
            <a:endParaRPr lang="ru-RU" sz="5400" b="1" i="1" dirty="0"/>
          </a:p>
          <a:p>
            <a:r>
              <a:rPr lang="ru-RU" sz="5400" b="1" i="1" dirty="0"/>
              <a:t>Б…седа,  </a:t>
            </a:r>
            <a:r>
              <a:rPr lang="ru-RU" sz="5400" b="1" i="1" dirty="0" err="1"/>
              <a:t>зап</a:t>
            </a:r>
            <a:r>
              <a:rPr lang="ru-RU" sz="5400" b="1" i="1" dirty="0"/>
              <a:t>…</a:t>
            </a:r>
            <a:r>
              <a:rPr lang="ru-RU" sz="5400" b="1" i="1" dirty="0" err="1"/>
              <a:t>дный</a:t>
            </a:r>
            <a:r>
              <a:rPr lang="ru-RU" sz="5400" b="1" i="1" dirty="0"/>
              <a:t>, шел…</a:t>
            </a:r>
            <a:r>
              <a:rPr lang="ru-RU" sz="5400" b="1" i="1" dirty="0" err="1"/>
              <a:t>ст</a:t>
            </a:r>
            <a:r>
              <a:rPr lang="ru-RU" sz="5400" b="1" i="1" dirty="0"/>
              <a:t>,  к…</a:t>
            </a:r>
            <a:r>
              <a:rPr lang="ru-RU" sz="5400" b="1" i="1" dirty="0" err="1"/>
              <a:t>ртоф</a:t>
            </a:r>
            <a:r>
              <a:rPr lang="ru-RU" sz="5400" b="1" i="1" dirty="0"/>
              <a:t>…</a:t>
            </a:r>
            <a:r>
              <a:rPr lang="ru-RU" sz="5400" b="1" i="1" dirty="0" err="1"/>
              <a:t>льный</a:t>
            </a:r>
            <a:r>
              <a:rPr lang="ru-RU" sz="5400" b="1" i="1" dirty="0"/>
              <a:t>, п…</a:t>
            </a:r>
            <a:r>
              <a:rPr lang="ru-RU" sz="5400" b="1" i="1" dirty="0" err="1"/>
              <a:t>бедить</a:t>
            </a:r>
            <a:r>
              <a:rPr lang="ru-RU" sz="5400" b="1" i="1" dirty="0"/>
              <a:t>,  с…</a:t>
            </a:r>
            <a:r>
              <a:rPr lang="ru-RU" sz="5400" b="1" i="1" dirty="0" err="1"/>
              <a:t>лдат</a:t>
            </a:r>
            <a:r>
              <a:rPr lang="ru-RU" sz="5400" b="1" i="1" dirty="0"/>
              <a:t>, п…рог,   …</a:t>
            </a:r>
            <a:r>
              <a:rPr lang="ru-RU" sz="5400" b="1" i="1" dirty="0" err="1"/>
              <a:t>птека</a:t>
            </a:r>
            <a:r>
              <a:rPr lang="ru-RU" sz="5400" b="1" i="1" dirty="0"/>
              <a:t>, пр…красный,  …</a:t>
            </a:r>
            <a:r>
              <a:rPr lang="ru-RU" sz="5400" b="1" i="1" dirty="0" err="1"/>
              <a:t>бычный</a:t>
            </a:r>
            <a:r>
              <a:rPr lang="ru-RU" sz="5400" b="1" i="1" dirty="0"/>
              <a:t>, св…</a:t>
            </a:r>
            <a:r>
              <a:rPr lang="ru-RU" sz="5400" b="1" i="1" dirty="0" err="1"/>
              <a:t>ркать</a:t>
            </a:r>
            <a:r>
              <a:rPr lang="ru-RU" sz="5400" b="1" i="1" dirty="0"/>
              <a:t>,  м…</a:t>
            </a:r>
            <a:r>
              <a:rPr lang="ru-RU" sz="5400" b="1" i="1" dirty="0" err="1"/>
              <a:t>линовый</a:t>
            </a:r>
            <a:r>
              <a:rPr lang="ru-RU" sz="5400" b="1" i="1" dirty="0"/>
              <a:t>.</a:t>
            </a:r>
            <a:endParaRPr lang="ru-RU" sz="5400" b="1" dirty="0"/>
          </a:p>
          <a:p>
            <a:pPr>
              <a:buNone/>
            </a:pPr>
            <a:r>
              <a:rPr lang="ru-RU" sz="5400" b="1" i="1" dirty="0"/>
              <a:t> </a:t>
            </a:r>
            <a:endParaRPr lang="ru-RU" sz="5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1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331" y="0"/>
            <a:ext cx="8596668" cy="1320800"/>
          </a:xfrm>
        </p:spPr>
        <p:txBody>
          <a:bodyPr>
            <a:noAutofit/>
          </a:bodyPr>
          <a:lstStyle/>
          <a:p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Проверка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372" y="1320800"/>
            <a:ext cx="7549166" cy="4002264"/>
          </a:xfrm>
        </p:spPr>
        <p:txBody>
          <a:bodyPr>
            <a:normAutofit fontScale="85000" lnSpcReduction="20000"/>
          </a:bodyPr>
          <a:lstStyle/>
          <a:p>
            <a:r>
              <a:rPr lang="ru-RU" sz="4800" b="1" i="1" dirty="0"/>
              <a:t>Б</a:t>
            </a:r>
            <a:r>
              <a:rPr lang="ru-RU" sz="4800" b="1" i="1" u="sng" dirty="0"/>
              <a:t>е</a:t>
            </a:r>
            <a:r>
              <a:rPr lang="ru-RU" sz="4800" b="1" i="1" dirty="0"/>
              <a:t>седа, шел</a:t>
            </a:r>
            <a:r>
              <a:rPr lang="ru-RU" sz="4800" b="1" i="1" u="sng" dirty="0"/>
              <a:t>е</a:t>
            </a:r>
            <a:r>
              <a:rPr lang="ru-RU" sz="4800" b="1" i="1" dirty="0"/>
              <a:t>ст, с</a:t>
            </a:r>
            <a:r>
              <a:rPr lang="ru-RU" sz="4800" b="1" i="1" u="sng" dirty="0"/>
              <a:t>о</a:t>
            </a:r>
            <a:r>
              <a:rPr lang="ru-RU" sz="4800" b="1" i="1" dirty="0"/>
              <a:t>лдат, п</a:t>
            </a:r>
            <a:r>
              <a:rPr lang="ru-RU" sz="4800" b="1" i="1" u="sng" dirty="0"/>
              <a:t>и</a:t>
            </a:r>
            <a:r>
              <a:rPr lang="ru-RU" sz="4800" b="1" i="1" dirty="0"/>
              <a:t>рог,   </a:t>
            </a:r>
            <a:r>
              <a:rPr lang="ru-RU" sz="4800" b="1" i="1" u="sng" dirty="0"/>
              <a:t>а</a:t>
            </a:r>
            <a:r>
              <a:rPr lang="ru-RU" sz="4800" b="1" i="1" dirty="0"/>
              <a:t>птека.</a:t>
            </a:r>
            <a:endParaRPr lang="ru-RU" sz="4800" b="1" dirty="0"/>
          </a:p>
          <a:p>
            <a:r>
              <a:rPr lang="ru-RU" sz="4800" b="1" i="1" dirty="0"/>
              <a:t>  Зап</a:t>
            </a:r>
            <a:r>
              <a:rPr lang="ru-RU" sz="4800" b="1" i="1" u="sng" dirty="0"/>
              <a:t>а</a:t>
            </a:r>
            <a:r>
              <a:rPr lang="ru-RU" sz="4800" b="1" i="1" dirty="0"/>
              <a:t>дный, к</a:t>
            </a:r>
            <a:r>
              <a:rPr lang="ru-RU" sz="4800" b="1" i="1" u="sng" dirty="0"/>
              <a:t>а</a:t>
            </a:r>
            <a:r>
              <a:rPr lang="ru-RU" sz="4800" b="1" i="1" dirty="0"/>
              <a:t>ртоф</a:t>
            </a:r>
            <a:r>
              <a:rPr lang="ru-RU" sz="4800" b="1" i="1" u="sng" dirty="0"/>
              <a:t>е</a:t>
            </a:r>
            <a:r>
              <a:rPr lang="ru-RU" sz="4800" b="1" i="1" dirty="0"/>
              <a:t>льный, пр</a:t>
            </a:r>
            <a:r>
              <a:rPr lang="ru-RU" sz="4800" b="1" i="1" u="sng" dirty="0"/>
              <a:t>е</a:t>
            </a:r>
            <a:r>
              <a:rPr lang="ru-RU" sz="4800" b="1" i="1" dirty="0"/>
              <a:t>красный, </a:t>
            </a:r>
            <a:r>
              <a:rPr lang="ru-RU" sz="4800" b="1" i="1" u="sng" dirty="0"/>
              <a:t>о</a:t>
            </a:r>
            <a:r>
              <a:rPr lang="ru-RU" sz="4800" b="1" i="1" dirty="0"/>
              <a:t>бычный, м</a:t>
            </a:r>
            <a:r>
              <a:rPr lang="ru-RU" sz="4800" b="1" i="1" u="sng" dirty="0"/>
              <a:t>а</a:t>
            </a:r>
            <a:r>
              <a:rPr lang="ru-RU" sz="4800" b="1" i="1" dirty="0"/>
              <a:t>линовый. </a:t>
            </a:r>
          </a:p>
          <a:p>
            <a:r>
              <a:rPr lang="ru-RU" sz="4800" b="1" i="1" dirty="0"/>
              <a:t>П</a:t>
            </a:r>
            <a:r>
              <a:rPr lang="ru-RU" sz="4800" b="1" i="1" u="sng" dirty="0"/>
              <a:t>о</a:t>
            </a:r>
            <a:r>
              <a:rPr lang="ru-RU" sz="4800" b="1" i="1" dirty="0"/>
              <a:t>бедить, св</a:t>
            </a:r>
            <a:r>
              <a:rPr lang="ru-RU" sz="4800" b="1" i="1" u="sng" dirty="0"/>
              <a:t>е</a:t>
            </a:r>
            <a:r>
              <a:rPr lang="ru-RU" sz="4800" b="1" i="1" dirty="0"/>
              <a:t>ркать.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7" y="702155"/>
            <a:ext cx="11237321" cy="972099"/>
          </a:xfrm>
        </p:spPr>
        <p:txBody>
          <a:bodyPr>
            <a:noAutofit/>
          </a:bodyPr>
          <a:lstStyle/>
          <a:p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Ребус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786059"/>
            <a:ext cx="8229600" cy="334010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60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60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60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6000" b="1" dirty="0">
                <a:solidFill>
                  <a:srgbClr val="7030A0"/>
                </a:solidFill>
                <a:latin typeface="Monotype Corsiva" pitchFamily="66" charset="0"/>
              </a:rPr>
              <a:t>             </a:t>
            </a:r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ГЛАГОЛ</a:t>
            </a:r>
          </a:p>
        </p:txBody>
      </p:sp>
      <p:pic>
        <p:nvPicPr>
          <p:cNvPr id="4" name="Рисунок 3" descr="C:\Users\Игорь\Desktop\091a84a733ed2f05c97bdb51879682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4" y="1857364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81555" y="1285860"/>
            <a:ext cx="7970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atin typeface="PMingLiU" pitchFamily="18" charset="-120"/>
                <a:ea typeface="PMingLiU" pitchFamily="18" charset="-120"/>
              </a:rPr>
              <a:t> ,</a:t>
            </a:r>
          </a:p>
        </p:txBody>
      </p:sp>
      <p:pic>
        <p:nvPicPr>
          <p:cNvPr id="6" name="Рисунок 5" descr="C:\Users\Игорь\Desktop\i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2" y="1857364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2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5397" y="206062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А.К. Югов</a:t>
            </a:r>
            <a:endParaRPr lang="ru-RU" sz="2400" dirty="0"/>
          </a:p>
        </p:txBody>
      </p:sp>
      <p:pic>
        <p:nvPicPr>
          <p:cNvPr id="5122" name="Picture 2" descr="http://publ.lib.ru/ARCHIVES/YU/YUGOV_Aleksey_Kuz'mich/.Online/Yugov_A.K.-P001.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24" y="103031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714344"/>
            <a:ext cx="7938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Глагол – </a:t>
            </a:r>
            <a:r>
              <a:rPr lang="ru-RU" sz="2400" dirty="0" err="1" smtClean="0"/>
              <a:t>самаяогнедышащая,самаяживаячастьречи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Вглаголеструитсясамаяалая,самаясвежаякровьязыка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232" y="2008031"/>
            <a:ext cx="7377927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Глагол – самая огнедышащая, самая живая часть речи.</a:t>
            </a:r>
          </a:p>
          <a:p>
            <a:endParaRPr lang="ru-RU" sz="2400" dirty="0" smtClean="0"/>
          </a:p>
          <a:p>
            <a:r>
              <a:rPr lang="ru-RU" sz="2400" dirty="0" smtClean="0"/>
              <a:t>В глаголе струится самая алая, самая свежая кровь языка.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19707" y="4086547"/>
            <a:ext cx="7875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Что вы можете сказать о глаголе?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5449" y="685800"/>
            <a:ext cx="6289675" cy="762000"/>
          </a:xfrm>
        </p:spPr>
        <p:txBody>
          <a:bodyPr/>
          <a:lstStyle/>
          <a:p>
            <a:pPr algn="ctr" eaLnBrk="1" hangingPunct="1"/>
            <a:r>
              <a:rPr lang="ru-RU" altLang="ru-RU" sz="2800" dirty="0">
                <a:latin typeface="Arial Black" panose="020B0A04020102020204" pitchFamily="34" charset="0"/>
              </a:rPr>
              <a:t>Что значит слово ГЛАГОЛ?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2160590"/>
            <a:ext cx="8596668" cy="21538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В переводе со старославянского языка глагол – это значит </a:t>
            </a:r>
            <a:r>
              <a:rPr lang="ru-RU" altLang="ru-RU" b="1" dirty="0" smtClean="0"/>
              <a:t>слово</a:t>
            </a:r>
            <a:r>
              <a:rPr lang="ru-RU" altLang="ru-RU" dirty="0" smtClean="0"/>
              <a:t>, </a:t>
            </a:r>
            <a:r>
              <a:rPr lang="ru-RU" altLang="ru-RU" b="1" dirty="0" smtClean="0"/>
              <a:t>речь</a:t>
            </a:r>
            <a:r>
              <a:rPr lang="ru-RU" altLang="ru-RU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Наши предки рассматривали его как слово из слов, важнейшим видом слов.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Одна из двух славянских азбук называлась </a:t>
            </a:r>
            <a:r>
              <a:rPr lang="ru-RU" altLang="ru-RU" b="1" dirty="0" smtClean="0"/>
              <a:t>ГЛАГОЛИЦА</a:t>
            </a:r>
            <a:r>
              <a:rPr lang="ru-RU" altLang="ru-RU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Без глагола не построишь предложений, не передашь собеседнику никаких сообщений.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65731" y="2160590"/>
            <a:ext cx="901987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Глагол обозначает действие предмета и состояние предмета.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87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1" y="304800"/>
            <a:ext cx="5603875" cy="91440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Глагол</a:t>
            </a:r>
            <a:r>
              <a:rPr lang="ru-RU" altLang="ru-RU" smtClean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133600"/>
            <a:ext cx="8001000" cy="3581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Это </a:t>
            </a:r>
            <a:r>
              <a:rPr lang="ru-RU" altLang="ru-RU" sz="2600" dirty="0">
                <a:solidFill>
                  <a:schemeClr val="accent2"/>
                </a:solidFill>
              </a:rPr>
              <a:t>самостоятельная часть речи.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6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Обозначает </a:t>
            </a:r>
            <a:r>
              <a:rPr lang="ru-RU" altLang="ru-RU" sz="2600" dirty="0" smtClean="0">
                <a:solidFill>
                  <a:schemeClr val="accent2"/>
                </a:solidFill>
              </a:rPr>
              <a:t>действие и состояние </a:t>
            </a:r>
            <a:r>
              <a:rPr lang="ru-RU" altLang="ru-RU" sz="2600" dirty="0">
                <a:solidFill>
                  <a:schemeClr val="accent2"/>
                </a:solidFill>
              </a:rPr>
              <a:t>предмета.</a:t>
            </a:r>
          </a:p>
          <a:p>
            <a:pPr eaLnBrk="1" hangingPunct="1">
              <a:lnSpc>
                <a:spcPct val="90000"/>
              </a:lnSpc>
            </a:pPr>
            <a:endParaRPr lang="ru-RU" altLang="ru-RU" sz="26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Отвечает на вопросы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600" dirty="0">
                <a:solidFill>
                  <a:schemeClr val="accent2"/>
                </a:solidFill>
              </a:rPr>
              <a:t>Ч</a:t>
            </a:r>
            <a:r>
              <a:rPr lang="ru-RU" altLang="ru-RU" sz="2600" dirty="0" smtClean="0">
                <a:solidFill>
                  <a:schemeClr val="accent2"/>
                </a:solidFill>
              </a:rPr>
              <a:t>то </a:t>
            </a:r>
            <a:r>
              <a:rPr lang="ru-RU" altLang="ru-RU" sz="2600" dirty="0">
                <a:solidFill>
                  <a:schemeClr val="accent2"/>
                </a:solidFill>
              </a:rPr>
              <a:t>делать? </a:t>
            </a:r>
            <a:r>
              <a:rPr lang="ru-RU" altLang="ru-RU" sz="2600" dirty="0" smtClean="0">
                <a:solidFill>
                  <a:schemeClr val="accent2"/>
                </a:solidFill>
              </a:rPr>
              <a:t>Что </a:t>
            </a:r>
            <a:r>
              <a:rPr lang="ru-RU" altLang="ru-RU" sz="2600" dirty="0">
                <a:solidFill>
                  <a:schemeClr val="accent2"/>
                </a:solidFill>
              </a:rPr>
              <a:t>сделать</a:t>
            </a:r>
            <a:r>
              <a:rPr lang="ru-RU" altLang="ru-RU" sz="2600" dirty="0" smtClean="0">
                <a:solidFill>
                  <a:schemeClr val="accent2"/>
                </a:solidFill>
              </a:rPr>
              <a:t>? И т.д.</a:t>
            </a:r>
            <a:endParaRPr lang="ru-RU" altLang="ru-RU" sz="2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6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600" dirty="0"/>
          </a:p>
        </p:txBody>
      </p:sp>
    </p:spTree>
    <p:extLst>
      <p:ext uri="{BB962C8B-B14F-4D97-AF65-F5344CB8AC3E}">
        <p14:creationId xmlns:p14="http://schemas.microsoft.com/office/powerpoint/2010/main" val="39551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665</TotalTime>
  <Words>693</Words>
  <Application>Microsoft Office PowerPoint</Application>
  <PresentationFormat>Широкоэкранный</PresentationFormat>
  <Paragraphs>222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PMingLiU</vt:lpstr>
      <vt:lpstr>Arial</vt:lpstr>
      <vt:lpstr>Arial Black</vt:lpstr>
      <vt:lpstr>Bookman Old Style</vt:lpstr>
      <vt:lpstr>Calibri</vt:lpstr>
      <vt:lpstr>Cuprum</vt:lpstr>
      <vt:lpstr>Monotype Corsiva</vt:lpstr>
      <vt:lpstr>Times New Roman</vt:lpstr>
      <vt:lpstr>Trebuchet MS</vt:lpstr>
      <vt:lpstr>Wingdings</vt:lpstr>
      <vt:lpstr>Wingdings 3</vt:lpstr>
      <vt:lpstr>Грань</vt:lpstr>
      <vt:lpstr>Урок русского языка в 4 классе Тема: Роль глагола в русском языке</vt:lpstr>
      <vt:lpstr>Презентация PowerPoint</vt:lpstr>
      <vt:lpstr>Чистописание</vt:lpstr>
      <vt:lpstr>Презентация PowerPoint</vt:lpstr>
      <vt:lpstr>Проверка</vt:lpstr>
      <vt:lpstr>Ребус</vt:lpstr>
      <vt:lpstr>Презентация PowerPoint</vt:lpstr>
      <vt:lpstr>Что значит слово ГЛАГОЛ?</vt:lpstr>
      <vt:lpstr>Глагол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 глаголы </vt:lpstr>
      <vt:lpstr>Презентация PowerPoint</vt:lpstr>
      <vt:lpstr>Презентация PowerPoint</vt:lpstr>
      <vt:lpstr>Презентация PowerPoint</vt:lpstr>
      <vt:lpstr>Найдите глаголы в пословицах.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4 классе Тема: Роль глагола</dc:title>
  <dc:creator>Марина</dc:creator>
  <cp:lastModifiedBy>Марина</cp:lastModifiedBy>
  <cp:revision>46</cp:revision>
  <cp:lastPrinted>2015-03-02T10:02:44Z</cp:lastPrinted>
  <dcterms:created xsi:type="dcterms:W3CDTF">2015-02-28T11:14:10Z</dcterms:created>
  <dcterms:modified xsi:type="dcterms:W3CDTF">2015-03-26T19:31:38Z</dcterms:modified>
</cp:coreProperties>
</file>