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8" r:id="rId2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6DE6F-CB4E-44DE-ADC1-2586D127DA4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4763E-8C5D-44B0-9017-F02331310E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89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85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1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5753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973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653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34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59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38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1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47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26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30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11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41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81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29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2AAC8-EA40-4609-A50C-4C19B9F7CA7F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66585F-9822-4605-99BF-68EF2ED7A8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98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&#1040;&#1085;&#1090;&#1080;&#1094;&#1080;&#1087;&#1072;&#1094;&#1080;&#1103;.ppt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77;&#1076;&#1083;&#1086;&#1078;&#1077;&#1085;&#1080;&#1077;%20&#1087;&#1086;%20&#1060;&#1077;&#1076;&#1086;&#1088;&#1077;&#1085;&#1082;&#1086;(&#1089;&#1072;&#1084;&#1099;&#1081;%20&#1091;&#1076;&#1072;&#1095;&#1085;&#1099;&#1081;).ppt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Оптимальное чтение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Рубцова Марина Владимировна</a:t>
            </a:r>
          </a:p>
          <a:p>
            <a:r>
              <a:rPr lang="ru-RU" sz="2800" dirty="0" smtClean="0"/>
              <a:t>2014год</a:t>
            </a:r>
          </a:p>
          <a:p>
            <a:r>
              <a:rPr lang="ru-RU" sz="2800" dirty="0" smtClean="0"/>
              <a:t>Семинар для учителей из Голландии</a:t>
            </a:r>
          </a:p>
          <a:p>
            <a:r>
              <a:rPr lang="ru-RU" sz="2800" dirty="0" smtClean="0"/>
              <a:t>ГБОУ СОШ № 376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155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2277" y="180304"/>
            <a:ext cx="3105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У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пражнения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277" y="991673"/>
            <a:ext cx="681468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i="1" dirty="0" smtClean="0"/>
              <a:t>Чтение по решётке:  </a:t>
            </a:r>
            <a:r>
              <a:rPr lang="ru-RU" sz="2000" dirty="0" smtClean="0"/>
              <a:t>( 3 вида ) 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№1   перегородка 4мм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№2   перегородка 5мм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№3   перегородка 6мм </a:t>
            </a:r>
          </a:p>
          <a:p>
            <a:pPr marL="457200" indent="-457200">
              <a:buAutoNum type="arabicPeriod" startAt="2"/>
            </a:pPr>
            <a:r>
              <a:rPr lang="ru-RU" sz="2000" dirty="0" smtClean="0"/>
              <a:t>Антиципация начала  или конца строчек</a:t>
            </a:r>
          </a:p>
          <a:p>
            <a:pPr marL="457200" indent="-457200">
              <a:buAutoNum type="arabicPeriod" startAt="2"/>
            </a:pPr>
            <a:r>
              <a:rPr lang="ru-RU" sz="2000" dirty="0" smtClean="0"/>
              <a:t>Антиципация частей предложения</a:t>
            </a:r>
          </a:p>
          <a:p>
            <a:pPr marL="457200" indent="-457200">
              <a:buAutoNum type="arabicPeriod" startAt="2"/>
            </a:pPr>
            <a:r>
              <a:rPr lang="ru-RU" sz="2000" dirty="0" smtClean="0"/>
              <a:t>Антиципация частей поговорок</a:t>
            </a:r>
          </a:p>
          <a:p>
            <a:pPr marL="457200" indent="-457200">
              <a:buAutoNum type="arabicPeriod" startAt="2"/>
            </a:pPr>
            <a:r>
              <a:rPr lang="ru-RU" sz="2000" dirty="0" smtClean="0"/>
              <a:t>Антиципация текста, в котором пропущены слова -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 игра «</a:t>
            </a:r>
            <a:r>
              <a:rPr lang="ru-RU" sz="2000" dirty="0" smtClean="0">
                <a:hlinkClick r:id="rId2" action="ppaction://hlinkpres?slideindex=1&amp;slidetitle="/>
              </a:rPr>
              <a:t>Мнимое слово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6. Чтение текста через слово.</a:t>
            </a:r>
            <a:endParaRPr lang="ru-RU" sz="2000" dirty="0"/>
          </a:p>
          <a:p>
            <a:r>
              <a:rPr lang="ru-RU" sz="2000" dirty="0" smtClean="0"/>
              <a:t>           </a:t>
            </a:r>
          </a:p>
        </p:txBody>
      </p:sp>
      <p:pic>
        <p:nvPicPr>
          <p:cNvPr id="5" name="Picture 5" descr="msotw9_temp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18751" y="322643"/>
            <a:ext cx="4038600" cy="215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21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12FFA7-33C3-4E45-8E36-5F48BB28A1BD}" type="slidenum">
              <a:rPr lang="ru-RU"/>
              <a:pPr/>
              <a:t>11</a:t>
            </a:fld>
            <a:endParaRPr lang="ru-RU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9301" y="107324"/>
            <a:ext cx="6109832" cy="897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dirty="0">
                <a:latin typeface="Courier New" panose="02070309020205020404" pitchFamily="49" charset="0"/>
              </a:rPr>
              <a:t>Артикуляция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812" y="1117400"/>
            <a:ext cx="8596668" cy="1136403"/>
          </a:xfrm>
        </p:spPr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ru-RU" i="1" dirty="0"/>
              <a:t>		</a:t>
            </a:r>
            <a:r>
              <a:rPr lang="ru-RU" sz="2400" b="1" i="1" dirty="0">
                <a:latin typeface="Courier New" panose="02070309020205020404" pitchFamily="49" charset="0"/>
              </a:rPr>
              <a:t>Для процесса чтения чрезвычайно важна  произносительная сторона </a:t>
            </a:r>
            <a:r>
              <a:rPr lang="ru-RU" sz="2400" b="1" i="1" dirty="0" smtClean="0">
                <a:latin typeface="Courier New" panose="02070309020205020404" pitchFamily="49" charset="0"/>
              </a:rPr>
              <a:t>речи. </a:t>
            </a:r>
            <a:endParaRPr lang="ru-RU" sz="2400" b="1" i="1" dirty="0">
              <a:latin typeface="Courier New" panose="02070309020205020404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9812" y="2155966"/>
            <a:ext cx="110424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sz="3600" dirty="0" smtClean="0">
                <a:latin typeface="Courier New" panose="02070309020205020404" pitchFamily="49" charset="0"/>
              </a:rPr>
              <a:t>Артикуляторный </a:t>
            </a:r>
            <a:r>
              <a:rPr lang="ru-RU" sz="3600" dirty="0">
                <a:latin typeface="Courier New" panose="02070309020205020404" pitchFamily="49" charset="0"/>
              </a:rPr>
              <a:t>аппарат не дает возможности в нужном темпе произносить вслух прочитанные слова.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9398" y="4000152"/>
            <a:ext cx="3866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Скороговорки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45802" y="4769593"/>
            <a:ext cx="342914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Чистоговорки</a:t>
            </a:r>
            <a:endParaRPr lang="ru-RU" sz="40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1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701" y="618185"/>
            <a:ext cx="788187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indent="-381000"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b="1" i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Артикуляция гласных, согласных, сочетаний гласных и согласных.</a:t>
            </a:r>
          </a:p>
          <a:p>
            <a:pPr marL="381000" indent="-381000" algn="ctr">
              <a:lnSpc>
                <a:spcPct val="80000"/>
              </a:lnSpc>
            </a:pPr>
            <a:endParaRPr lang="ru-RU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Times New Roman" panose="02020603050405020304" pitchFamily="18" charset="0"/>
              </a:rPr>
              <a:t>Эти упражнения развивают подвижность речевого аппарата.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marL="381000" indent="-381000"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b="1" dirty="0">
                <a:latin typeface="Times New Roman" panose="02020603050405020304" pitchFamily="18" charset="0"/>
              </a:rPr>
              <a:t>АОУЫИЭ, АЫОУЭИ, ОУАЭИЫ...</a:t>
            </a:r>
            <a:endParaRPr lang="ru-RU" sz="2000" dirty="0"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Times New Roman" panose="02020603050405020304" pitchFamily="18" charset="0"/>
              </a:rPr>
              <a:t>    (Изменяйте сами последовательность гласных, следите за четко­стью произношения).</a:t>
            </a:r>
          </a:p>
          <a:p>
            <a:pPr marL="381000" indent="-381000"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Times New Roman" panose="02020603050405020304" pitchFamily="18" charset="0"/>
              </a:rPr>
              <a:t>з-с-ж, ш-ж-с, с-ч-щ...</a:t>
            </a:r>
          </a:p>
          <a:p>
            <a:pPr marL="381000" indent="-381000"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Times New Roman" panose="02020603050405020304" pitchFamily="18" charset="0"/>
              </a:rPr>
              <a:t>С-Ж-З-Ш, Б-Д-П-Т, Г-Ж-К-Ш...</a:t>
            </a:r>
          </a:p>
          <a:p>
            <a:pPr marL="381000" indent="-381000"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2000" b="1" dirty="0"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</a:pPr>
            <a:r>
              <a:rPr lang="ru-RU" sz="2000" b="1" dirty="0">
                <a:latin typeface="Times New Roman" panose="02020603050405020304" pitchFamily="18" charset="0"/>
              </a:rPr>
              <a:t>Ба </a:t>
            </a:r>
            <a:r>
              <a:rPr lang="ru-RU" sz="2000" b="1" dirty="0" smtClean="0">
                <a:latin typeface="Times New Roman" panose="02020603050405020304" pitchFamily="18" charset="0"/>
              </a:rPr>
              <a:t>– </a:t>
            </a:r>
            <a:r>
              <a:rPr lang="ru-RU" sz="2000" b="1" dirty="0" err="1" smtClean="0">
                <a:latin typeface="Times New Roman" panose="02020603050405020304" pitchFamily="18" charset="0"/>
              </a:rPr>
              <a:t>бя</a:t>
            </a:r>
            <a:r>
              <a:rPr lang="ru-RU" sz="2000" b="1" dirty="0" smtClean="0">
                <a:latin typeface="Times New Roman" panose="02020603050405020304" pitchFamily="18" charset="0"/>
              </a:rPr>
              <a:t>        </a:t>
            </a:r>
            <a:r>
              <a:rPr lang="ru-RU" sz="2000" b="1" dirty="0" err="1">
                <a:latin typeface="Times New Roman" panose="02020603050405020304" pitchFamily="18" charset="0"/>
              </a:rPr>
              <a:t>бу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бю</a:t>
            </a:r>
            <a:r>
              <a:rPr lang="ru-RU" sz="2000" b="1" dirty="0">
                <a:latin typeface="Times New Roman" panose="02020603050405020304" pitchFamily="18" charset="0"/>
              </a:rPr>
              <a:t>	  бэ – </a:t>
            </a:r>
            <a:r>
              <a:rPr lang="ru-RU" sz="2000" b="1" dirty="0" err="1">
                <a:latin typeface="Times New Roman" panose="02020603050405020304" pitchFamily="18" charset="0"/>
              </a:rPr>
              <a:t>бе</a:t>
            </a:r>
            <a:r>
              <a:rPr lang="ru-RU" sz="2000" b="1" dirty="0">
                <a:latin typeface="Times New Roman" panose="02020603050405020304" pitchFamily="18" charset="0"/>
              </a:rPr>
              <a:t>        бы - </a:t>
            </a:r>
            <a:r>
              <a:rPr lang="ru-RU" sz="2000" b="1" dirty="0" err="1">
                <a:latin typeface="Times New Roman" panose="02020603050405020304" pitchFamily="18" charset="0"/>
              </a:rPr>
              <a:t>би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</a:pPr>
            <a:r>
              <a:rPr lang="ru-RU" sz="2000" b="1" dirty="0">
                <a:latin typeface="Times New Roman" panose="02020603050405020304" pitchFamily="18" charset="0"/>
              </a:rPr>
              <a:t>За - </a:t>
            </a:r>
            <a:r>
              <a:rPr lang="ru-RU" sz="2000" b="1" dirty="0" err="1">
                <a:latin typeface="Times New Roman" panose="02020603050405020304" pitchFamily="18" charset="0"/>
              </a:rPr>
              <a:t>зя</a:t>
            </a:r>
            <a:r>
              <a:rPr lang="ru-RU" sz="2000" b="1" dirty="0">
                <a:latin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</a:rPr>
              <a:t>       </a:t>
            </a:r>
            <a:r>
              <a:rPr lang="ru-RU" sz="2000" b="1" dirty="0" err="1">
                <a:latin typeface="Times New Roman" panose="02020603050405020304" pitchFamily="18" charset="0"/>
              </a:rPr>
              <a:t>зу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зю</a:t>
            </a:r>
            <a:r>
              <a:rPr lang="ru-RU" sz="2000" b="1" dirty="0">
                <a:latin typeface="Times New Roman" panose="02020603050405020304" pitchFamily="18" charset="0"/>
              </a:rPr>
              <a:t>	  зэ - </a:t>
            </a:r>
            <a:r>
              <a:rPr lang="ru-RU" sz="2000" b="1" dirty="0" err="1">
                <a:latin typeface="Times New Roman" panose="02020603050405020304" pitchFamily="18" charset="0"/>
              </a:rPr>
              <a:t>зе</a:t>
            </a:r>
            <a:r>
              <a:rPr lang="ru-RU" sz="2000" b="1" dirty="0">
                <a:latin typeface="Times New Roman" panose="02020603050405020304" pitchFamily="18" charset="0"/>
              </a:rPr>
              <a:t>	          </a:t>
            </a:r>
            <a:r>
              <a:rPr lang="ru-RU" sz="2000" b="1" dirty="0" err="1">
                <a:latin typeface="Times New Roman" panose="02020603050405020304" pitchFamily="18" charset="0"/>
              </a:rPr>
              <a:t>зы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зи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</a:pPr>
            <a:r>
              <a:rPr lang="ru-RU" sz="2000" b="1" dirty="0">
                <a:latin typeface="Times New Roman" panose="02020603050405020304" pitchFamily="18" charset="0"/>
              </a:rPr>
              <a:t>Фа </a:t>
            </a:r>
            <a:r>
              <a:rPr lang="ru-RU" sz="2000" b="1" dirty="0" smtClean="0">
                <a:latin typeface="Times New Roman" panose="02020603050405020304" pitchFamily="18" charset="0"/>
              </a:rPr>
              <a:t>– </a:t>
            </a:r>
            <a:r>
              <a:rPr lang="ru-RU" sz="2000" b="1" dirty="0" err="1" smtClean="0">
                <a:latin typeface="Times New Roman" panose="02020603050405020304" pitchFamily="18" charset="0"/>
              </a:rPr>
              <a:t>фя</a:t>
            </a:r>
            <a:r>
              <a:rPr lang="ru-RU" sz="2000" b="1" dirty="0">
                <a:latin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</a:rPr>
              <a:t>      </a:t>
            </a:r>
            <a:r>
              <a:rPr lang="ru-RU" sz="2000" b="1" dirty="0">
                <a:latin typeface="Times New Roman" panose="02020603050405020304" pitchFamily="18" charset="0"/>
              </a:rPr>
              <a:t>фу - </a:t>
            </a:r>
            <a:r>
              <a:rPr lang="ru-RU" sz="2000" b="1" dirty="0" err="1">
                <a:latin typeface="Times New Roman" panose="02020603050405020304" pitchFamily="18" charset="0"/>
              </a:rPr>
              <a:t>фю</a:t>
            </a:r>
            <a:r>
              <a:rPr lang="ru-RU" sz="2000" b="1" dirty="0">
                <a:latin typeface="Times New Roman" panose="02020603050405020304" pitchFamily="18" charset="0"/>
              </a:rPr>
              <a:t>	  </a:t>
            </a:r>
            <a:r>
              <a:rPr lang="ru-RU" sz="2000" b="1" dirty="0" err="1">
                <a:latin typeface="Times New Roman" panose="02020603050405020304" pitchFamily="18" charset="0"/>
              </a:rPr>
              <a:t>фы</a:t>
            </a:r>
            <a:r>
              <a:rPr lang="ru-RU" sz="2000" b="1" dirty="0">
                <a:latin typeface="Times New Roman" panose="02020603050405020304" pitchFamily="18" charset="0"/>
              </a:rPr>
              <a:t> – фи      </a:t>
            </a:r>
            <a:r>
              <a:rPr lang="ru-RU" sz="2000" b="1" dirty="0" err="1">
                <a:latin typeface="Times New Roman" panose="02020603050405020304" pitchFamily="18" charset="0"/>
              </a:rPr>
              <a:t>фэ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фе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marL="381000" indent="-381000">
              <a:lnSpc>
                <a:spcPct val="80000"/>
              </a:lnSpc>
            </a:pPr>
            <a:r>
              <a:rPr lang="ru-RU" sz="2000" b="1" dirty="0">
                <a:latin typeface="Times New Roman" panose="02020603050405020304" pitchFamily="18" charset="0"/>
              </a:rPr>
              <a:t>Ла - </a:t>
            </a:r>
            <a:r>
              <a:rPr lang="ru-RU" sz="2000" b="1" dirty="0" smtClean="0">
                <a:latin typeface="Times New Roman" panose="02020603050405020304" pitchFamily="18" charset="0"/>
              </a:rPr>
              <a:t>ля</a:t>
            </a:r>
            <a:r>
              <a:rPr lang="ru-RU" sz="2000" b="1" dirty="0">
                <a:latin typeface="Times New Roman" panose="02020603050405020304" pitchFamily="18" charset="0"/>
              </a:rPr>
              <a:t>	       </a:t>
            </a:r>
            <a:r>
              <a:rPr lang="ru-RU" sz="2000" b="1" dirty="0" err="1">
                <a:latin typeface="Times New Roman" panose="02020603050405020304" pitchFamily="18" charset="0"/>
              </a:rPr>
              <a:t>лу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лю</a:t>
            </a:r>
            <a:r>
              <a:rPr lang="ru-RU" sz="2000" b="1" dirty="0">
                <a:latin typeface="Times New Roman" panose="02020603050405020304" pitchFamily="18" charset="0"/>
              </a:rPr>
              <a:t>	  </a:t>
            </a:r>
            <a:r>
              <a:rPr lang="ru-RU" sz="2000" b="1" dirty="0" err="1">
                <a:latin typeface="Times New Roman" panose="02020603050405020304" pitchFamily="18" charset="0"/>
              </a:rPr>
              <a:t>лы</a:t>
            </a:r>
            <a:r>
              <a:rPr lang="ru-RU" sz="2000" b="1" dirty="0">
                <a:latin typeface="Times New Roman" panose="02020603050405020304" pitchFamily="18" charset="0"/>
              </a:rPr>
              <a:t> – ли         </a:t>
            </a:r>
            <a:r>
              <a:rPr lang="ru-RU" sz="2000" b="1" dirty="0" err="1">
                <a:latin typeface="Times New Roman" panose="02020603050405020304" pitchFamily="18" charset="0"/>
              </a:rPr>
              <a:t>лэ</a:t>
            </a:r>
            <a:r>
              <a:rPr lang="ru-RU" sz="2000" b="1" dirty="0">
                <a:latin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</a:rPr>
              <a:t>ле</a:t>
            </a:r>
            <a:endParaRPr lang="ru-RU" sz="20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4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msotw9_temp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894"/>
          <a:stretch>
            <a:fillRect/>
          </a:stretch>
        </p:blipFill>
        <p:spPr>
          <a:xfrm>
            <a:off x="2654334" y="709333"/>
            <a:ext cx="4248150" cy="4679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19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8187" y="206063"/>
            <a:ext cx="63273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</a:rPr>
              <a:t>Неправильное дыхание</a:t>
            </a:r>
            <a:endParaRPr lang="ru-RU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0405" y="975504"/>
            <a:ext cx="8633137" cy="743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ru-RU" sz="2000" i="1" dirty="0">
                <a:latin typeface="Arial" panose="020B0604020202020204" pitchFamily="34" charset="0"/>
              </a:rPr>
              <a:t>Формировать навык владения дыханием и голосом я предлагаю с помощью следующих упражнений.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7588" y="1744945"/>
            <a:ext cx="10174755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i="1" dirty="0">
                <a:solidFill>
                  <a:srgbClr val="800000"/>
                </a:solidFill>
              </a:rPr>
              <a:t>«Задуйте свечу»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sz="2400" dirty="0" smtClean="0"/>
              <a:t>Сделайте </a:t>
            </a:r>
            <a:r>
              <a:rPr lang="ru-RU" sz="2400" dirty="0"/>
              <a:t>глубокий вдох и разом выдохните весь воздух. Задуйте одну большую свечку</a:t>
            </a:r>
            <a:r>
              <a:rPr lang="ru-RU" sz="2400" dirty="0" smtClean="0"/>
              <a:t>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endParaRPr lang="ru-RU" sz="24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dirty="0" smtClean="0"/>
              <a:t>2. Представьте</a:t>
            </a:r>
            <a:r>
              <a:rPr lang="ru-RU" sz="2400" dirty="0"/>
              <a:t>, что на руке стоят три свечки. Сделайте глубокий вдох и выдохните тремя порциями. Задуйте каждую свечу</a:t>
            </a:r>
            <a:r>
              <a:rPr lang="ru-RU" sz="2400" dirty="0" smtClean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24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dirty="0" smtClean="0"/>
              <a:t>3. Представьте</a:t>
            </a:r>
            <a:r>
              <a:rPr lang="ru-RU" sz="2400" dirty="0"/>
              <a:t>, что перед вами именинный пирог. На нем много маленьких свечек. Сделайте глубокий вдох и постарайтесь задуть как можно больше маленьких свечек, сделав максимальное количество </a:t>
            </a:r>
            <a:r>
              <a:rPr lang="ru-RU" sz="2400" dirty="0" smtClean="0"/>
              <a:t>коротких выдохов.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7378" y="1784955"/>
            <a:ext cx="86331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ru-RU" sz="2000" b="1" i="1" dirty="0">
                <a:solidFill>
                  <a:srgbClr val="800000"/>
                </a:solidFill>
              </a:rPr>
              <a:t>Сдерживание дыхания» </a:t>
            </a:r>
          </a:p>
          <a:p>
            <a:pPr algn="ctr">
              <a:buFont typeface="Wingdings" panose="05000000000000000000" pitchFamily="2" charset="2"/>
              <a:buNone/>
            </a:pPr>
            <a:endParaRPr lang="ru-RU" sz="2000" i="1" dirty="0">
              <a:solidFill>
                <a:srgbClr val="80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sz="2000" dirty="0"/>
              <a:t>		Дети ставят полоски бумаги на уровне губ, набирают побольше воздуха и начинают выдыхать потихоньку так, чтобы полоска бумаги не шевелилась.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87378" y="2189681"/>
            <a:ext cx="955612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b="1" i="1" dirty="0">
                <a:solidFill>
                  <a:srgbClr val="800000"/>
                </a:solidFill>
              </a:rPr>
              <a:t>«Выдох со счетом»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2000" b="1" i="1" dirty="0">
              <a:solidFill>
                <a:srgbClr val="80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Сделайте глубокий вдох, на выдохе громко считайте до тех пор, пока не кончится воздух.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Использование скороговорки (хором):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          Как на горке, на пригорке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           Стоят 33 Егорки   (глубокий вдох)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/>
              <a:t>           Раз Егорка, два Егорка ... (и т.д. до полного выдоха).</a:t>
            </a:r>
          </a:p>
        </p:txBody>
      </p:sp>
    </p:spTree>
    <p:extLst>
      <p:ext uri="{BB962C8B-B14F-4D97-AF65-F5344CB8AC3E}">
        <p14:creationId xmlns:p14="http://schemas.microsoft.com/office/powerpoint/2010/main" val="6507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Малое поле зрения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200" dirty="0" smtClean="0"/>
              <a:t>Таблицы Шульце</a:t>
            </a:r>
          </a:p>
          <a:p>
            <a:r>
              <a:rPr lang="ru-RU" sz="3200" dirty="0" smtClean="0"/>
              <a:t>Упражнение «Пирамида»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КОС*ТЕР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ПАТ   *  РОН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ПЛА     *     КАТ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ГНЕЗ      *         ДО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ПАШ       *         ТЕТ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ЛИ                *           ВЕНЬ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ЛО                  *             ШАДЬ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МОР                  *                 КОВЬ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3200" b="1" dirty="0"/>
              <a:t>ТЕТ                      *                    РАДЬ</a:t>
            </a:r>
          </a:p>
        </p:txBody>
      </p:sp>
    </p:spTree>
    <p:extLst>
      <p:ext uri="{BB962C8B-B14F-4D97-AF65-F5344CB8AC3E}">
        <p14:creationId xmlns:p14="http://schemas.microsoft.com/office/powerpoint/2010/main" val="37920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Чтение первого и последнего слогов на строке.</a:t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24983"/>
            <a:ext cx="8596668" cy="2256865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Барсучий </a:t>
            </a:r>
            <a:r>
              <a:rPr lang="ru-RU" sz="2400" b="1" dirty="0" smtClean="0">
                <a:solidFill>
                  <a:schemeClr val="tx2"/>
                </a:solidFill>
              </a:rPr>
              <a:t>нос</a:t>
            </a:r>
            <a:r>
              <a:rPr lang="ru-RU" sz="2400" dirty="0" smtClean="0">
                <a:solidFill>
                  <a:schemeClr val="tx2"/>
                </a:solidFill>
              </a:rPr>
              <a:t> (отрывок</a:t>
            </a:r>
            <a:r>
              <a:rPr lang="ru-RU" sz="2400" dirty="0">
                <a:solidFill>
                  <a:schemeClr val="tx2"/>
                </a:solidFill>
              </a:rPr>
              <a:t>)</a:t>
            </a:r>
          </a:p>
          <a:p>
            <a:pPr algn="r"/>
            <a:endParaRPr lang="ru-RU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2400" i="1" dirty="0">
                <a:solidFill>
                  <a:schemeClr val="tx2"/>
                </a:solidFill>
              </a:rPr>
              <a:t>… </a:t>
            </a:r>
            <a:r>
              <a:rPr lang="ru-RU" sz="2400" b="1" i="1" u="sng" dirty="0">
                <a:solidFill>
                  <a:schemeClr val="tx2"/>
                </a:solidFill>
              </a:rPr>
              <a:t>Че</a:t>
            </a:r>
            <a:r>
              <a:rPr lang="ru-RU" sz="2400" i="1" dirty="0">
                <a:solidFill>
                  <a:schemeClr val="tx2"/>
                </a:solidFill>
              </a:rPr>
              <a:t>рез полчаса зверь высунул из травы мокрый черный </a:t>
            </a:r>
            <a:r>
              <a:rPr lang="ru-RU" sz="2400" b="1" i="1" u="sng" dirty="0">
                <a:solidFill>
                  <a:schemeClr val="tx2"/>
                </a:solidFill>
              </a:rPr>
              <a:t>нос</a:t>
            </a:r>
            <a:r>
              <a:rPr lang="ru-RU" sz="2400" i="1" dirty="0">
                <a:solidFill>
                  <a:schemeClr val="tx2"/>
                </a:solidFill>
              </a:rPr>
              <a:t>,</a:t>
            </a:r>
            <a:br>
              <a:rPr lang="ru-RU" sz="2400" i="1" dirty="0">
                <a:solidFill>
                  <a:schemeClr val="tx2"/>
                </a:solidFill>
              </a:rPr>
            </a:br>
            <a:r>
              <a:rPr lang="ru-RU" sz="2400" b="1" i="1" u="sng" dirty="0">
                <a:solidFill>
                  <a:schemeClr val="tx2"/>
                </a:solidFill>
              </a:rPr>
              <a:t>по</a:t>
            </a:r>
            <a:r>
              <a:rPr lang="ru-RU" sz="2400" i="1" dirty="0">
                <a:solidFill>
                  <a:schemeClr val="tx2"/>
                </a:solidFill>
              </a:rPr>
              <a:t>хожий на свиной пятачок, нос долго нюхал воздух и дро</a:t>
            </a:r>
            <a:r>
              <a:rPr lang="ru-RU" sz="2400" b="1" i="1" u="sng" dirty="0">
                <a:solidFill>
                  <a:schemeClr val="tx2"/>
                </a:solidFill>
              </a:rPr>
              <a:t>жал</a:t>
            </a:r>
            <a:br>
              <a:rPr lang="ru-RU" sz="2400" b="1" i="1" u="sng" dirty="0">
                <a:solidFill>
                  <a:schemeClr val="tx2"/>
                </a:solidFill>
              </a:rPr>
            </a:br>
            <a:r>
              <a:rPr lang="ru-RU" sz="2400" b="1" i="1" u="sng" dirty="0">
                <a:solidFill>
                  <a:schemeClr val="tx2"/>
                </a:solidFill>
              </a:rPr>
              <a:t>от</a:t>
            </a:r>
            <a:r>
              <a:rPr lang="ru-RU" sz="2400" i="1" dirty="0">
                <a:solidFill>
                  <a:schemeClr val="tx2"/>
                </a:solidFill>
              </a:rPr>
              <a:t> жаднос</a:t>
            </a:r>
            <a:r>
              <a:rPr lang="ru-RU" sz="2400" b="1" i="1" u="sng" dirty="0">
                <a:solidFill>
                  <a:schemeClr val="tx2"/>
                </a:solidFill>
              </a:rPr>
              <a:t>ти</a:t>
            </a:r>
            <a:r>
              <a:rPr lang="ru-RU" sz="2400" i="1" dirty="0">
                <a:solidFill>
                  <a:schemeClr val="tx2"/>
                </a:solidFill>
              </a:rPr>
              <a:t>…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/>
                </a:solidFill>
              </a:rPr>
              <a:t>К. Паустовский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95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062" y="218940"/>
            <a:ext cx="9813701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Чтение «БРОСОК-ЗАСЕЧКА» 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400" b="1" i="1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 dirty="0"/>
              <a:t>	</a:t>
            </a:r>
            <a:r>
              <a:rPr lang="ru-RU" sz="2400" dirty="0" smtClean="0"/>
              <a:t>Дети </a:t>
            </a:r>
            <a:r>
              <a:rPr lang="ru-RU" sz="2400" dirty="0"/>
              <a:t>кладут руки на колени и начинают читать текст вслух по команде «Бросок». Когда раздаётся команда «Засечка», дети отрывают голову от книги, закрывают глаза и несколько секунд отдыхают, руки на коленях. По команде «Бросок», дети должны отыскать глазами то место, где остановились и продолжить чтение вслух. </a:t>
            </a:r>
          </a:p>
        </p:txBody>
      </p:sp>
    </p:spTree>
    <p:extLst>
      <p:ext uri="{BB962C8B-B14F-4D97-AF65-F5344CB8AC3E}">
        <p14:creationId xmlns:p14="http://schemas.microsoft.com/office/powerpoint/2010/main" val="232084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Тренировка внимания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695" y="1413614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ru-RU" sz="2000" dirty="0" smtClean="0"/>
              <a:t>Игры со спичками</a:t>
            </a:r>
          </a:p>
          <a:p>
            <a:r>
              <a:rPr lang="ru-RU" sz="2000" dirty="0" smtClean="0"/>
              <a:t>Образ рисунка</a:t>
            </a:r>
          </a:p>
          <a:p>
            <a:r>
              <a:rPr lang="ru-RU" sz="2000" dirty="0" smtClean="0"/>
              <a:t>Асинхронные упражнения</a:t>
            </a:r>
          </a:p>
          <a:p>
            <a:r>
              <a:rPr lang="ru-RU" sz="2000" dirty="0" smtClean="0"/>
              <a:t>Письмо левой рукой</a:t>
            </a:r>
          </a:p>
          <a:p>
            <a:r>
              <a:rPr lang="ru-RU" sz="2000" dirty="0" smtClean="0"/>
              <a:t>Понимание по губам</a:t>
            </a:r>
          </a:p>
          <a:p>
            <a:r>
              <a:rPr lang="ru-RU" sz="2000" dirty="0" smtClean="0"/>
              <a:t>Назови предметы перед собой быстро</a:t>
            </a:r>
          </a:p>
          <a:p>
            <a:r>
              <a:rPr lang="ru-RU" sz="2000" dirty="0" smtClean="0"/>
              <a:t>Одновременно писать и листать книжку</a:t>
            </a:r>
          </a:p>
          <a:p>
            <a:r>
              <a:rPr lang="ru-RU" sz="2000" dirty="0" smtClean="0"/>
              <a:t>Услышать слова тихо включенной песни</a:t>
            </a:r>
          </a:p>
          <a:p>
            <a:r>
              <a:rPr lang="ru-RU" sz="2000" dirty="0" smtClean="0"/>
              <a:t>Чтение слова наоборот</a:t>
            </a:r>
          </a:p>
          <a:p>
            <a:r>
              <a:rPr lang="ru-RU" sz="2000" dirty="0" smtClean="0"/>
              <a:t>Рисунки «Найди отличия»</a:t>
            </a:r>
          </a:p>
          <a:p>
            <a:r>
              <a:rPr lang="ru-RU" sz="2000" dirty="0" smtClean="0"/>
              <a:t>Упражнение «Подчеркнуть» (буквы)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461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034" y="1854558"/>
            <a:ext cx="96600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  <a:endParaRPr lang="ru-RU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6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>
                <a:latin typeface="Courier New" panose="02070309020205020404" pitchFamily="49" charset="0"/>
              </a:rPr>
              <a:t>Чтение является сложным актом, который включает в себя: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None/>
            </a:pPr>
            <a:r>
              <a:rPr lang="ru-RU" b="1" dirty="0">
                <a:latin typeface="Arial" panose="020B0604020202020204" pitchFamily="34" charset="0"/>
              </a:rPr>
              <a:t>		</a:t>
            </a:r>
            <a:r>
              <a:rPr lang="ru-RU" sz="2200" b="1" dirty="0">
                <a:latin typeface="Courier New" panose="02070309020205020404" pitchFamily="49" charset="0"/>
              </a:rPr>
              <a:t>технические навыки – </a:t>
            </a:r>
            <a:r>
              <a:rPr lang="ru-RU" sz="2200" dirty="0">
                <a:latin typeface="Courier New" panose="02070309020205020404" pitchFamily="49" charset="0"/>
              </a:rPr>
              <a:t>правильное и быстрое восприятие и озвучивание слов, основанное на  связи </a:t>
            </a:r>
            <a:r>
              <a:rPr lang="ru-RU" sz="2200" dirty="0" smtClean="0">
                <a:latin typeface="Courier New" panose="02070309020205020404" pitchFamily="49" charset="0"/>
              </a:rPr>
              <a:t>между </a:t>
            </a:r>
            <a:r>
              <a:rPr lang="ru-RU" sz="2200" dirty="0">
                <a:latin typeface="Courier New" panose="02070309020205020404" pitchFamily="49" charset="0"/>
              </a:rPr>
              <a:t>зрительными образами, с одной стороны, и акустическими и </a:t>
            </a:r>
            <a:r>
              <a:rPr lang="ru-RU" sz="2200" dirty="0" err="1">
                <a:latin typeface="Courier New" panose="02070309020205020404" pitchFamily="49" charset="0"/>
              </a:rPr>
              <a:t>речедвигательными</a:t>
            </a:r>
            <a:r>
              <a:rPr lang="ru-RU" sz="2200" dirty="0">
                <a:latin typeface="Courier New" panose="02070309020205020404" pitchFamily="49" charset="0"/>
              </a:rPr>
              <a:t> с другой.</a:t>
            </a:r>
          </a:p>
          <a:p>
            <a:pPr marL="533400" indent="-533400">
              <a:buNone/>
            </a:pPr>
            <a:endParaRPr lang="ru-RU" sz="2200" b="1" dirty="0">
              <a:latin typeface="Courier New" panose="02070309020205020404" pitchFamily="49" charset="0"/>
            </a:endParaRPr>
          </a:p>
          <a:p>
            <a:pPr marL="533400" indent="-533400">
              <a:buNone/>
            </a:pPr>
            <a:r>
              <a:rPr lang="ru-RU" sz="2200" b="1" dirty="0">
                <a:latin typeface="Courier New" panose="02070309020205020404" pitchFamily="49" charset="0"/>
              </a:rPr>
              <a:t>		 процесс понимания смысла читаемого – </a:t>
            </a:r>
            <a:r>
              <a:rPr lang="ru-RU" sz="2200" dirty="0">
                <a:latin typeface="Courier New" panose="02070309020205020404" pitchFamily="49" charset="0"/>
              </a:rPr>
              <a:t>извлечение его смысла, содержания.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0758-17BD-4D3D-9321-EFF0882762CC}" type="slidenum">
              <a:rPr lang="ru-RU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4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>
                <a:latin typeface="Courier New" panose="02070309020205020404" pitchFamily="49" charset="0"/>
              </a:rPr>
              <a:t>Под </a:t>
            </a:r>
            <a:r>
              <a:rPr lang="ru-RU" b="1" i="1" u="sng">
                <a:latin typeface="Courier New" panose="02070309020205020404" pitchFamily="49" charset="0"/>
              </a:rPr>
              <a:t>техникой чтения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46330" y="1490888"/>
            <a:ext cx="8596668" cy="1986408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 dirty="0"/>
              <a:t>   </a:t>
            </a:r>
            <a:r>
              <a:rPr lang="ru-RU" sz="2400" b="1" i="1" dirty="0">
                <a:latin typeface="Courier New" panose="02070309020205020404" pitchFamily="49" charset="0"/>
              </a:rPr>
              <a:t>понимается умение узнавать написанные буквы, правильно соотносить их со звуками и произносить их в указанном порядке в виде слогов, слов и </a:t>
            </a:r>
            <a:r>
              <a:rPr lang="ru-RU" sz="2400" b="1" i="1" dirty="0" smtClean="0">
                <a:latin typeface="Courier New" panose="02070309020205020404" pitchFamily="49" charset="0"/>
              </a:rPr>
              <a:t>предложений. </a:t>
            </a:r>
            <a:endParaRPr lang="ru-RU" sz="2400" b="1" i="1" dirty="0">
              <a:latin typeface="Courier New" panose="02070309020205020404" pitchFamily="49" charset="0"/>
            </a:endParaRPr>
          </a:p>
          <a:p>
            <a:pPr algn="r">
              <a:buFontTx/>
              <a:buNone/>
            </a:pPr>
            <a:r>
              <a:rPr lang="ru-RU" b="1" i="1" dirty="0">
                <a:latin typeface="Courier New" panose="02070309020205020404" pitchFamily="49" charset="0"/>
              </a:rPr>
              <a:t>(Т. Г. Егоров).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A58C8-DBC3-45EC-8CB7-DAFA7E2EF728}" type="slidenum">
              <a:rPr lang="ru-RU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40757" y="292906"/>
            <a:ext cx="7416800" cy="11525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Существует много причин, </a:t>
            </a:r>
            <a:br>
              <a:rPr lang="ru-RU" sz="2400" b="1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ru-RU" sz="2400" b="1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тормозящих скорость чтения.</a:t>
            </a:r>
            <a:r>
              <a:rPr lang="ru-RU" sz="2400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br>
              <a:rPr lang="ru-RU" sz="2400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ru-RU" sz="2400" dirty="0">
                <a:solidFill>
                  <a:srgbClr val="3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Среди них: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76313" y="1710051"/>
            <a:ext cx="5257800" cy="421005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Природный темп деятельности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Регрессии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Отсутствие антиципации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Нарушения артикуляции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Неправильное дыхание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Малое поле зрения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Уровень организации внимания</a:t>
            </a:r>
          </a:p>
          <a:p>
            <a:pPr marL="533400" indent="-533400">
              <a:lnSpc>
                <a:spcPct val="110000"/>
              </a:lnSpc>
            </a:pPr>
            <a:r>
              <a:rPr lang="ru-RU" sz="2000" b="1" dirty="0">
                <a:latin typeface="Courier New" panose="02070309020205020404" pitchFamily="49" charset="0"/>
              </a:rPr>
              <a:t>Уровень развития памяти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D9C7-3307-42CA-9FBC-F98F73E7F90E}" type="slidenum">
              <a:rPr lang="ru-RU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7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i="1"/>
              <a:t>Природный темп деятельности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41012" y="1381260"/>
            <a:ext cx="82804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1600" b="1" dirty="0"/>
              <a:t>		</a:t>
            </a:r>
            <a:r>
              <a:rPr lang="ru-RU" sz="2000" b="1" dirty="0">
                <a:latin typeface="Courier New" panose="02070309020205020404" pitchFamily="49" charset="0"/>
              </a:rPr>
              <a:t>Темп деятельности</a:t>
            </a:r>
            <a:r>
              <a:rPr lang="ru-RU" sz="2000" dirty="0">
                <a:latin typeface="Courier New" panose="02070309020205020404" pitchFamily="49" charset="0"/>
              </a:rPr>
              <a:t> – это скорость, с которой работают психические процессы: память, внимание, восприятие, мышление, воображение</a:t>
            </a:r>
            <a:r>
              <a:rPr lang="ru-RU" sz="2000" dirty="0" smtClean="0"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Courier New" panose="02070309020205020404" pitchFamily="49" charset="0"/>
              </a:rPr>
              <a:t> </a:t>
            </a:r>
            <a:r>
              <a:rPr lang="ru-RU" sz="2000" dirty="0" smtClean="0">
                <a:latin typeface="Courier New" panose="02070309020205020404" pitchFamily="49" charset="0"/>
              </a:rPr>
              <a:t>    </a:t>
            </a:r>
            <a:r>
              <a:rPr lang="ru-RU" sz="2000" i="1" dirty="0">
                <a:latin typeface="Courier New" panose="02070309020205020404" pitchFamily="49" charset="0"/>
              </a:rPr>
              <a:t>Это количество операций, действий, движений, которые выполняет человек за единицу времени</a:t>
            </a:r>
            <a:r>
              <a:rPr lang="ru-RU" sz="2000" i="1" dirty="0" smtClean="0"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000" dirty="0">
                <a:latin typeface="Courier New" panose="02070309020205020404" pitchFamily="49" charset="0"/>
              </a:rPr>
              <a:t> </a:t>
            </a:r>
            <a:r>
              <a:rPr lang="ru-RU" sz="2000" dirty="0" smtClean="0">
                <a:latin typeface="Courier New" panose="02070309020205020404" pitchFamily="49" charset="0"/>
              </a:rPr>
              <a:t>    Хотя </a:t>
            </a:r>
            <a:r>
              <a:rPr lang="ru-RU" sz="2000" dirty="0">
                <a:latin typeface="Courier New" panose="02070309020205020404" pitchFamily="49" charset="0"/>
              </a:rPr>
              <a:t>темп деятельности и является врождённым устойчивым свойством нервной системы, он в течение жизни, включаясь в самые разнообразные виды деятельности</a:t>
            </a:r>
            <a:r>
              <a:rPr lang="ru-RU" sz="2000" b="1" i="1" dirty="0">
                <a:latin typeface="Courier New" panose="02070309020205020404" pitchFamily="49" charset="0"/>
              </a:rPr>
              <a:t>, может постепенно изменяться. 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6C838-800F-42B9-B96A-E75A00F56212}" type="slidenum">
              <a:rPr lang="ru-RU"/>
              <a:pPr/>
              <a:t>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399504" y="428414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dirty="0" smtClean="0"/>
              <a:t>	</a:t>
            </a:r>
            <a:r>
              <a:rPr lang="ru-RU" b="1" dirty="0" smtClean="0">
                <a:latin typeface="Courier New" panose="02070309020205020404" pitchFamily="49" charset="0"/>
              </a:rPr>
              <a:t>Это значит, что, используя определенные упражнения, можно увеличивать темп чтения. Такими упражнениями могут быть:</a:t>
            </a:r>
            <a:endParaRPr lang="ru-RU" b="1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0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788" y="1555282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Многократное чтение на 1 мин.</a:t>
            </a:r>
          </a:p>
          <a:p>
            <a:r>
              <a:rPr lang="ru-RU" sz="2400" dirty="0" smtClean="0"/>
              <a:t>Молния (</a:t>
            </a:r>
            <a:r>
              <a:rPr lang="ru-RU" sz="2000" dirty="0">
                <a:latin typeface="Courier New" panose="02070309020205020404" pitchFamily="49" charset="0"/>
              </a:rPr>
              <a:t>чередовании чтения в комфортном режиме с чтением в максимально быстром темпе. Переход на чтение в ускоренном режиме осуществляется по команде «Молния</a:t>
            </a:r>
            <a:r>
              <a:rPr lang="ru-RU" sz="2000" dirty="0" smtClean="0">
                <a:latin typeface="Courier New" panose="02070309020205020404" pitchFamily="49" charset="0"/>
              </a:rPr>
              <a:t>»</a:t>
            </a:r>
            <a:r>
              <a:rPr lang="ru-RU" sz="2000" b="1" dirty="0" smtClean="0">
                <a:latin typeface="Courier New" panose="02070309020205020404" pitchFamily="49" charset="0"/>
              </a:rPr>
              <a:t>)</a:t>
            </a:r>
          </a:p>
          <a:p>
            <a:r>
              <a:rPr lang="ru-RU" sz="2000" b="1" dirty="0" smtClean="0">
                <a:latin typeface="Courier New" panose="02070309020205020404" pitchFamily="49" charset="0"/>
              </a:rPr>
              <a:t>Буксир «для слабых».</a:t>
            </a:r>
          </a:p>
          <a:p>
            <a:r>
              <a:rPr lang="ru-RU" sz="2000" b="1" dirty="0" smtClean="0">
                <a:latin typeface="Courier New" panose="02070309020205020404" pitchFamily="49" charset="0"/>
              </a:rPr>
              <a:t>Догонялки</a:t>
            </a:r>
            <a:r>
              <a:rPr lang="ru-RU" sz="2000" dirty="0" smtClean="0">
                <a:latin typeface="Courier New" panose="02070309020205020404" pitchFamily="49" charset="0"/>
              </a:rPr>
              <a:t>( разрыв </a:t>
            </a:r>
            <a:r>
              <a:rPr lang="ru-RU" sz="2000" dirty="0">
                <a:latin typeface="Courier New" panose="02070309020205020404" pitchFamily="49" charset="0"/>
              </a:rPr>
              <a:t>в</a:t>
            </a:r>
            <a:r>
              <a:rPr lang="ru-RU" sz="2000" dirty="0" smtClean="0">
                <a:latin typeface="Courier New" panose="02070309020205020404" pitchFamily="49" charset="0"/>
              </a:rPr>
              <a:t> скорости не более 20 слов).</a:t>
            </a:r>
          </a:p>
          <a:p>
            <a:endParaRPr lang="ru-RU" sz="2000" b="1" dirty="0">
              <a:latin typeface="Courier New" panose="02070309020205020404" pitchFamily="49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8868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459" y="193182"/>
            <a:ext cx="35718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</a:rPr>
              <a:t>Регрессии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971" y="1116512"/>
            <a:ext cx="88091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ourier New" panose="02070309020205020404" pitchFamily="49" charset="0"/>
              </a:rPr>
              <a:t>Э</a:t>
            </a:r>
            <a:r>
              <a:rPr lang="ru-RU" sz="2400" b="1" dirty="0" smtClean="0">
                <a:latin typeface="Courier New" panose="02070309020205020404" pitchFamily="49" charset="0"/>
              </a:rPr>
              <a:t>то возвратные движения глаз с целью повторного чтения уже прочитанного. 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34118" y="2039842"/>
            <a:ext cx="1790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Причины: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9251" y="3348507"/>
            <a:ext cx="65694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Сила привычки(способ обучения чтению).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Отсутствие внимания.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936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308" y="244698"/>
            <a:ext cx="3441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Способы исправления: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730" y="927278"/>
            <a:ext cx="987802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Чтение со звуковым ориентиром.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Зрительные диктанты профессора Федоренко.</a:t>
            </a:r>
          </a:p>
          <a:p>
            <a:r>
              <a:rPr lang="ru-RU" sz="2800" dirty="0" smtClean="0"/>
              <a:t>(ещё оперативная память)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r>
              <a:rPr lang="ru-RU" sz="2800" dirty="0" smtClean="0"/>
              <a:t>3.Чтение с листом сверху строки «горящая страница».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r>
              <a:rPr lang="ru-RU" sz="2800" dirty="0" smtClean="0"/>
              <a:t>4.Чтение незнакомого текста подчёркнуто выразительно.</a:t>
            </a:r>
          </a:p>
          <a:p>
            <a:pPr marL="342900" indent="-342900">
              <a:buFont typeface="+mj-lt"/>
              <a:buAutoNum type="arabicPeriod"/>
            </a:pPr>
            <a:endParaRPr lang="ru-RU" sz="2800" dirty="0"/>
          </a:p>
          <a:p>
            <a:r>
              <a:rPr lang="ru-RU" sz="2800" dirty="0" smtClean="0"/>
              <a:t>5.Чтение в заданном темпе: скороговоркой.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275787" y="6040191"/>
            <a:ext cx="163057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 action="ppaction://hlinkpres?slideindex=1&amp;slidetitle="/>
              </a:rPr>
              <a:t>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20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4" y="1115739"/>
            <a:ext cx="99296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ourier New" panose="02070309020205020404" pitchFamily="49" charset="0"/>
              </a:rPr>
              <a:t>Возможно, вы замечали за собой при чтении, что многие слова, которые вы читаете, вы не дочитываете до конца, догадываясь, что же это за слово по содержанию. </a:t>
            </a:r>
            <a:endParaRPr lang="ru-RU" sz="2400" dirty="0" smtClean="0">
              <a:latin typeface="Courier New" panose="02070309020205020404" pitchFamily="49" charset="0"/>
            </a:endParaRPr>
          </a:p>
          <a:p>
            <a:r>
              <a:rPr lang="ru-RU" sz="2400" i="1" dirty="0" smtClean="0">
                <a:latin typeface="Courier New" panose="02070309020205020404" pitchFamily="49" charset="0"/>
              </a:rPr>
              <a:t>Такой </a:t>
            </a:r>
            <a:r>
              <a:rPr lang="ru-RU" sz="2400" i="1" dirty="0">
                <a:latin typeface="Courier New" panose="02070309020205020404" pitchFamily="49" charset="0"/>
              </a:rPr>
              <a:t>прием, используемый для дальнейшего осмысления текста, называется </a:t>
            </a:r>
            <a:r>
              <a:rPr lang="ru-RU" sz="2400" b="1" i="1" u="sng" dirty="0">
                <a:latin typeface="Courier New" panose="02070309020205020404" pitchFamily="49" charset="0"/>
              </a:rPr>
              <a:t>антиципацией</a:t>
            </a:r>
            <a:r>
              <a:rPr lang="ru-RU" sz="2400" i="1" dirty="0">
                <a:latin typeface="Courier New" panose="02070309020205020404" pitchFamily="49" charset="0"/>
              </a:rPr>
              <a:t>, или предвосхищением, по-другому - </a:t>
            </a:r>
            <a:r>
              <a:rPr lang="ru-RU" sz="2400" b="1" i="1" u="sng" dirty="0">
                <a:latin typeface="Courier New" panose="02070309020205020404" pitchFamily="49" charset="0"/>
              </a:rPr>
              <a:t>смысловой догадкой</a:t>
            </a:r>
            <a:r>
              <a:rPr lang="ru-RU" sz="2400" b="1" i="1" dirty="0">
                <a:latin typeface="Courier New" panose="02070309020205020404" pitchFamily="49" charset="0"/>
              </a:rPr>
              <a:t>.</a:t>
            </a:r>
            <a:r>
              <a:rPr lang="ru-RU" sz="2400" i="1" dirty="0">
                <a:latin typeface="Courier New" panose="02070309020205020404" pitchFamily="49" charset="0"/>
              </a:rPr>
              <a:t> </a:t>
            </a:r>
            <a:endParaRPr lang="ru-RU" sz="2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927279" y="167425"/>
            <a:ext cx="34692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Антиципация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4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</TotalTime>
  <Words>616</Words>
  <Application>Microsoft Office PowerPoint</Application>
  <PresentationFormat>Широкоэкранный</PresentationFormat>
  <Paragraphs>136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Trebuchet MS</vt:lpstr>
      <vt:lpstr>Wingdings</vt:lpstr>
      <vt:lpstr>Wingdings 3</vt:lpstr>
      <vt:lpstr>Грань</vt:lpstr>
      <vt:lpstr>Оптимальное чтение</vt:lpstr>
      <vt:lpstr>Чтение является сложным актом, который включает в себя:</vt:lpstr>
      <vt:lpstr>Под техникой чтения</vt:lpstr>
      <vt:lpstr>Существует много причин,  тормозящих скорость чтения.  Среди них:</vt:lpstr>
      <vt:lpstr>Природный темп деятельности</vt:lpstr>
      <vt:lpstr>Упражнения:</vt:lpstr>
      <vt:lpstr>Презентация PowerPoint</vt:lpstr>
      <vt:lpstr>Презентация PowerPoint</vt:lpstr>
      <vt:lpstr>Презентация PowerPoint</vt:lpstr>
      <vt:lpstr>Презентация PowerPoint</vt:lpstr>
      <vt:lpstr>Артикуляция</vt:lpstr>
      <vt:lpstr>Презентация PowerPoint</vt:lpstr>
      <vt:lpstr>Презентация PowerPoint</vt:lpstr>
      <vt:lpstr>Презентация PowerPoint</vt:lpstr>
      <vt:lpstr>Малое поле зрения</vt:lpstr>
      <vt:lpstr>Чтение первого и последнего слогов на строке. </vt:lpstr>
      <vt:lpstr>Презентация PowerPoint</vt:lpstr>
      <vt:lpstr>Тренировка внимания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Оптимальное чтение</dc:title>
  <dc:creator>Марина</dc:creator>
  <cp:lastModifiedBy>Марина</cp:lastModifiedBy>
  <cp:revision>22</cp:revision>
  <cp:lastPrinted>2015-03-25T10:56:49Z</cp:lastPrinted>
  <dcterms:created xsi:type="dcterms:W3CDTF">2014-10-22T15:43:49Z</dcterms:created>
  <dcterms:modified xsi:type="dcterms:W3CDTF">2015-03-26T14:22:57Z</dcterms:modified>
</cp:coreProperties>
</file>