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56" r:id="rId8"/>
    <p:sldId id="264" r:id="rId9"/>
    <p:sldId id="265" r:id="rId10"/>
    <p:sldId id="266" r:id="rId11"/>
    <p:sldId id="263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000099"/>
    <a:srgbClr val="0000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67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BB33-F9EC-4355-A584-A901E35DC5E1}" type="datetimeFigureOut">
              <a:rPr lang="ru-RU" smtClean="0"/>
              <a:t>27.03.2015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45992-15CF-46EF-93E7-B65AF867B65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BB33-F9EC-4355-A584-A901E35DC5E1}" type="datetimeFigureOut">
              <a:rPr lang="ru-RU" smtClean="0"/>
              <a:t>27.03.2015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45992-15CF-46EF-93E7-B65AF867B65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BB33-F9EC-4355-A584-A901E35DC5E1}" type="datetimeFigureOut">
              <a:rPr lang="ru-RU" smtClean="0"/>
              <a:t>27.03.2015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45992-15CF-46EF-93E7-B65AF867B65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BB33-F9EC-4355-A584-A901E35DC5E1}" type="datetimeFigureOut">
              <a:rPr lang="ru-RU" smtClean="0"/>
              <a:t>27.03.2015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45992-15CF-46EF-93E7-B65AF867B65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BB33-F9EC-4355-A584-A901E35DC5E1}" type="datetimeFigureOut">
              <a:rPr lang="ru-RU" smtClean="0"/>
              <a:t>27.03.2015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45992-15CF-46EF-93E7-B65AF867B65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BB33-F9EC-4355-A584-A901E35DC5E1}" type="datetimeFigureOut">
              <a:rPr lang="ru-RU" smtClean="0"/>
              <a:t>27.03.2015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45992-15CF-46EF-93E7-B65AF867B65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BB33-F9EC-4355-A584-A901E35DC5E1}" type="datetimeFigureOut">
              <a:rPr lang="ru-RU" smtClean="0"/>
              <a:t>27.03.2015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45992-15CF-46EF-93E7-B65AF867B65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BB33-F9EC-4355-A584-A901E35DC5E1}" type="datetimeFigureOut">
              <a:rPr lang="ru-RU" smtClean="0"/>
              <a:t>27.03.2015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45992-15CF-46EF-93E7-B65AF867B65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BB33-F9EC-4355-A584-A901E35DC5E1}" type="datetimeFigureOut">
              <a:rPr lang="ru-RU" smtClean="0"/>
              <a:t>27.03.2015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45992-15CF-46EF-93E7-B65AF867B65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BB33-F9EC-4355-A584-A901E35DC5E1}" type="datetimeFigureOut">
              <a:rPr lang="ru-RU" smtClean="0"/>
              <a:t>27.03.2015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45992-15CF-46EF-93E7-B65AF867B65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BB33-F9EC-4355-A584-A901E35DC5E1}" type="datetimeFigureOut">
              <a:rPr lang="ru-RU" smtClean="0"/>
              <a:t>27.03.2015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45992-15CF-46EF-93E7-B65AF867B65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6BB33-F9EC-4355-A584-A901E35DC5E1}" type="datetimeFigureOut">
              <a:rPr lang="ru-RU" smtClean="0"/>
              <a:t>27.03.2015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45992-15CF-46EF-93E7-B65AF867B655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600" dirty="0" smtClean="0"/>
              <a:t>Районное МО учителей начальных классов</a:t>
            </a:r>
            <a:r>
              <a:rPr lang="ru-RU" sz="3600" dirty="0" smtClean="0">
                <a:solidFill>
                  <a:srgbClr val="000099"/>
                </a:solidFill>
              </a:rPr>
              <a:t/>
            </a:r>
            <a:br>
              <a:rPr lang="ru-RU" sz="3600" dirty="0" smtClean="0">
                <a:solidFill>
                  <a:srgbClr val="000099"/>
                </a:solidFill>
              </a:rPr>
            </a:br>
            <a:r>
              <a:rPr lang="ru-RU" sz="3600" dirty="0" smtClean="0">
                <a:solidFill>
                  <a:srgbClr val="000099"/>
                </a:solidFill>
              </a:rPr>
              <a:t>Мастер </a:t>
            </a:r>
            <a:r>
              <a:rPr lang="ru-RU" sz="3600" dirty="0" smtClean="0">
                <a:solidFill>
                  <a:srgbClr val="000099"/>
                </a:solidFill>
              </a:rPr>
              <a:t>– класс</a:t>
            </a:r>
            <a:br>
              <a:rPr lang="ru-RU" sz="3600" dirty="0" smtClean="0">
                <a:solidFill>
                  <a:srgbClr val="000099"/>
                </a:solidFill>
              </a:rPr>
            </a:br>
            <a:r>
              <a:rPr lang="ru-RU" sz="3600" dirty="0" smtClean="0">
                <a:solidFill>
                  <a:srgbClr val="000099"/>
                </a:solidFill>
              </a:rPr>
              <a:t>внеурочного занятия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>
                <a:solidFill>
                  <a:srgbClr val="000099"/>
                </a:solidFill>
              </a:rPr>
              <a:t>по теме:</a:t>
            </a:r>
            <a:r>
              <a:rPr lang="ru-RU" sz="4800" dirty="0" smtClean="0">
                <a:solidFill>
                  <a:srgbClr val="000099"/>
                </a:solidFill>
              </a:rPr>
              <a:t> </a:t>
            </a:r>
            <a:r>
              <a:rPr lang="ru-RU" sz="6000" dirty="0" smtClean="0">
                <a:solidFill>
                  <a:srgbClr val="0000FF"/>
                </a:solidFill>
              </a:rPr>
              <a:t>«Тайны воды»</a:t>
            </a: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>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>
                <a:solidFill>
                  <a:srgbClr val="000099"/>
                </a:solidFill>
              </a:rPr>
              <a:t>по курсу « Я – исследователь»</a:t>
            </a:r>
            <a:br>
              <a:rPr lang="ru-RU" sz="3600" dirty="0" smtClean="0">
                <a:solidFill>
                  <a:srgbClr val="000099"/>
                </a:solidFill>
              </a:rPr>
            </a:br>
            <a:r>
              <a:rPr lang="ru-RU" sz="3600" dirty="0">
                <a:solidFill>
                  <a:srgbClr val="000099"/>
                </a:solidFill>
              </a:rPr>
              <a:t> </a:t>
            </a:r>
            <a:r>
              <a:rPr lang="ru-RU" sz="3600" dirty="0" smtClean="0">
                <a:solidFill>
                  <a:srgbClr val="000099"/>
                </a:solidFill>
              </a:rPr>
              <a:t>                                             </a:t>
            </a:r>
            <a:r>
              <a:rPr lang="ru-RU" sz="2000" dirty="0" smtClean="0">
                <a:solidFill>
                  <a:srgbClr val="000099"/>
                </a:solidFill>
              </a:rPr>
              <a:t>учитель МОБУ </a:t>
            </a:r>
            <a:r>
              <a:rPr lang="ru-RU" sz="2000" dirty="0" err="1" smtClean="0">
                <a:solidFill>
                  <a:srgbClr val="000099"/>
                </a:solidFill>
              </a:rPr>
              <a:t>Ромненской</a:t>
            </a:r>
            <a:r>
              <a:rPr lang="ru-RU" sz="2000" dirty="0" smtClean="0">
                <a:solidFill>
                  <a:srgbClr val="000099"/>
                </a:solidFill>
              </a:rPr>
              <a:t> СОШ</a:t>
            </a:r>
            <a:br>
              <a:rPr lang="ru-RU" sz="2000" dirty="0" smtClean="0">
                <a:solidFill>
                  <a:srgbClr val="000099"/>
                </a:solidFill>
              </a:rPr>
            </a:br>
            <a:r>
              <a:rPr lang="ru-RU" sz="2000" dirty="0" smtClean="0">
                <a:solidFill>
                  <a:srgbClr val="000099"/>
                </a:solidFill>
              </a:rPr>
              <a:t>                                                                                      </a:t>
            </a:r>
            <a:r>
              <a:rPr lang="ru-RU" sz="2000" dirty="0" err="1" smtClean="0">
                <a:solidFill>
                  <a:srgbClr val="000099"/>
                </a:solidFill>
              </a:rPr>
              <a:t>Степкаева</a:t>
            </a:r>
            <a:r>
              <a:rPr lang="ru-RU" sz="2000" dirty="0" smtClean="0">
                <a:solidFill>
                  <a:srgbClr val="000099"/>
                </a:solidFill>
              </a:rPr>
              <a:t> Елена Анатольевна</a:t>
            </a:r>
            <a:endParaRPr lang="ru-RU" sz="3200" dirty="0" smtClean="0">
              <a:solidFill>
                <a:srgbClr val="000099"/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661025"/>
            <a:ext cx="6400800" cy="5048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>
                <a:solidFill>
                  <a:srgbClr val="000099"/>
                </a:solidFill>
              </a:rPr>
              <a:t>2014 учебный год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3024335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7.Предмет</a:t>
            </a:r>
            <a:r>
              <a:rPr lang="ru-RU" sz="3200" dirty="0" smtClean="0"/>
              <a:t> исследования – более конкретен и включает только те связи и отношения, которые подлежат непосредственному изучению в данной работе, он устанавливает границы научного поиска в каждом объекте.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3356992"/>
            <a:ext cx="7416824" cy="228180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8. Гипотеза</a:t>
            </a:r>
            <a:r>
              <a:rPr lang="ru-RU" dirty="0" smtClean="0">
                <a:solidFill>
                  <a:schemeClr val="tx1"/>
                </a:solidFill>
              </a:rPr>
              <a:t>- это предположение, рассуждение, догадка, ещё не доказанная и не подтверждённая опытом.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5563"/>
            <a:ext cx="9144000" cy="691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391025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Группа 1. Лаборатория звука.</a:t>
            </a:r>
          </a:p>
          <a:p>
            <a:pPr eaLnBrk="1" hangingPunct="1">
              <a:defRPr/>
            </a:pPr>
            <a:endParaRPr lang="ru-RU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defRPr/>
            </a:pPr>
            <a:r>
              <a:rPr 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Группа 2. Лаборатория питания.</a:t>
            </a:r>
          </a:p>
          <a:p>
            <a:pPr eaLnBrk="1" hangingPunct="1">
              <a:defRPr/>
            </a:pPr>
            <a:endParaRPr lang="ru-RU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defRPr/>
            </a:pPr>
            <a:r>
              <a:rPr 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Группа 3.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bg1"/>
                </a:solidFill>
              </a:rPr>
              <a:t>Лаборатория цвета.</a:t>
            </a:r>
          </a:p>
          <a:p>
            <a:pPr eaLnBrk="1" hangingPunct="1">
              <a:defRPr/>
            </a:pPr>
            <a:endParaRPr lang="ru-RU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defRPr/>
            </a:pPr>
            <a:r>
              <a:rPr 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Группа 4.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bg1"/>
                </a:solidFill>
              </a:rPr>
              <a:t>Лаборатория света.</a:t>
            </a:r>
          </a:p>
        </p:txBody>
      </p:sp>
      <p:sp>
        <p:nvSpPr>
          <p:cNvPr id="12292" name="WordArt 5"/>
          <p:cNvSpPr>
            <a:spLocks noChangeArrowheads="1" noChangeShapeType="1" noTextEdit="1"/>
          </p:cNvSpPr>
          <p:nvPr/>
        </p:nvSpPr>
        <p:spPr bwMode="auto">
          <a:xfrm>
            <a:off x="0" y="620713"/>
            <a:ext cx="8748713" cy="1944687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1000124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АКАДЕМИЯ НАУК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pic>
        <p:nvPicPr>
          <p:cNvPr id="17412" name="Picture 4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6000" dirty="0" smtClean="0">
                <a:solidFill>
                  <a:srgbClr val="000099"/>
                </a:solidFill>
              </a:rPr>
              <a:t>Итог урока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713787" cy="4530725"/>
          </a:xfrm>
          <a:solidFill>
            <a:schemeClr val="tx1">
              <a:alpha val="50000"/>
            </a:schemeClr>
          </a:solidFill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000" b="1" dirty="0" smtClean="0">
                <a:solidFill>
                  <a:srgbClr val="0099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Учебные задачи: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b="1" i="1" dirty="0" smtClean="0">
                <a:solidFill>
                  <a:srgbClr val="0099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		Выяснить!</a:t>
            </a:r>
          </a:p>
          <a:p>
            <a:pPr eaLnBrk="1" hangingPunct="1">
              <a:buClr>
                <a:srgbClr val="0000CC"/>
              </a:buClr>
              <a:defRPr/>
            </a:pPr>
            <a:r>
              <a:rPr lang="ru-RU" sz="4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Издаёт ли вода звуки?</a:t>
            </a:r>
          </a:p>
          <a:p>
            <a:pPr eaLnBrk="1" hangingPunct="1">
              <a:buClr>
                <a:srgbClr val="0000CC"/>
              </a:buClr>
              <a:defRPr/>
            </a:pPr>
            <a:r>
              <a:rPr lang="ru-RU" sz="4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Можно ли воду есть?</a:t>
            </a:r>
          </a:p>
          <a:p>
            <a:pPr eaLnBrk="1" hangingPunct="1">
              <a:buClr>
                <a:srgbClr val="0000CC"/>
              </a:buClr>
              <a:defRPr/>
            </a:pPr>
            <a:r>
              <a:rPr lang="ru-RU" sz="4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Имеет ли вода цвет?</a:t>
            </a:r>
          </a:p>
          <a:p>
            <a:pPr eaLnBrk="1" hangingPunct="1">
              <a:buClr>
                <a:srgbClr val="0000CC"/>
              </a:buClr>
              <a:defRPr/>
            </a:pPr>
            <a:r>
              <a:rPr lang="ru-RU" sz="4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Как вода преломляет свет?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2048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484" name="TextBox 2"/>
          <p:cNvSpPr txBox="1">
            <a:spLocks noChangeArrowheads="1"/>
          </p:cNvSpPr>
          <p:nvPr/>
        </p:nvSpPr>
        <p:spPr bwMode="auto">
          <a:xfrm>
            <a:off x="1042988" y="4581525"/>
            <a:ext cx="72009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dirty="0">
                <a:solidFill>
                  <a:schemeClr val="bg1"/>
                </a:solidFill>
              </a:rPr>
              <a:t>Спасибо за занятие.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36513" y="0"/>
            <a:ext cx="71438" cy="698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endParaRPr lang="ru-RU" sz="480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 flipH="1" flipV="1">
            <a:off x="0" y="0"/>
            <a:ext cx="69850" cy="96838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lnSpc>
                <a:spcPct val="80000"/>
              </a:lnSpc>
              <a:defRPr/>
            </a:pPr>
            <a:endParaRPr lang="ru-RU" sz="800" smtClean="0"/>
          </a:p>
        </p:txBody>
      </p:sp>
      <p:pic>
        <p:nvPicPr>
          <p:cNvPr id="2052" name="Picture 4" descr="arbuz4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775" y="3860800"/>
            <a:ext cx="3365500" cy="245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nebo_gory-nebo-1024x768-600x45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363" y="260350"/>
            <a:ext cx="3590925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 descr="snezhinka-pod-mikroskopom-00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4213" y="188913"/>
            <a:ext cx="3600450" cy="319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4"/>
          <p:cNvSpPr>
            <a:spLocks noChangeShapeType="1"/>
          </p:cNvSpPr>
          <p:nvPr/>
        </p:nvSpPr>
        <p:spPr bwMode="auto">
          <a:xfrm flipH="1">
            <a:off x="2339975" y="1196975"/>
            <a:ext cx="1944688" cy="358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71" name="Line 5"/>
          <p:cNvSpPr>
            <a:spLocks noChangeShapeType="1"/>
          </p:cNvSpPr>
          <p:nvPr/>
        </p:nvSpPr>
        <p:spPr bwMode="auto">
          <a:xfrm>
            <a:off x="4427538" y="1196975"/>
            <a:ext cx="1800225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323850" y="1700213"/>
            <a:ext cx="32400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000000"/>
                </a:solidFill>
              </a:rPr>
              <a:t>СОСТОЯНИЯ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5651500" y="1628775"/>
            <a:ext cx="28813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000000"/>
                </a:solidFill>
              </a:rPr>
              <a:t>СВОЙСТВА</a:t>
            </a:r>
          </a:p>
        </p:txBody>
      </p:sp>
      <p:sp>
        <p:nvSpPr>
          <p:cNvPr id="7174" name="Line 8"/>
          <p:cNvSpPr>
            <a:spLocks noChangeShapeType="1"/>
          </p:cNvSpPr>
          <p:nvPr/>
        </p:nvSpPr>
        <p:spPr bwMode="auto">
          <a:xfrm flipH="1">
            <a:off x="468313" y="2349500"/>
            <a:ext cx="215900" cy="5032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75" name="Text Box 9"/>
          <p:cNvSpPr txBox="1">
            <a:spLocks noChangeArrowheads="1"/>
          </p:cNvSpPr>
          <p:nvPr/>
        </p:nvSpPr>
        <p:spPr bwMode="auto">
          <a:xfrm>
            <a:off x="0" y="2852738"/>
            <a:ext cx="1547813" cy="457200"/>
          </a:xfrm>
          <a:prstGeom prst="rect">
            <a:avLst/>
          </a:prstGeom>
          <a:solidFill>
            <a:srgbClr val="3366FF">
              <a:alpha val="32941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1D1D1D"/>
                </a:solidFill>
              </a:rPr>
              <a:t>жидкое</a:t>
            </a:r>
          </a:p>
        </p:txBody>
      </p:sp>
      <p:sp>
        <p:nvSpPr>
          <p:cNvPr id="7176" name="Line 10"/>
          <p:cNvSpPr>
            <a:spLocks noChangeShapeType="1"/>
          </p:cNvSpPr>
          <p:nvPr/>
        </p:nvSpPr>
        <p:spPr bwMode="auto">
          <a:xfrm>
            <a:off x="2484438" y="2349500"/>
            <a:ext cx="142875" cy="5032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77" name="Text Box 11"/>
          <p:cNvSpPr txBox="1">
            <a:spLocks noChangeArrowheads="1"/>
          </p:cNvSpPr>
          <p:nvPr/>
        </p:nvSpPr>
        <p:spPr bwMode="auto">
          <a:xfrm>
            <a:off x="1908175" y="2852738"/>
            <a:ext cx="1655763" cy="457200"/>
          </a:xfrm>
          <a:prstGeom prst="rect">
            <a:avLst/>
          </a:prstGeom>
          <a:solidFill>
            <a:srgbClr val="3366FF">
              <a:alpha val="32941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1D1D1D"/>
                </a:solidFill>
              </a:rPr>
              <a:t>твёрдое</a:t>
            </a:r>
          </a:p>
        </p:txBody>
      </p:sp>
      <p:sp>
        <p:nvSpPr>
          <p:cNvPr id="7178" name="Line 12"/>
          <p:cNvSpPr>
            <a:spLocks noChangeShapeType="1"/>
          </p:cNvSpPr>
          <p:nvPr/>
        </p:nvSpPr>
        <p:spPr bwMode="auto">
          <a:xfrm>
            <a:off x="1619250" y="2349500"/>
            <a:ext cx="0" cy="1079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79" name="Text Box 13"/>
          <p:cNvSpPr txBox="1">
            <a:spLocks noChangeArrowheads="1"/>
          </p:cNvSpPr>
          <p:nvPr/>
        </p:nvSpPr>
        <p:spPr bwMode="auto">
          <a:xfrm>
            <a:off x="611188" y="3500438"/>
            <a:ext cx="2592387" cy="457200"/>
          </a:xfrm>
          <a:prstGeom prst="rect">
            <a:avLst/>
          </a:prstGeom>
          <a:solidFill>
            <a:srgbClr val="3366FF">
              <a:alpha val="32941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1D1D1D"/>
                </a:solidFill>
              </a:rPr>
              <a:t>газообразное</a:t>
            </a:r>
          </a:p>
        </p:txBody>
      </p:sp>
      <p:sp>
        <p:nvSpPr>
          <p:cNvPr id="7180" name="AutoShape 14"/>
          <p:cNvSpPr>
            <a:spLocks/>
          </p:cNvSpPr>
          <p:nvPr/>
        </p:nvSpPr>
        <p:spPr bwMode="auto">
          <a:xfrm rot="5400000">
            <a:off x="1223168" y="2456657"/>
            <a:ext cx="1439863" cy="3384550"/>
          </a:xfrm>
          <a:prstGeom prst="rightBrace">
            <a:avLst>
              <a:gd name="adj1" fmla="val 19588"/>
              <a:gd name="adj2" fmla="val 49972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81" name="Text Box 15"/>
          <p:cNvSpPr txBox="1">
            <a:spLocks noChangeArrowheads="1"/>
          </p:cNvSpPr>
          <p:nvPr/>
        </p:nvSpPr>
        <p:spPr bwMode="auto">
          <a:xfrm>
            <a:off x="827088" y="5013325"/>
            <a:ext cx="2232025" cy="1187450"/>
          </a:xfrm>
          <a:prstGeom prst="rect">
            <a:avLst/>
          </a:prstGeom>
          <a:solidFill>
            <a:srgbClr val="3366FF">
              <a:alpha val="32941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1D1D1D"/>
                </a:solidFill>
              </a:rPr>
              <a:t>круговорот воды в природе</a:t>
            </a:r>
          </a:p>
        </p:txBody>
      </p:sp>
      <p:sp>
        <p:nvSpPr>
          <p:cNvPr id="7182" name="Line 16"/>
          <p:cNvSpPr>
            <a:spLocks noChangeShapeType="1"/>
          </p:cNvSpPr>
          <p:nvPr/>
        </p:nvSpPr>
        <p:spPr bwMode="auto">
          <a:xfrm flipH="1">
            <a:off x="4716463" y="2133600"/>
            <a:ext cx="1439862" cy="5032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83" name="Text Box 17"/>
          <p:cNvSpPr txBox="1">
            <a:spLocks noChangeArrowheads="1"/>
          </p:cNvSpPr>
          <p:nvPr/>
        </p:nvSpPr>
        <p:spPr bwMode="auto">
          <a:xfrm>
            <a:off x="3635375" y="2636838"/>
            <a:ext cx="1944688" cy="457200"/>
          </a:xfrm>
          <a:prstGeom prst="rect">
            <a:avLst/>
          </a:prstGeom>
          <a:solidFill>
            <a:srgbClr val="3366FF">
              <a:alpha val="32941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1D1D1D"/>
                </a:solidFill>
              </a:rPr>
              <a:t>без цвета</a:t>
            </a:r>
          </a:p>
        </p:txBody>
      </p:sp>
      <p:sp>
        <p:nvSpPr>
          <p:cNvPr id="7184" name="Line 18"/>
          <p:cNvSpPr>
            <a:spLocks noChangeShapeType="1"/>
          </p:cNvSpPr>
          <p:nvPr/>
        </p:nvSpPr>
        <p:spPr bwMode="auto">
          <a:xfrm flipH="1">
            <a:off x="5292725" y="2205038"/>
            <a:ext cx="1008063" cy="1295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85" name="Text Box 19"/>
          <p:cNvSpPr txBox="1">
            <a:spLocks noChangeArrowheads="1"/>
          </p:cNvSpPr>
          <p:nvPr/>
        </p:nvSpPr>
        <p:spPr bwMode="auto">
          <a:xfrm>
            <a:off x="3708400" y="3500438"/>
            <a:ext cx="2159000" cy="457200"/>
          </a:xfrm>
          <a:prstGeom prst="rect">
            <a:avLst/>
          </a:prstGeom>
          <a:solidFill>
            <a:srgbClr val="3366FF">
              <a:alpha val="32941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1D1D1D"/>
                </a:solidFill>
              </a:rPr>
              <a:t>без запаха</a:t>
            </a:r>
          </a:p>
        </p:txBody>
      </p:sp>
      <p:sp>
        <p:nvSpPr>
          <p:cNvPr id="7186" name="Line 20"/>
          <p:cNvSpPr>
            <a:spLocks noChangeShapeType="1"/>
          </p:cNvSpPr>
          <p:nvPr/>
        </p:nvSpPr>
        <p:spPr bwMode="auto">
          <a:xfrm>
            <a:off x="7308850" y="2205038"/>
            <a:ext cx="863600" cy="12239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87" name="Text Box 21"/>
          <p:cNvSpPr txBox="1">
            <a:spLocks noChangeArrowheads="1"/>
          </p:cNvSpPr>
          <p:nvPr/>
        </p:nvSpPr>
        <p:spPr bwMode="auto">
          <a:xfrm>
            <a:off x="7199313" y="3357563"/>
            <a:ext cx="1944687" cy="457200"/>
          </a:xfrm>
          <a:prstGeom prst="rect">
            <a:avLst/>
          </a:prstGeom>
          <a:solidFill>
            <a:srgbClr val="3366FF">
              <a:alpha val="32941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1D1D1D"/>
                </a:solidFill>
              </a:rPr>
              <a:t>без вкуса</a:t>
            </a:r>
          </a:p>
        </p:txBody>
      </p:sp>
      <p:sp>
        <p:nvSpPr>
          <p:cNvPr id="7188" name="Line 22"/>
          <p:cNvSpPr>
            <a:spLocks noChangeShapeType="1"/>
          </p:cNvSpPr>
          <p:nvPr/>
        </p:nvSpPr>
        <p:spPr bwMode="auto">
          <a:xfrm flipH="1">
            <a:off x="5867400" y="2276475"/>
            <a:ext cx="649288" cy="19446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89" name="Text Box 23"/>
          <p:cNvSpPr txBox="1">
            <a:spLocks noChangeArrowheads="1"/>
          </p:cNvSpPr>
          <p:nvPr/>
        </p:nvSpPr>
        <p:spPr bwMode="auto">
          <a:xfrm>
            <a:off x="3419475" y="4365625"/>
            <a:ext cx="3816350" cy="822325"/>
          </a:xfrm>
          <a:prstGeom prst="rect">
            <a:avLst/>
          </a:prstGeom>
          <a:solidFill>
            <a:srgbClr val="3366FF">
              <a:alpha val="32941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1D1D1D"/>
                </a:solidFill>
              </a:rPr>
              <a:t>не имеет собственной формы</a:t>
            </a:r>
          </a:p>
        </p:txBody>
      </p:sp>
      <p:sp>
        <p:nvSpPr>
          <p:cNvPr id="7190" name="Line 24"/>
          <p:cNvSpPr>
            <a:spLocks noChangeShapeType="1"/>
          </p:cNvSpPr>
          <p:nvPr/>
        </p:nvSpPr>
        <p:spPr bwMode="auto">
          <a:xfrm>
            <a:off x="7019925" y="2276475"/>
            <a:ext cx="431800" cy="3168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91" name="Text Box 25"/>
          <p:cNvSpPr txBox="1">
            <a:spLocks noChangeArrowheads="1"/>
          </p:cNvSpPr>
          <p:nvPr/>
        </p:nvSpPr>
        <p:spPr bwMode="auto">
          <a:xfrm>
            <a:off x="6372225" y="5516563"/>
            <a:ext cx="2592388" cy="457200"/>
          </a:xfrm>
          <a:prstGeom prst="rect">
            <a:avLst/>
          </a:prstGeom>
          <a:solidFill>
            <a:srgbClr val="3366FF">
              <a:alpha val="32941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1D1D1D"/>
                </a:solidFill>
              </a:rPr>
              <a:t>растворитель</a:t>
            </a:r>
          </a:p>
        </p:txBody>
      </p:sp>
      <p:sp>
        <p:nvSpPr>
          <p:cNvPr id="7192" name="Line 26"/>
          <p:cNvSpPr>
            <a:spLocks noChangeShapeType="1"/>
          </p:cNvSpPr>
          <p:nvPr/>
        </p:nvSpPr>
        <p:spPr bwMode="auto">
          <a:xfrm flipH="1">
            <a:off x="6084888" y="2276475"/>
            <a:ext cx="647700" cy="3816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7193" name="Text Box 27"/>
          <p:cNvSpPr txBox="1">
            <a:spLocks noChangeArrowheads="1"/>
          </p:cNvSpPr>
          <p:nvPr/>
        </p:nvSpPr>
        <p:spPr bwMode="auto">
          <a:xfrm>
            <a:off x="4643438" y="6165850"/>
            <a:ext cx="2303462" cy="457200"/>
          </a:xfrm>
          <a:prstGeom prst="rect">
            <a:avLst/>
          </a:prstGeom>
          <a:solidFill>
            <a:srgbClr val="3366FF">
              <a:alpha val="32941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1D1D1D"/>
                </a:solidFill>
              </a:rPr>
              <a:t>теплоёмкая</a:t>
            </a:r>
          </a:p>
        </p:txBody>
      </p:sp>
      <p:sp>
        <p:nvSpPr>
          <p:cNvPr id="7194" name="WordArt 30"/>
          <p:cNvSpPr>
            <a:spLocks noChangeArrowheads="1" noChangeShapeType="1" noTextEdit="1"/>
          </p:cNvSpPr>
          <p:nvPr/>
        </p:nvSpPr>
        <p:spPr bwMode="auto">
          <a:xfrm>
            <a:off x="2268538" y="260350"/>
            <a:ext cx="4608512" cy="857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54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0" scaled="1"/>
                </a:gradFill>
                <a:latin typeface="Verdana"/>
                <a:ea typeface="Verdana"/>
                <a:cs typeface="Verdana"/>
              </a:rPr>
              <a:t>В О Д 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8" grpId="0"/>
      <p:bldP spid="2355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5688012" cy="11525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1.Верите ли вы, что вода издаёт звуки?</a:t>
            </a:r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592138" y="2724150"/>
            <a:ext cx="5419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539750" y="2708275"/>
            <a:ext cx="54006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2.Верите ли вы, что воду можно есть?</a:t>
            </a:r>
          </a:p>
        </p:txBody>
      </p:sp>
      <p:sp>
        <p:nvSpPr>
          <p:cNvPr id="8197" name="Text Box 6"/>
          <p:cNvSpPr txBox="1">
            <a:spLocks noChangeArrowheads="1"/>
          </p:cNvSpPr>
          <p:nvPr/>
        </p:nvSpPr>
        <p:spPr bwMode="auto">
          <a:xfrm>
            <a:off x="684213" y="4076700"/>
            <a:ext cx="51831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539750" y="3876675"/>
            <a:ext cx="554513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3. Верите ли вы, что вода не имеет цвета?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539750" y="5013325"/>
            <a:ext cx="4665663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/>
              <a:t>4. Верите ли вы, что вода преломляет свет?</a:t>
            </a:r>
          </a:p>
        </p:txBody>
      </p:sp>
      <p:sp>
        <p:nvSpPr>
          <p:cNvPr id="8200" name="Text Box 9"/>
          <p:cNvSpPr txBox="1">
            <a:spLocks noChangeArrowheads="1"/>
          </p:cNvSpPr>
          <p:nvPr/>
        </p:nvSpPr>
        <p:spPr bwMode="auto">
          <a:xfrm>
            <a:off x="684213" y="981075"/>
            <a:ext cx="48244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rgbClr val="0000FF"/>
                </a:solidFill>
              </a:rPr>
              <a:t>вопросы</a:t>
            </a:r>
          </a:p>
        </p:txBody>
      </p:sp>
      <p:sp>
        <p:nvSpPr>
          <p:cNvPr id="8201" name="Text Box 10"/>
          <p:cNvSpPr txBox="1">
            <a:spLocks noChangeArrowheads="1"/>
          </p:cNvSpPr>
          <p:nvPr/>
        </p:nvSpPr>
        <p:spPr bwMode="auto">
          <a:xfrm>
            <a:off x="6443663" y="1052513"/>
            <a:ext cx="792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да</a:t>
            </a:r>
          </a:p>
        </p:txBody>
      </p:sp>
      <p:sp>
        <p:nvSpPr>
          <p:cNvPr id="8202" name="Text Box 11"/>
          <p:cNvSpPr txBox="1">
            <a:spLocks noChangeArrowheads="1"/>
          </p:cNvSpPr>
          <p:nvPr/>
        </p:nvSpPr>
        <p:spPr bwMode="auto">
          <a:xfrm>
            <a:off x="7092950" y="1052513"/>
            <a:ext cx="703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нет</a:t>
            </a:r>
          </a:p>
        </p:txBody>
      </p:sp>
      <p:sp>
        <p:nvSpPr>
          <p:cNvPr id="26645" name="Text Box 21"/>
          <p:cNvSpPr txBox="1">
            <a:spLocks noChangeArrowheads="1"/>
          </p:cNvSpPr>
          <p:nvPr/>
        </p:nvSpPr>
        <p:spPr bwMode="auto">
          <a:xfrm>
            <a:off x="6084888" y="1628775"/>
            <a:ext cx="8651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>
                <a:solidFill>
                  <a:srgbClr val="00CC00"/>
                </a:solidFill>
              </a:rPr>
              <a:t>+</a:t>
            </a:r>
            <a:endParaRPr lang="ru-RU" sz="6000" b="1">
              <a:solidFill>
                <a:srgbClr val="00CC00"/>
              </a:solidFill>
            </a:endParaRPr>
          </a:p>
        </p:txBody>
      </p:sp>
      <p:sp>
        <p:nvSpPr>
          <p:cNvPr id="26646" name="Text Box 22"/>
          <p:cNvSpPr txBox="1">
            <a:spLocks noChangeArrowheads="1"/>
          </p:cNvSpPr>
          <p:nvPr/>
        </p:nvSpPr>
        <p:spPr bwMode="auto">
          <a:xfrm>
            <a:off x="7235825" y="1628775"/>
            <a:ext cx="8651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>
                <a:solidFill>
                  <a:srgbClr val="FF0000"/>
                </a:solidFill>
              </a:rPr>
              <a:t>-</a:t>
            </a:r>
            <a:endParaRPr lang="ru-RU" sz="6000" b="1">
              <a:solidFill>
                <a:srgbClr val="FF0000"/>
              </a:solidFill>
            </a:endParaRPr>
          </a:p>
        </p:txBody>
      </p:sp>
      <p:sp>
        <p:nvSpPr>
          <p:cNvPr id="26647" name="Text Box 23"/>
          <p:cNvSpPr txBox="1">
            <a:spLocks noChangeArrowheads="1"/>
          </p:cNvSpPr>
          <p:nvPr/>
        </p:nvSpPr>
        <p:spPr bwMode="auto">
          <a:xfrm>
            <a:off x="6084888" y="2781300"/>
            <a:ext cx="8651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>
                <a:solidFill>
                  <a:srgbClr val="00CC00"/>
                </a:solidFill>
              </a:rPr>
              <a:t>+</a:t>
            </a:r>
            <a:endParaRPr lang="ru-RU" sz="6000" b="1">
              <a:solidFill>
                <a:srgbClr val="00CC00"/>
              </a:solidFill>
            </a:endParaRPr>
          </a:p>
        </p:txBody>
      </p:sp>
      <p:sp>
        <p:nvSpPr>
          <p:cNvPr id="26648" name="Text Box 24"/>
          <p:cNvSpPr txBox="1">
            <a:spLocks noChangeArrowheads="1"/>
          </p:cNvSpPr>
          <p:nvPr/>
        </p:nvSpPr>
        <p:spPr bwMode="auto">
          <a:xfrm>
            <a:off x="6084888" y="3933825"/>
            <a:ext cx="8651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>
                <a:solidFill>
                  <a:srgbClr val="00CC00"/>
                </a:solidFill>
              </a:rPr>
              <a:t>+</a:t>
            </a:r>
            <a:endParaRPr lang="ru-RU" sz="6000" b="1">
              <a:solidFill>
                <a:srgbClr val="00CC00"/>
              </a:solidFill>
            </a:endParaRPr>
          </a:p>
        </p:txBody>
      </p:sp>
      <p:sp>
        <p:nvSpPr>
          <p:cNvPr id="26649" name="Text Box 25"/>
          <p:cNvSpPr txBox="1">
            <a:spLocks noChangeArrowheads="1"/>
          </p:cNvSpPr>
          <p:nvPr/>
        </p:nvSpPr>
        <p:spPr bwMode="auto">
          <a:xfrm>
            <a:off x="6084888" y="5157788"/>
            <a:ext cx="8651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>
                <a:solidFill>
                  <a:srgbClr val="00CC00"/>
                </a:solidFill>
              </a:rPr>
              <a:t>+</a:t>
            </a:r>
            <a:endParaRPr lang="ru-RU" sz="6000" b="1">
              <a:solidFill>
                <a:srgbClr val="00CC00"/>
              </a:solidFill>
            </a:endParaRPr>
          </a:p>
        </p:txBody>
      </p:sp>
      <p:sp>
        <p:nvSpPr>
          <p:cNvPr id="26650" name="Text Box 26"/>
          <p:cNvSpPr txBox="1">
            <a:spLocks noChangeArrowheads="1"/>
          </p:cNvSpPr>
          <p:nvPr/>
        </p:nvSpPr>
        <p:spPr bwMode="auto">
          <a:xfrm>
            <a:off x="7235825" y="2852738"/>
            <a:ext cx="8651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>
                <a:solidFill>
                  <a:srgbClr val="FF0000"/>
                </a:solidFill>
              </a:rPr>
              <a:t>-</a:t>
            </a:r>
            <a:endParaRPr lang="ru-RU" sz="6000" b="1">
              <a:solidFill>
                <a:srgbClr val="FF0000"/>
              </a:solidFill>
            </a:endParaRPr>
          </a:p>
        </p:txBody>
      </p:sp>
      <p:sp>
        <p:nvSpPr>
          <p:cNvPr id="26651" name="Text Box 27"/>
          <p:cNvSpPr txBox="1">
            <a:spLocks noChangeArrowheads="1"/>
          </p:cNvSpPr>
          <p:nvPr/>
        </p:nvSpPr>
        <p:spPr bwMode="auto">
          <a:xfrm>
            <a:off x="7235825" y="4005263"/>
            <a:ext cx="8651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>
                <a:solidFill>
                  <a:srgbClr val="FF0000"/>
                </a:solidFill>
              </a:rPr>
              <a:t>-</a:t>
            </a:r>
            <a:endParaRPr lang="ru-RU" sz="6000" b="1">
              <a:solidFill>
                <a:srgbClr val="FF0000"/>
              </a:solidFill>
            </a:endParaRPr>
          </a:p>
        </p:txBody>
      </p:sp>
      <p:sp>
        <p:nvSpPr>
          <p:cNvPr id="26652" name="Text Box 28"/>
          <p:cNvSpPr txBox="1">
            <a:spLocks noChangeArrowheads="1"/>
          </p:cNvSpPr>
          <p:nvPr/>
        </p:nvSpPr>
        <p:spPr bwMode="auto">
          <a:xfrm>
            <a:off x="7235825" y="5157788"/>
            <a:ext cx="8651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>
                <a:solidFill>
                  <a:srgbClr val="FF0000"/>
                </a:solidFill>
              </a:rPr>
              <a:t>-</a:t>
            </a:r>
            <a:endParaRPr lang="ru-RU" sz="6000" b="1">
              <a:solidFill>
                <a:srgbClr val="FF0000"/>
              </a:solidFill>
            </a:endParaRPr>
          </a:p>
        </p:txBody>
      </p:sp>
      <p:sp>
        <p:nvSpPr>
          <p:cNvPr id="26653" name="AutoShape 29"/>
          <p:cNvSpPr>
            <a:spLocks noChangeArrowheads="1"/>
          </p:cNvSpPr>
          <p:nvPr/>
        </p:nvSpPr>
        <p:spPr bwMode="auto">
          <a:xfrm>
            <a:off x="8316913" y="1773238"/>
            <a:ext cx="576262" cy="719137"/>
          </a:xfrm>
          <a:prstGeom prst="curvedLeftArrow">
            <a:avLst>
              <a:gd name="adj1" fmla="val 24959"/>
              <a:gd name="adj2" fmla="val 49917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54" name="AutoShape 30"/>
          <p:cNvSpPr>
            <a:spLocks noChangeArrowheads="1"/>
          </p:cNvSpPr>
          <p:nvPr/>
        </p:nvSpPr>
        <p:spPr bwMode="auto">
          <a:xfrm>
            <a:off x="8243888" y="2997200"/>
            <a:ext cx="576262" cy="719138"/>
          </a:xfrm>
          <a:prstGeom prst="curvedLeftArrow">
            <a:avLst>
              <a:gd name="adj1" fmla="val 24959"/>
              <a:gd name="adj2" fmla="val 49917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55" name="AutoShape 31"/>
          <p:cNvSpPr>
            <a:spLocks noChangeArrowheads="1"/>
          </p:cNvSpPr>
          <p:nvPr/>
        </p:nvSpPr>
        <p:spPr bwMode="auto">
          <a:xfrm>
            <a:off x="8243888" y="4221163"/>
            <a:ext cx="576262" cy="719137"/>
          </a:xfrm>
          <a:prstGeom prst="curvedLeftArrow">
            <a:avLst>
              <a:gd name="adj1" fmla="val 24959"/>
              <a:gd name="adj2" fmla="val 49917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59" name="AutoShape 35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172450" y="5373688"/>
            <a:ext cx="792163" cy="647700"/>
          </a:xfrm>
          <a:prstGeom prst="chevron">
            <a:avLst>
              <a:gd name="adj" fmla="val 8014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6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45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66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 nodeType="clickPar">
                      <p:stCondLst>
                        <p:cond delay="0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4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266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 nodeType="clickPar">
                      <p:stCondLst>
                        <p:cond delay="0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53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266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 nodeType="clickPar">
                      <p:stCondLst>
                        <p:cond delay="0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66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54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266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 nodeType="clickPar">
                      <p:stCondLst>
                        <p:cond delay="0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6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55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266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 nodeType="clickPar">
                      <p:stCondLst>
                        <p:cond delay="0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266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51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66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 nodeType="clickPar">
                      <p:stCondLst>
                        <p:cond delay="0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266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48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66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 nodeType="clickPar">
                      <p:stCondLst>
                        <p:cond delay="0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266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52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266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 nodeType="clickPar">
                      <p:stCondLst>
                        <p:cond delay="0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266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49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266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 nodeType="clickPar">
                      <p:stCondLst>
                        <p:cond delay="0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266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47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266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 nodeType="clickPar">
                      <p:stCondLst>
                        <p:cond delay="0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266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50"/>
                  </p:tgtEl>
                </p:cond>
              </p:nextCondLst>
            </p:seq>
          </p:childTnLst>
        </p:cTn>
      </p:par>
    </p:tnLst>
    <p:bldLst>
      <p:bldP spid="26645" grpId="0"/>
      <p:bldP spid="26645" grpId="1"/>
      <p:bldP spid="26646" grpId="0"/>
      <p:bldP spid="26647" grpId="0"/>
      <p:bldP spid="26647" grpId="1"/>
      <p:bldP spid="26648" grpId="0"/>
      <p:bldP spid="26648" grpId="1"/>
      <p:bldP spid="26649" grpId="0"/>
      <p:bldP spid="26649" grpId="1"/>
      <p:bldP spid="26650" grpId="0"/>
      <p:bldP spid="26650" grpId="1"/>
      <p:bldP spid="26651" grpId="0"/>
      <p:bldP spid="26651" grpId="1"/>
      <p:bldP spid="26652" grpId="0"/>
      <p:bldP spid="26652" grpId="1"/>
      <p:bldP spid="26653" grpId="0" animBg="1"/>
      <p:bldP spid="26654" grpId="0" animBg="1"/>
      <p:bldP spid="26655" grpId="0" animBg="1"/>
      <p:bldP spid="2665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6000" dirty="0" smtClean="0">
                <a:solidFill>
                  <a:srgbClr val="000099"/>
                </a:solidFill>
              </a:rPr>
              <a:t>Учебные задачи:</a:t>
            </a:r>
            <a:r>
              <a:rPr lang="ru-RU" sz="4000" dirty="0" smtClean="0">
                <a:solidFill>
                  <a:srgbClr val="000099"/>
                </a:solidFill>
              </a:rPr>
              <a:t/>
            </a:r>
            <a:br>
              <a:rPr lang="ru-RU" sz="4000" dirty="0" smtClean="0">
                <a:solidFill>
                  <a:srgbClr val="000099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/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b="1" i="1" dirty="0" smtClean="0">
                <a:solidFill>
                  <a:srgbClr val="0000FF"/>
                </a:solidFill>
              </a:rPr>
              <a:t>Выяснить!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349500"/>
            <a:ext cx="8229600" cy="3781425"/>
          </a:xfrm>
          <a:solidFill>
            <a:srgbClr val="FFFFFF">
              <a:alpha val="50000"/>
            </a:srgbClr>
          </a:solidFill>
        </p:spPr>
        <p:txBody>
          <a:bodyPr/>
          <a:lstStyle/>
          <a:p>
            <a:pPr eaLnBrk="1" hangingPunct="1">
              <a:buClr>
                <a:srgbClr val="0000CC"/>
              </a:buClr>
              <a:defRPr/>
            </a:pPr>
            <a:r>
              <a:rPr lang="ru-RU" sz="44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Издаёт ли вода звуки?</a:t>
            </a:r>
          </a:p>
          <a:p>
            <a:pPr eaLnBrk="1" hangingPunct="1">
              <a:buClr>
                <a:srgbClr val="0000CC"/>
              </a:buClr>
              <a:defRPr/>
            </a:pPr>
            <a:r>
              <a:rPr lang="ru-RU" sz="44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Можно ли воду есть?</a:t>
            </a:r>
          </a:p>
          <a:p>
            <a:pPr eaLnBrk="1" hangingPunct="1">
              <a:buClr>
                <a:srgbClr val="0000CC"/>
              </a:buClr>
              <a:defRPr/>
            </a:pPr>
            <a:r>
              <a:rPr lang="ru-RU" sz="44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Имеет ли вода цвет?</a:t>
            </a:r>
          </a:p>
          <a:p>
            <a:pPr eaLnBrk="1" hangingPunct="1">
              <a:buClr>
                <a:srgbClr val="0000CC"/>
              </a:buClr>
              <a:defRPr/>
            </a:pPr>
            <a:r>
              <a:rPr lang="ru-RU" sz="44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Как вода преломляет свет?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6000" dirty="0" smtClean="0">
                <a:solidFill>
                  <a:srgbClr val="000099"/>
                </a:solidFill>
              </a:rPr>
              <a:t>Тема : </a:t>
            </a:r>
            <a:r>
              <a:rPr lang="ru-RU" sz="6000" dirty="0" smtClean="0">
                <a:solidFill>
                  <a:srgbClr val="0000FF"/>
                </a:solidFill>
              </a:rPr>
              <a:t>« Тайны воды»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713787" cy="4530725"/>
          </a:xfrm>
          <a:solidFill>
            <a:schemeClr val="tx1">
              <a:alpha val="50000"/>
            </a:schemeClr>
          </a:solidFill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000" b="1" dirty="0" smtClean="0">
                <a:solidFill>
                  <a:srgbClr val="0099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Учебные задачи: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b="1" i="1" dirty="0" smtClean="0">
                <a:solidFill>
                  <a:srgbClr val="0099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		Выяснить!</a:t>
            </a:r>
          </a:p>
          <a:p>
            <a:pPr eaLnBrk="1" hangingPunct="1">
              <a:buClr>
                <a:srgbClr val="0000CC"/>
              </a:buClr>
              <a:defRPr/>
            </a:pPr>
            <a:r>
              <a:rPr lang="ru-RU" sz="4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Издаёт ли вода звуки?</a:t>
            </a:r>
          </a:p>
          <a:p>
            <a:pPr eaLnBrk="1" hangingPunct="1">
              <a:buClr>
                <a:srgbClr val="0000CC"/>
              </a:buClr>
              <a:defRPr/>
            </a:pPr>
            <a:r>
              <a:rPr lang="ru-RU" sz="4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Можно ли воду есть?</a:t>
            </a:r>
          </a:p>
          <a:p>
            <a:pPr eaLnBrk="1" hangingPunct="1">
              <a:buClr>
                <a:srgbClr val="0000CC"/>
              </a:buClr>
              <a:defRPr/>
            </a:pPr>
            <a:r>
              <a:rPr lang="ru-RU" sz="4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Имеет ли вода цвет?</a:t>
            </a:r>
          </a:p>
          <a:p>
            <a:pPr eaLnBrk="1" hangingPunct="1">
              <a:buClr>
                <a:srgbClr val="0000CC"/>
              </a:buClr>
              <a:defRPr/>
            </a:pPr>
            <a:r>
              <a:rPr lang="ru-RU" sz="4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Как вода преломляет свет?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2448271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1.Тема исследовательской работы </a:t>
            </a:r>
            <a:r>
              <a:rPr lang="ru-RU" sz="3200" dirty="0" smtClean="0"/>
              <a:t>отражает проблему в её характерных чертах.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2.Основополагающий вопрос.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3. Актуальность</a:t>
            </a:r>
            <a:r>
              <a:rPr lang="ru-RU" sz="3600" dirty="0" smtClean="0"/>
              <a:t> выбранной темы обосновывает необходимость проведения исследования.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4. Цель </a:t>
            </a:r>
            <a:r>
              <a:rPr lang="ru-RU" dirty="0" smtClean="0"/>
              <a:t>формулируется кратко и предельно чётко, в смысловом отношении выражая то основное, что намеривается сделать исследователь.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2880319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5. Задачи </a:t>
            </a:r>
            <a:r>
              <a:rPr lang="ru-RU" sz="3200" dirty="0" smtClean="0"/>
              <a:t>исследования уточняют цель. Цель указывает общее направление движения, а задачи описывают основные шаги.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140968"/>
            <a:ext cx="7848872" cy="3096344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6.Объект</a:t>
            </a:r>
            <a:r>
              <a:rPr lang="ru-RU" dirty="0" smtClean="0">
                <a:solidFill>
                  <a:schemeClr val="tx1"/>
                </a:solidFill>
              </a:rPr>
              <a:t> исследования – это область, в рамках которой ведётся исследование совокупностей связей, отношений и свойств как источника необходимой для исследования информации.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284</Words>
  <Application>Microsoft Office PowerPoint</Application>
  <PresentationFormat>Экран (4:3)</PresentationFormat>
  <Paragraphs>66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Calibri</vt:lpstr>
      <vt:lpstr>Verdana</vt:lpstr>
      <vt:lpstr>Wingdings</vt:lpstr>
      <vt:lpstr>Тема Office</vt:lpstr>
      <vt:lpstr>Районное МО учителей начальных классов Мастер – класс внеурочного занятия по теме: «Тайны воды»   по курсу « Я – исследователь»                                               учитель МОБУ Ромненской СОШ                                                                                       Степкаева Елена Анатольевна</vt:lpstr>
      <vt:lpstr>Презентация PowerPoint</vt:lpstr>
      <vt:lpstr>Презентация PowerPoint</vt:lpstr>
      <vt:lpstr>Презентация PowerPoint</vt:lpstr>
      <vt:lpstr> Учебные задачи:  Выяснить!</vt:lpstr>
      <vt:lpstr>Тема : « Тайны воды»</vt:lpstr>
      <vt:lpstr>1.Тема исследовательской работы отражает проблему в её характерных чертах.</vt:lpstr>
      <vt:lpstr>3. Актуальность выбранной темы обосновывает необходимость проведения исследования.</vt:lpstr>
      <vt:lpstr>5. Задачи исследования уточняют цель. Цель указывает общее направление движения, а задачи описывают основные шаги.</vt:lpstr>
      <vt:lpstr>7.Предмет исследования – более конкретен и включает только те связи и отношения, которые подлежат непосредственному изучению в данной работе, он устанавливает границы научного поиска в каждом объекте.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Итог урока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 – класс внеурочного занятия по теме: «Тайны воды»   по курсу « Я – исследователь»                                               учитель МОБУ Ромненской СОШ                                                                                       Степкаева Елена Анатольевна</dc:title>
  <dc:creator>комп</dc:creator>
  <cp:lastModifiedBy>XTreme.ws</cp:lastModifiedBy>
  <cp:revision>6</cp:revision>
  <dcterms:created xsi:type="dcterms:W3CDTF">2014-10-26T12:54:51Z</dcterms:created>
  <dcterms:modified xsi:type="dcterms:W3CDTF">2015-03-26T20:18:21Z</dcterms:modified>
</cp:coreProperties>
</file>