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5" r:id="rId2"/>
    <p:sldId id="277" r:id="rId3"/>
    <p:sldId id="280" r:id="rId4"/>
    <p:sldId id="279" r:id="rId5"/>
    <p:sldId id="282" r:id="rId6"/>
    <p:sldId id="284" r:id="rId7"/>
    <p:sldId id="288" r:id="rId8"/>
    <p:sldId id="289" r:id="rId9"/>
    <p:sldId id="286" r:id="rId10"/>
    <p:sldId id="290" r:id="rId11"/>
    <p:sldId id="292" r:id="rId12"/>
    <p:sldId id="281" r:id="rId13"/>
    <p:sldId id="295" r:id="rId14"/>
    <p:sldId id="294" r:id="rId15"/>
    <p:sldId id="297" r:id="rId16"/>
    <p:sldId id="287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279F"/>
    <a:srgbClr val="4C329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2E2A101-3512-4D34-A625-F5F246622C0B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FCA2479-D1FD-4574-BC94-64FDE34FF7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681DF86-FD63-4B39-8BA2-F642EDCDB436}" type="slidenum">
              <a:rPr lang="ru-RU" smtClean="0">
                <a:latin typeface="Arial" pitchFamily="34" charset="0"/>
              </a:rPr>
              <a:pPr/>
              <a:t>1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9F69B28-3012-4280-B533-E309C336CBA5}" type="slidenum">
              <a:rPr lang="ru-RU" smtClean="0">
                <a:latin typeface="Arial" pitchFamily="34" charset="0"/>
              </a:rPr>
              <a:pPr/>
              <a:t>10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BCC722B-734F-47D0-98AC-BC73D5D8461D}" type="slidenum">
              <a:rPr lang="ru-RU" smtClean="0">
                <a:latin typeface="Arial" pitchFamily="34" charset="0"/>
              </a:rPr>
              <a:pPr/>
              <a:t>11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63DF1F6-7C3F-4061-9AAE-F4F727BA9878}" type="slidenum">
              <a:rPr lang="ru-RU" smtClean="0">
                <a:latin typeface="Arial" pitchFamily="34" charset="0"/>
              </a:rPr>
              <a:pPr/>
              <a:t>12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7603CE6-C1C4-4303-A181-9233B8652541}" type="slidenum">
              <a:rPr lang="ru-RU" smtClean="0">
                <a:latin typeface="Arial" pitchFamily="34" charset="0"/>
              </a:rPr>
              <a:pPr/>
              <a:t>13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65BB6AD-39C2-4F62-8775-322F77B13939}" type="slidenum">
              <a:rPr lang="ru-RU" smtClean="0">
                <a:latin typeface="Arial" pitchFamily="34" charset="0"/>
              </a:rPr>
              <a:pPr/>
              <a:t>14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34DAA24-2A3B-496A-863B-70035A67824D}" type="slidenum">
              <a:rPr lang="ru-RU" smtClean="0">
                <a:latin typeface="Arial" pitchFamily="34" charset="0"/>
              </a:rPr>
              <a:pPr/>
              <a:t>15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FD9206C-8CBE-4338-81A0-66F9C0076183}" type="slidenum">
              <a:rPr lang="ru-RU" smtClean="0">
                <a:latin typeface="Arial" pitchFamily="34" charset="0"/>
              </a:rPr>
              <a:pPr/>
              <a:t>16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EF27CC5-78F9-4FEB-A3A0-0A941F58B03E}" type="slidenum">
              <a:rPr lang="ru-RU" smtClean="0">
                <a:latin typeface="Arial" pitchFamily="34" charset="0"/>
              </a:rPr>
              <a:pPr/>
              <a:t>2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85D9C55-E8E2-4EF6-934C-58D0A1E83251}" type="slidenum">
              <a:rPr lang="ru-RU" smtClean="0">
                <a:latin typeface="Arial" pitchFamily="34" charset="0"/>
              </a:rPr>
              <a:pPr/>
              <a:t>3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66CAFD7-9D50-4132-8603-337B43B681D5}" type="slidenum">
              <a:rPr lang="ru-RU" smtClean="0">
                <a:latin typeface="Arial" pitchFamily="34" charset="0"/>
              </a:rPr>
              <a:pPr/>
              <a:t>4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41DED48-482A-473B-B38C-BBA426105E57}" type="slidenum">
              <a:rPr lang="ru-RU" smtClean="0">
                <a:latin typeface="Arial" pitchFamily="34" charset="0"/>
              </a:rPr>
              <a:pPr/>
              <a:t>5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7F86E0D-B704-41FB-BE96-46FDFA2FE9E7}" type="slidenum">
              <a:rPr lang="ru-RU" smtClean="0">
                <a:latin typeface="Arial" pitchFamily="34" charset="0"/>
              </a:rPr>
              <a:pPr/>
              <a:t>6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E4ACD2-81A0-483B-9B56-1EE82AFD5660}" type="slidenum">
              <a:rPr lang="ru-RU" smtClean="0">
                <a:latin typeface="Arial" pitchFamily="34" charset="0"/>
              </a:rPr>
              <a:pPr/>
              <a:t>7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AB5981B-0594-4935-9ADF-71E80DA7B42A}" type="slidenum">
              <a:rPr lang="ru-RU" smtClean="0">
                <a:latin typeface="Arial" pitchFamily="34" charset="0"/>
              </a:rPr>
              <a:pPr/>
              <a:t>8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7BF99C5-EE9C-437A-920A-B90965CC5FB7}" type="slidenum">
              <a:rPr lang="ru-RU" smtClean="0">
                <a:latin typeface="Arial" pitchFamily="34" charset="0"/>
              </a:rPr>
              <a:pPr/>
              <a:t>9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для шаблонов\цветы\коричнев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188" y="6551613"/>
            <a:ext cx="909637" cy="16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AA75E-E19E-4DB1-AEC9-1D6C4ECE2AAB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D9A34-B643-4DA6-B1F8-1B2BB11C0D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6662A-5645-4931-85A2-ABC4BECCB0E5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B3B6D-D143-4316-93C0-830A6312C7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44305-1EC2-4F7F-9B45-4568CA3D50C5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23474-6F20-4D79-B390-129C9E0326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822ED-70A4-4EA1-B8F2-DFBBAFA5B482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C9E99-73C8-4098-9CA9-5902CDBFAB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E8E9F-7895-4E29-86FA-28204DAFB596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BBAE8-CB40-45B3-B4D4-5389C68A44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5E947-577E-4638-B533-2C9C29B9383A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CEF26-5076-443E-BAA5-2742D1944E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48818-1842-4728-8641-4BF48B9BF179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E6F18-7EA4-4B09-96AC-EDDD6BBF5B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80704-DF55-4047-9496-4A5B12F8CD83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4221-D916-4642-9DD8-8F45C5940F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76E19-85BA-479A-811B-D5B9BEB08FA4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012B2-D4AA-4CAF-82AA-B443BEEC21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0F159-E401-4F08-A3A9-253A986A643E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E7347-25E7-4399-8216-86CA828502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00FCA-1972-40FF-9F32-9869159AC88C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CF73E-B739-4EC2-928C-646C720A42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6DC988C-E8C4-4B03-B280-F9D470E6BDAE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0FCA83B-5829-4934-90C6-D931AC0BDA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Picture 3" descr="C:\Documents and Settings\Admin\Рабочий стол\для шаблонов\цветы\Безимени-1пп.gi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380163" y="4500563"/>
            <a:ext cx="2763837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Users\&#1053;&#1072;&#1090;&#1072;&#1083;&#1080;&#1103;\Desktop\Zvuki+prirody+-+Shum+lesa+i+ruch_ya.mp3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403350" y="1773238"/>
            <a:ext cx="7510463" cy="1143000"/>
          </a:xfrm>
        </p:spPr>
        <p:txBody>
          <a:bodyPr/>
          <a:lstStyle/>
          <a:p>
            <a:r>
              <a:rPr lang="ru-RU" b="1" smtClean="0">
                <a:solidFill>
                  <a:srgbClr val="199043"/>
                </a:solidFill>
                <a:latin typeface="Helvetica" charset="-52"/>
                <a:cs typeface="Times New Roman" pitchFamily="18" charset="0"/>
              </a:rPr>
              <a:t/>
            </a:r>
            <a:br>
              <a:rPr lang="ru-RU" b="1" smtClean="0">
                <a:solidFill>
                  <a:srgbClr val="199043"/>
                </a:solidFill>
                <a:latin typeface="Helvetica" charset="-52"/>
                <a:cs typeface="Times New Roman" pitchFamily="18" charset="0"/>
              </a:rPr>
            </a:br>
            <a:r>
              <a:rPr lang="ru-RU" b="1" smtClean="0">
                <a:latin typeface="Helvetica" charset="-52"/>
                <a:cs typeface="Times New Roman" pitchFamily="18" charset="0"/>
              </a:rPr>
              <a:t>Современные образовательные технологии в начальной школе</a:t>
            </a:r>
            <a:r>
              <a:rPr lang="ru-RU" sz="4800" smtClean="0">
                <a:latin typeface="Arial" pitchFamily="34" charset="0"/>
              </a:rPr>
              <a:t/>
            </a:r>
            <a:br>
              <a:rPr lang="ru-RU" sz="4800" smtClean="0">
                <a:latin typeface="Arial" pitchFamily="34" charset="0"/>
              </a:rPr>
            </a:br>
            <a:endParaRPr lang="ru-RU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3708400" y="4149725"/>
            <a:ext cx="4978400" cy="1976438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ru-RU" smtClean="0"/>
              <a:t>    </a:t>
            </a:r>
            <a:r>
              <a:rPr lang="ru-RU" sz="2000" smtClean="0"/>
              <a:t> Учитель начальных классов:</a:t>
            </a:r>
          </a:p>
          <a:p>
            <a:pPr>
              <a:buFont typeface="Arial" pitchFamily="34" charset="0"/>
              <a:buNone/>
            </a:pPr>
            <a:r>
              <a:rPr lang="ru-RU" sz="2000" smtClean="0"/>
              <a:t>                                           Маликова Н.А.</a:t>
            </a:r>
            <a:endParaRPr lang="ru-RU" smtClean="0"/>
          </a:p>
        </p:txBody>
      </p:sp>
      <p:pic>
        <p:nvPicPr>
          <p:cNvPr id="3076" name="Picture 3" descr="C:\Documents and Settings\Admin\Рабочий стол\для шаблонов\цветы\Безимени-1пп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500688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7924800" cy="3429000"/>
          </a:xfrm>
        </p:spPr>
        <p:txBody>
          <a:bodyPr/>
          <a:lstStyle/>
          <a:p>
            <a:r>
              <a:rPr lang="ru-RU" sz="4000" smtClean="0"/>
              <a:t>Р.-отличное</a:t>
            </a:r>
            <a:br>
              <a:rPr lang="ru-RU" sz="4000" smtClean="0"/>
            </a:br>
            <a:r>
              <a:rPr lang="ru-RU" sz="4000" smtClean="0"/>
              <a:t>З.-хорошее</a:t>
            </a:r>
            <a:br>
              <a:rPr lang="ru-RU" sz="4000" smtClean="0"/>
            </a:br>
            <a:r>
              <a:rPr lang="ru-RU" sz="4000" smtClean="0"/>
              <a:t>Ж.-замечательное</a:t>
            </a:r>
            <a:br>
              <a:rPr lang="ru-RU" sz="4000" smtClean="0"/>
            </a:br>
            <a:r>
              <a:rPr lang="ru-RU" sz="4000" smtClean="0"/>
              <a:t>С.-прекрасное</a:t>
            </a:r>
            <a:br>
              <a:rPr lang="ru-RU" sz="4000" smtClean="0"/>
            </a:br>
            <a:r>
              <a:rPr lang="ru-RU" sz="4000" smtClean="0"/>
              <a:t>Б.-весёлое</a:t>
            </a:r>
            <a:br>
              <a:rPr lang="ru-RU" sz="4000" smtClean="0"/>
            </a:br>
            <a:r>
              <a:rPr lang="ru-RU" sz="4000" smtClean="0"/>
              <a:t>Ф.-грустное</a:t>
            </a:r>
            <a:br>
              <a:rPr lang="ru-RU" sz="4000" smtClean="0"/>
            </a:br>
            <a:r>
              <a:rPr lang="ru-RU" sz="4000" smtClean="0"/>
              <a:t>Ч.-плохое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4800600"/>
          <a:ext cx="8229599" cy="160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1600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8A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3.Игровые технологии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None/>
              <a:defRPr/>
            </a:pPr>
            <a:r>
              <a:rPr lang="ru-RU" dirty="0" smtClean="0"/>
              <a:t>                    «Соедини половинки слов».</a:t>
            </a:r>
          </a:p>
          <a:p>
            <a:pPr marL="514350" indent="-514350">
              <a:buFont typeface="Arial" pitchFamily="34" charset="0"/>
              <a:buAutoNum type="arabicParenR"/>
              <a:defRPr/>
            </a:pPr>
            <a:r>
              <a:rPr lang="ru-RU" dirty="0" smtClean="0"/>
              <a:t>Соедини стрелками половинки слов между собой так, чтобы получились целые слова</a:t>
            </a:r>
          </a:p>
          <a:p>
            <a:pPr marL="514350" indent="-514350">
              <a:buFont typeface="Arial" pitchFamily="34" charset="0"/>
              <a:buNone/>
              <a:defRPr/>
            </a:pPr>
            <a:r>
              <a:rPr lang="ru-RU" sz="2800" dirty="0" smtClean="0"/>
              <a:t>                           БУК                                  БОЛ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ru-RU" sz="2800" dirty="0" smtClean="0"/>
              <a:t>  ВЕРТ                                 ФУТ</a:t>
            </a:r>
            <a:br>
              <a:rPr lang="ru-RU" sz="2800" dirty="0" smtClean="0"/>
            </a:br>
            <a:r>
              <a:rPr lang="ru-RU" sz="2800" dirty="0" smtClean="0"/>
              <a:t>БАЛ                                  ВАРЬ</a:t>
            </a:r>
            <a:br>
              <a:rPr lang="ru-RU" sz="2800" dirty="0" smtClean="0"/>
            </a:br>
            <a:r>
              <a:rPr lang="ru-RU" sz="2800" dirty="0" smtClean="0"/>
              <a:t>ЧАЙ                                  КОН 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ru-RU" sz="2800" dirty="0" smtClean="0"/>
              <a:t>       ФУТ                                       НИК</a:t>
            </a:r>
            <a:br>
              <a:rPr lang="ru-RU" sz="2800" dirty="0" smtClean="0"/>
            </a:br>
            <a:r>
              <a:rPr lang="ru-RU" sz="2800" dirty="0" smtClean="0"/>
              <a:t>ВА                                        ГОН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  <a:p>
            <a:pPr>
              <a:defRPr/>
            </a:pPr>
            <a:endParaRPr lang="ru-RU" sz="2800" dirty="0" smtClean="0"/>
          </a:p>
          <a:p>
            <a:pPr>
              <a:buFont typeface="Arial" pitchFamily="34" charset="0"/>
              <a:buNone/>
              <a:defRPr/>
            </a:pPr>
            <a:endParaRPr lang="ru-RU" sz="2800" dirty="0" smtClean="0"/>
          </a:p>
          <a:p>
            <a:pPr>
              <a:buFont typeface="Arial" pitchFamily="34" charset="0"/>
              <a:buNone/>
              <a:defRPr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  <a:p>
            <a:pPr>
              <a:buFont typeface="Arial" pitchFamily="34" charset="0"/>
              <a:buNone/>
              <a:defRPr/>
            </a:pPr>
            <a:r>
              <a:rPr lang="ru-RU" sz="2800" dirty="0" smtClean="0"/>
              <a:t/>
            </a:r>
            <a:br>
              <a:rPr lang="ru-RU" sz="2800" dirty="0" smtClean="0"/>
            </a:br>
            <a:endParaRPr lang="ru-RU" dirty="0" smtClean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348038" y="3500438"/>
            <a:ext cx="2663825" cy="936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3348038" y="3933825"/>
            <a:ext cx="2663825" cy="10080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276600" y="5732463"/>
            <a:ext cx="273526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419475" y="4797425"/>
            <a:ext cx="2447925" cy="5762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3276600" y="3573463"/>
            <a:ext cx="2735263" cy="18716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tabLst>
                <a:tab pos="449263" algn="r"/>
                <a:tab pos="2970213" algn="ctr"/>
                <a:tab pos="5940425" algn="r"/>
              </a:tabLst>
            </a:pPr>
            <a:endParaRPr lang="ru-RU"/>
          </a:p>
        </p:txBody>
      </p:sp>
      <p:sp>
        <p:nvSpPr>
          <p:cNvPr id="14339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smtClean="0"/>
              <a:t>«Пословицы-перевёртыши»: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14340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None/>
            </a:pPr>
            <a:r>
              <a:rPr lang="ru-RU" smtClean="0"/>
              <a:t>1. На честном человеке ботинки мокнут.</a:t>
            </a:r>
            <a:br>
              <a:rPr lang="ru-RU" smtClean="0"/>
            </a:br>
            <a:r>
              <a:rPr lang="ru-RU" i="1" smtClean="0"/>
              <a:t>(На воре шапка горит)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2. Радость ушла – заколоти дверь.</a:t>
            </a:r>
            <a:br>
              <a:rPr lang="ru-RU" smtClean="0"/>
            </a:br>
            <a:r>
              <a:rPr lang="ru-RU" i="1" smtClean="0"/>
              <a:t>(Пришла беда – отворяй ворота)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3. Трусость деревни избегает.</a:t>
            </a:r>
            <a:br>
              <a:rPr lang="ru-RU" smtClean="0"/>
            </a:br>
            <a:r>
              <a:rPr lang="ru-RU" i="1" smtClean="0"/>
              <a:t>(Смелость города берёт)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4. Чужие штаны дальше от ног.</a:t>
            </a:r>
            <a:br>
              <a:rPr lang="ru-RU" smtClean="0"/>
            </a:br>
            <a:r>
              <a:rPr lang="ru-RU" i="1" smtClean="0"/>
              <a:t>(Своя рубашка ближе к телу)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5. На свой хлеб закрой глаз.</a:t>
            </a:r>
            <a:br>
              <a:rPr lang="ru-RU" smtClean="0"/>
            </a:br>
            <a:r>
              <a:rPr lang="ru-RU" i="1" smtClean="0"/>
              <a:t>(На чужой каравай, рта не разевай)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latin typeface="+mn-lt"/>
                <a:ea typeface="+mn-ea"/>
                <a:cs typeface="+mn-cs"/>
              </a:rPr>
              <a:t>Составь слова из отдельных частей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mtClean="0"/>
              <a:t>  </a:t>
            </a:r>
            <a:r>
              <a:rPr lang="ru-RU" sz="4800" smtClean="0"/>
              <a:t>-игр, -а, звон, -к-, -ок, про-, гул, -а</a:t>
            </a:r>
            <a:endParaRPr lang="ru-RU" smtClean="0"/>
          </a:p>
          <a:p>
            <a:pPr>
              <a:buFontTx/>
              <a:buNone/>
            </a:pPr>
            <a:endParaRPr lang="ru-RU" smtClean="0"/>
          </a:p>
          <a:p>
            <a:pPr>
              <a:buFontTx/>
              <a:buNone/>
            </a:pPr>
            <a:r>
              <a:rPr lang="ru-RU" sz="4800" smtClean="0"/>
              <a:t>      Игра, звонок, прогулка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Какое слово лишнее ?   </a:t>
            </a:r>
            <a:br>
              <a:rPr lang="ru-RU" smtClean="0"/>
            </a:b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600200"/>
            <a:ext cx="8153400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400" smtClean="0"/>
              <a:t>1. Нос, носик, носок.</a:t>
            </a:r>
          </a:p>
          <a:p>
            <a:pPr algn="ctr">
              <a:buFontTx/>
              <a:buNone/>
            </a:pPr>
            <a:r>
              <a:rPr lang="ru-RU" sz="4400" smtClean="0"/>
              <a:t>     2.Белый,белка,белила.</a:t>
            </a:r>
          </a:p>
          <a:p>
            <a:pPr algn="ctr">
              <a:buFontTx/>
              <a:buNone/>
            </a:pPr>
            <a:r>
              <a:rPr lang="ru-RU" sz="4400" smtClean="0"/>
              <a:t>3.Лес,леска,лесной.</a:t>
            </a:r>
          </a:p>
          <a:p>
            <a:pPr algn="ctr">
              <a:buFontTx/>
              <a:buNone/>
            </a:pPr>
            <a:r>
              <a:rPr lang="ru-RU" sz="4400" smtClean="0"/>
              <a:t>    4. Пар , парилка, парочка</a:t>
            </a:r>
          </a:p>
          <a:p>
            <a:pPr>
              <a:buFontTx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ctrTitle" sz="quarter"/>
          </p:nvPr>
        </p:nvSpPr>
        <p:spPr>
          <a:xfrm>
            <a:off x="685800" y="476250"/>
            <a:ext cx="7773988" cy="1223963"/>
          </a:xfrm>
        </p:spPr>
        <p:txBody>
          <a:bodyPr/>
          <a:lstStyle/>
          <a:p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4.Здоровьесберегающие технологии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17411" name="По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endParaRPr lang="ru-RU" smtClean="0"/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28738"/>
            <a:ext cx="9144000" cy="556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Zvuki+prirody+-+Shum+lesa+i+ruch_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:\Documents and Settings\Гав\Рабочий стол\Новая папка\idru\Кто что делает\images\╨а╨╕╤Б╤Г╨╜╨╛╨║7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29438" y="3714750"/>
            <a:ext cx="4857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397 0.01712 C -0.4665 0.01434 -0.45938 0.0118 -0.45174 0.01064 C -0.43699 0.0037 -0.42935 0.00139 -0.41286 0.00023 C -0.39254 0.00093 -0.36963 0.00046 -0.3507 0.01319 C -0.34167 0.0192 -0.33404 0.03077 -0.32449 0.03516 C -0.3224 0.03956 -0.3198 0.04117 -0.31772 0.04557 C -0.31667 0.05274 -0.31824 0.06454 -0.31476 0.07009 C -0.3007 0.09299 -0.25209 0.08281 -0.24393 0.08304 C -0.23456 0.08675 -0.22536 0.09045 -0.21581 0.09322 C -0.21164 0.09276 -0.2073 0.09345 -0.20313 0.09207 C -0.20088 0.09137 -0.19949 0.0879 -0.1974 0.08698 C -0.19202 0.08443 -0.18803 0.08027 -0.18282 0.07772 C -0.17761 0.07819 -0.1724 0.07795 -0.1672 0.07911 C -0.16355 0.07981 -0.16216 0.08721 -0.16042 0.08952 C -0.15678 0.09392 -0.15452 0.09785 -0.14966 0.0997 C -0.14671 0.10271 -0.14428 0.1034 -0.14098 0.10502 C -0.13976 0.11011 -0.14011 0.10756 -0.14011 0.11265 " pathEditMode="relative" ptsTypes="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8 0.11242 C -0.13854 0.12098 -0.13334 0.12353 -0.12813 0.12792 C -0.12413 0.13602 -0.11962 0.14157 -0.11754 0.15129 C -0.11788 0.15476 -0.11771 0.15822 -0.11841 0.16146 C -0.11875 0.16262 -0.11997 0.16308 -0.12049 0.16401 C -0.12413 0.16979 -0.12865 0.17442 -0.13212 0.18089 C -0.13351 0.18737 -0.13299 0.19246 -0.13004 0.19778 C -0.12882 0.20333 -0.12691 0.20634 -0.12327 0.20935 C -0.11979 0.21606 -0.11788 0.22346 -0.11459 0.23017 C -0.11302 0.26926 -0.10834 0.26139 -0.14184 0.25977 C -0.16719 0.25469 -0.19271 0.25538 -0.21841 0.25469 C -0.22657 0.25191 -0.23455 0.2489 -0.24271 0.24566 C -0.24636 0.24243 -0.25052 0.24058 -0.25434 0.2378 C -0.25851 0.23479 -0.26163 0.23086 -0.26598 0.22878 C -0.26667 0.22785 -0.26719 0.22693 -0.26806 0.22623 C -0.26893 0.22554 -0.27014 0.22577 -0.27084 0.22485 C -0.2724 0.22299 -0.27327 0.22022 -0.27483 0.21837 C -0.27622 0.21259 -0.28004 0.20912 -0.28455 0.20819 C -0.29219 0.2068 -0.29896 0.2068 -0.29427 0.2068 " pathEditMode="relative" ptsTypes="ffffffffffffffffffA">
                                      <p:cBhvr>
                                        <p:cTn id="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427 0.2068 C -0.32274 0.20611 -0.33177 0.21004 -0.35156 0.20287 C -0.35729 0.19593 -0.36632 0.19316 -0.37292 0.18737 C -0.38004 0.18113 -0.38941 0.16586 -0.39722 0.16285 C -0.4 0.15707 -0.40295 0.14782 -0.39635 0.14458 C -0.39392 0.14157 -0.38958 0.1381 -0.38663 0.13695 C -0.38351 0.13417 -0.38056 0.13186 -0.37691 0.13047 C -0.3658 0.11983 -0.35399 0.11636 -0.34097 0.11243 C -0.33524 0.10711 -0.31806 0.10271 -0.3099 0.09947 C -0.3066 0.09485 -0.30191 0.09392 -0.29826 0.08906 C -0.2967 0.08305 -0.29392 0.07819 -0.29236 0.07218 C -0.29271 0.06477 -0.29132 0.05691 -0.2934 0.0502 C -0.29479 0.04581 -0.30365 0.0428 -0.30694 0.04118 C -0.31215 0.03863 -0.32535 0.0273 -0.33021 0.02684 C -0.33872 0.02614 -0.34705 0.02614 -0.35556 0.02568 C -0.35122 0.01712 -0.35104 0.01504 -0.34965 0.00486 C -0.35 0.00024 -0.34879 -0.00532 -0.35069 -0.00925 C -0.35156 -0.0111 -0.35399 -0.00855 -0.35556 -0.00809 C -0.36111 -0.00647 -0.36563 -0.00323 -0.37101 -0.00162 C -0.37465 0.00185 -0.37743 0.00371 -0.38177 0.00486 C -0.38681 0.01203 -0.39653 0.01504 -0.40313 0.0192 C -0.40642 0.0236 -0.40938 0.0229 -0.41285 0.02684 C -0.42135 0.03609 -0.42986 0.0502 -0.44097 0.05275 C -0.45278 0.05205 -0.46233 0.05344 -0.47205 0.04511 C -0.47413 0.04095 -0.47569 0.03632 -0.47778 0.03216 C -0.47743 0.02823 -0.47778 0.02406 -0.47691 0.02036 C -0.47483 0.01134 -0.46649 0.00879 -0.46129 0.00486 C -0.45764 0.00209 -0.45365 -0.00231 -0.44965 -0.00416 C -0.44514 -0.00601 -0.43802 -0.00809 -0.43316 -0.00925 C -0.43108 -0.01364 -0.43125 -0.01156 -0.43125 -0.01457 " pathEditMode="relative" ptsTypes="fffffffffffffffffffffffffffffA">
                                      <p:cBhvr>
                                        <p:cTn id="1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098 -0.01063 C -0.44081 -0.01248 -0.44029 -0.01965 -0.43907 -0.0222 C -0.43629 -0.02752 -0.42345 -0.03955 -0.41876 -0.04163 C -0.41095 -0.0407 -0.40765 -0.0407 -0.40122 -0.0377 C -0.39983 -0.03261 -0.40053 -0.03029 -0.39636 -0.02868 C -0.38733 -0.02081 -0.37553 -0.02544 -0.36529 -0.02729 C -0.35487 -0.03215 -0.35938 -0.04579 -0.3547 -0.05574 C -0.35365 -0.05782 -0.35192 -0.05921 -0.3507 -0.06106 C -0.34949 -0.06592 -0.3481 -0.06731 -0.34497 -0.07008 C -0.34376 -0.07239 -0.34202 -0.07425 -0.34098 -0.07656 C -0.33803 -0.08304 -0.33768 -0.08951 -0.33334 -0.09599 C -0.33195 -0.10085 -0.33074 -0.10224 -0.32744 -0.10501 C -0.32414 -0.11195 -0.32032 -0.1138 -0.31476 -0.11542 C -0.3099 -0.11496 -0.30487 -0.11565 -0.30018 -0.11403 C -0.29914 -0.1138 -0.30018 -0.11079 -0.29931 -0.1101 C -0.29723 -0.10871 -0.2948 -0.10941 -0.29254 -0.10894 C -0.28751 -0.10154 -0.29272 -0.10247 -0.28178 -0.10247 " pathEditMode="relative" ptsTypes="ffffffffffffffffA">
                                      <p:cBhvr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438 -0.06847 C -0.28542 -0.07217 -0.28663 -0.08003 -0.28924 -0.08281 C -0.29115 -0.08466 -0.29323 -0.08628 -0.29514 -0.0879 C -0.29618 -0.08882 -0.29809 -0.09044 -0.29809 -0.09044 C -0.29896 -0.09229 -0.30365 -0.0997 -0.30486 -0.10085 C -0.30643 -0.10247 -0.30868 -0.10247 -0.31059 -0.1034 C -0.31754 -0.11173 -0.32778 -0.11381 -0.33681 -0.11635 C -0.35886 -0.11566 -0.37847 -0.11427 -0.4 -0.11242 C -0.40434 -0.1108 -0.40834 -0.10895 -0.41268 -0.10733 C -0.43143 -0.08813 -0.44167 -0.09646 -0.47188 -0.09553 C -0.48108 -0.09183 -0.48646 -0.09692 -0.4941 -0.10085 C -0.49931 -0.09947 -0.5007 -0.09947 -0.49809 -0.09947 " pathEditMode="relative" ptsTypes="fffffffffffA">
                                      <p:cBhvr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0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9809 -0.09946 C -0.50209 -0.09599 -0.50591 -0.09368 -0.50973 -0.09044 C -0.51094 -0.08743 -0.51268 -0.08466 -0.51372 -0.08142 C -0.51459 -0.07864 -0.51563 -0.0724 -0.51563 -0.0724 C -0.51598 -0.06384 -0.51563 -0.05505 -0.5165 -0.04649 C -0.51702 -0.04025 -0.52466 -0.04001 -0.5224 -0.03354 " pathEditMode="relative" ptsTypes="fffffA">
                                      <p:cBhvr>
                                        <p:cTn id="2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224 -0.03354 C -0.53108 -0.03261 -0.5382 -0.03099 -0.5467 -0.02961 C -0.56962 -0.03053 -0.57622 -0.02799 -0.59236 -0.03354 C -0.59688 -0.04279 -0.59149 -0.03354 -0.59722 -0.03863 C -0.59913 -0.04025 -0.60017 -0.04325 -0.60208 -0.04511 C -0.60816 -0.05112 -0.61406 -0.05875 -0.62153 -0.0606 C -0.63524 -0.06986 -0.64566 -0.06639 -0.6632 -0.06708 C -0.67396 -0.07217 -0.68594 -0.07541 -0.69722 -0.07749 C -0.7066 -0.08096 -0.70313 -0.08027 -0.70972 -0.08906 " pathEditMode="relative" ptsTypes="ffffffffA">
                                      <p:cBhvr>
                                        <p:cTn id="2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0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0972 -0.08905 C -0.70903 -0.08257 -0.70903 -0.07933 -0.7059 -0.07471 C -0.70347 -0.0599 -0.69427 -0.04417 -0.68351 -0.03862 C -0.675 -0.02659 -0.66129 -0.02312 -0.64965 -0.02174 C -0.62118 -0.01503 -0.59149 -0.01757 -0.5632 -0.01665 C -0.55208 -0.01341 -0.54306 -0.00369 -0.53212 0.00024 C -0.52465 0.00764 -0.51788 0.01875 -0.50903 0.02083 C -0.5033 0.02545 -0.49861 0.0273 -0.49236 0.03008 C -0.47986 0.02869 -0.48212 0.02869 -0.47396 0.02476 C -0.47205 0.02198 -0.46892 0.01713 -0.47396 0.01713 " pathEditMode="relative" ptsTypes="fffffffffA">
                                      <p:cBhvr>
                                        <p:cTn id="2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6546 0.04604 C -0.46007 0.04534 -0.45678 0.04465 -0.45191 0.04233 C -0.45 0.04141 -0.44601 0.03956 -0.44601 0.03956 C -0.39375 0.04881 -0.4283 0.04349 -0.30921 0.04488 C -0.30087 0.04812 -0.29167 0.05112 -0.28299 0.05251 C -0.28073 0.05321 -0.27796 0.05298 -0.27605 0.05506 C -0.2658 0.0657 -0.27431 0.06107 -0.26737 0.06431 C -0.26164 0.07541 -0.26945 0.06177 -0.2625 0.0694 C -0.26059 0.07148 -0.25955 0.07472 -0.25764 0.07703 C -0.25573 0.08536 -0.24896 0.09924 -0.2441 0.10572 C -0.24375 0.10687 -0.24375 0.10849 -0.24306 0.10942 C -0.24237 0.11057 -0.2408 0.11081 -0.24028 0.11196 C -0.23924 0.11428 -0.2382 0.11983 -0.2382 0.11983 C -0.23785 0.1536 -0.24792 0.19316 -0.23334 0.22068 C -0.22952 0.2378 -0.22118 0.24035 -0.20921 0.24266 C -0.204 0.2452 -0.20278 0.25029 -0.20139 0.257 C -0.20053 0.26787 -0.20105 0.27898 -0.19358 0.28545 C -0.1915 0.29077 -0.18976 0.29794 -0.18681 0.30234 C -0.18559 0.30858 -0.18351 0.31437 -0.18195 0.32038 C -0.18108 0.33125 -0.1823 0.33449 -0.17605 0.33981 C -0.17309 0.35254 -0.17118 0.37891 -0.1625 0.38631 C -0.16216 0.3877 -0.16112 0.39279 -0.16059 0.39417 C -0.16007 0.39556 -0.15868 0.39787 -0.15868 0.39787 " pathEditMode="relative" ptsTypes="ffffffffffffffffffffffA">
                                      <p:cBhvr>
                                        <p:cTn id="3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20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68 0.39811 C -0.15851 0.39765 -0.15695 0.39071 -0.15677 0.39048 C -0.15018 0.38169 -0.1533 0.3877 -0.14809 0.384 C -0.14167 0.37914 -0.13525 0.37544 -0.12865 0.37105 C -0.12483 0.3685 -0.12014 0.36434 -0.11597 0.36318 C -0.11285 0.36226 -0.10955 0.36249 -0.10625 0.36202 C -0.09687 0.35925 -0.08767 0.35902 -0.07813 0.35809 C -0.07136 0.35485 -0.06301 0.35439 -0.05591 0.353 C -0.05035 0.35046 -0.04549 0.35 -0.03941 0.34907 C -0.02864 0.34398 -0.01563 0.34144 -0.00433 0.34005 C 0.00209 0.33774 0.00642 0.33496 0.01216 0.33103 C 0.01372 0.32987 0.01529 0.32895 0.01702 0.32825 C 0.01927 0.32733 0.02379 0.32571 0.02379 0.32571 C 0.0257 0.32316 0.0297 0.32177 0.02952 0.31807 C 0.02883 0.30651 0.0297 0.30304 0.0257 0.29471 C 0.02361 0.28499 0.01337 0.26857 0.00816 0.25978 C 0.00729 0.25469 0.00642 0.25122 0.00434 0.24683 C 0.00521 0.20334 -0.00313 0.192 0.02483 0.18738 C 0.02917 0.18529 0.03837 0.18344 0.03837 0.18344 C 0.04879 0.18437 0.05574 0.18414 0.06459 0.18992 C 0.0665 0.19247 0.07049 0.19825 0.0724 0.20033 C 0.07726 0.20565 0.08213 0.20727 0.08595 0.21444 C 0.08751 0.22138 0.09584 0.23133 0.1014 0.23133 " pathEditMode="relative" ptsTypes="ffffffffffffffffffffffA">
                                      <p:cBhvr>
                                        <p:cTn id="3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7000"/>
                            </p:stCondLst>
                            <p:childTnLst>
                              <p:par>
                                <p:cTn id="35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6233 -0.05898 C -0.66233 0.02776 -0.56945 0.09924 -0.45521 0.09924 C -0.32066 0.09924 -0.27136 0.0199 -0.25122 -0.02729 L -0.23039 -0.09021 C -0.20903 -0.13763 -0.15712 -0.21536 -0.00487 -0.21536 C 0.09254 -0.21536 0.20382 -0.14503 0.20382 -0.05898 C 0.20382 0.02776 0.09254 0.09924 -0.00487 0.09924 C -0.15712 0.09924 -0.20903 0.0199 -0.23039 -0.02729 L -0.25122 -0.09021 C -0.27136 -0.13763 -0.32066 -0.21536 -0.45521 -0.21536 C -0.56945 -0.21536 -0.66233 -0.14503 -0.66233 -0.05898 Z " pathEditMode="relative" rAng="0" ptsTypes="ffFffffFfff">
                                      <p:cBhvr>
                                        <p:cTn id="3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00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181 -0.08512 C 0.20712 -0.09206 0.20174 -0.09854 0.19532 -0.10201 C 0.18681 -0.11334 0.19723 -0.10062 0.18941 -0.10733 C 0.18386 -0.11219 0.18907 -0.10988 0.18369 -0.11496 C 0.18247 -0.11612 0.18091 -0.11658 0.17969 -0.11751 C 0.17796 -0.11867 0.17639 -0.11982 0.17483 -0.12144 C 0.16841 -0.12792 0.16719 -0.13093 0.15834 -0.13301 C 0.15087 -0.13856 0.13195 -0.1411 0.1224 -0.14342 C 0.1125 -0.1411 0.11285 -0.13278 0.10782 -0.12283 C 0.10487 -0.11705 0.10053 -0.11265 0.09723 -0.10733 C 0.09341 -0.10132 0.09011 -0.09415 0.08646 -0.0879 C 0.0823 -0.08096 0.07865 -0.0687 0.07205 -0.06592 C 0.05799 -0.06685 0.05625 -0.06708 0.04584 -0.06963 C 0.04393 -0.07148 0.04184 -0.0731 0.03994 -0.07495 C 0.03889 -0.07587 0.03698 -0.07749 0.03698 -0.07726 C 0.03299 -0.08559 0.02101 -0.08836 0.01372 -0.09044 C -0.02309 -0.08906 -0.01614 -0.09068 -0.03975 -0.08142 C -0.04253 -0.07888 -0.04409 -0.07633 -0.04739 -0.07495 C -0.05138 -0.06963 -0.06666 -0.05366 -0.07274 -0.05297 C -0.07881 -0.05228 -0.08506 -0.05204 -0.09114 -0.05158 C -0.09444 -0.05019 -0.09566 -0.04788 -0.09895 -0.04649 C -0.10052 -0.03955 -0.10312 -0.03724 -0.10659 -0.03215 C -0.1118 -0.02452 -0.11441 -0.01133 -0.12326 -0.01018 C -0.12847 -0.00948 -0.1335 -0.00948 -0.13871 -0.00902 C -0.14305 -0.00277 -0.15277 -0.00046 -0.15902 0.00139 C -0.16406 0.00463 -0.1651 0.00972 -0.16979 0.0118 C -0.17326 0.01134 -0.17691 0.01134 -0.18038 0.01041 C -0.18697 0.00856 -0.1934 0.00301 -0.19982 0.00023 C -0.20694 -0.00647 -0.21701 -0.01064 -0.22517 -0.01411 C -0.22881 -0.01758 -0.23125 -0.01804 -0.23576 -0.0192 C -0.23975 -0.02267 -0.24427 -0.02359 -0.24843 -0.02706 C -0.25277 -0.03585 -0.25069 -0.03238 -0.25416 -0.03747 C -0.25503 -0.04071 -0.25538 -0.04441 -0.25625 -0.04765 C -0.25763 -0.05274 -0.25833 -0.05089 -0.26111 -0.05413 C -0.26545 -0.05898 -0.26875 -0.06523 -0.27361 -0.06963 C -0.27899 -0.06754 -0.27552 -0.06847 -0.28437 -0.06847 " pathEditMode="relative" rAng="0" ptsTypes="fffffffffffffffffffffffffffffffffffA">
                                      <p:cBhvr>
                                        <p:cTn id="3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" y="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000"/>
                            </p:stCondLst>
                            <p:childTnLst>
                              <p:par>
                                <p:cTn id="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7.35369E-6 C -0.00139 -0.00578 -0.0026 -0.01133 -0.00278 -0.0141 " pathEditMode="relative" ptsTypes="aA">
                                      <p:cBhvr>
                                        <p:cTn id="4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2433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5.Технология “Портфолио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”. 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None/>
            </a:pPr>
            <a:r>
              <a:rPr lang="ru-RU" sz="2400" smtClean="0"/>
              <a:t>1 часть. </a:t>
            </a:r>
            <a:r>
              <a:rPr lang="ru-RU" sz="2400" b="1" smtClean="0"/>
              <a:t>Учебная деятельность.</a:t>
            </a:r>
            <a:endParaRPr lang="ru-RU" sz="2400" smtClean="0"/>
          </a:p>
          <a:p>
            <a:pPr>
              <a:buFont typeface="Arial" pitchFamily="34" charset="0"/>
              <a:buNone/>
            </a:pPr>
            <a:r>
              <a:rPr lang="ru-RU" sz="2400" smtClean="0"/>
              <a:t>           Результаты обучения ученика по четвертям и за год.</a:t>
            </a:r>
          </a:p>
          <a:p>
            <a:pPr>
              <a:buFont typeface="Arial" pitchFamily="34" charset="0"/>
              <a:buNone/>
            </a:pPr>
            <a:r>
              <a:rPr lang="ru-RU" sz="2400" smtClean="0"/>
              <a:t>2 часть. </a:t>
            </a:r>
            <a:r>
              <a:rPr lang="ru-RU" sz="2400" b="1" smtClean="0"/>
              <a:t>Участие в делах класса и школы.</a:t>
            </a:r>
            <a:endParaRPr lang="ru-RU" sz="2400" smtClean="0"/>
          </a:p>
          <a:p>
            <a:pPr>
              <a:buFont typeface="Arial" pitchFamily="34" charset="0"/>
              <a:buNone/>
            </a:pPr>
            <a:r>
              <a:rPr lang="ru-RU" sz="2400" smtClean="0"/>
              <a:t>      Результаты творческой деятельности учащихся в разных областях;</a:t>
            </a:r>
          </a:p>
          <a:p>
            <a:pPr>
              <a:buFont typeface="Arial" pitchFamily="34" charset="0"/>
              <a:buNone/>
            </a:pPr>
            <a:r>
              <a:rPr lang="ru-RU" sz="2400" smtClean="0"/>
              <a:t>·                    отметку о посещении факультативов, кружков, секций;</a:t>
            </a:r>
          </a:p>
          <a:p>
            <a:pPr>
              <a:buFont typeface="Arial" pitchFamily="34" charset="0"/>
              <a:buNone/>
            </a:pPr>
            <a:r>
              <a:rPr lang="ru-RU" sz="2400" smtClean="0"/>
              <a:t>·                    спортивные достижения учащихся;</a:t>
            </a:r>
          </a:p>
          <a:p>
            <a:pPr>
              <a:buFont typeface="Arial" pitchFamily="34" charset="0"/>
              <a:buNone/>
            </a:pPr>
            <a:r>
              <a:rPr lang="ru-RU" sz="2400" smtClean="0"/>
              <a:t>·                    оценку выполнения общественных поручений, дежурства по классу и школе.</a:t>
            </a:r>
          </a:p>
          <a:p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323850" y="333375"/>
            <a:ext cx="8229600" cy="1143000"/>
          </a:xfrm>
        </p:spPr>
        <p:txBody>
          <a:bodyPr/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1.Технология проблемного обучения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pitchFamily="34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   "Скажи мне, и я забуду. </a:t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Покажи мне, – я смогу запомнить. </a:t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Позволь мне это сделать самому,</a:t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и я научусь".</a:t>
            </a:r>
          </a:p>
          <a:p>
            <a:pPr algn="ctr">
              <a:buFont typeface="Arial" pitchFamily="34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                                             (</a:t>
            </a:r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>Конфуций)</a:t>
            </a:r>
            <a:endParaRPr lang="ru-RU" sz="4000" smtClean="0">
              <a:latin typeface="Times New Roman" pitchFamily="18" charset="0"/>
              <a:cs typeface="Times New Roman" pitchFamily="18" charset="0"/>
            </a:endParaRP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47813" y="1484313"/>
            <a:ext cx="7129462" cy="4713287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ru-RU" sz="4400" smtClean="0"/>
              <a:t>   </a:t>
            </a:r>
            <a:r>
              <a:rPr lang="ru-RU" sz="5400" smtClean="0"/>
              <a:t>2 + 5 * 3 = 21</a:t>
            </a:r>
            <a:br>
              <a:rPr lang="ru-RU" sz="5400" smtClean="0"/>
            </a:br>
            <a:r>
              <a:rPr lang="ru-RU" sz="5400" smtClean="0"/>
              <a:t>2 + 5 * 3 = 17</a:t>
            </a:r>
          </a:p>
          <a:p>
            <a:pPr>
              <a:buFont typeface="Arial" pitchFamily="34" charset="0"/>
              <a:buNone/>
            </a:pPr>
            <a:r>
              <a:rPr lang="ru-RU" sz="5400" smtClean="0"/>
              <a:t>  (2 + 5) * 3 = 21</a:t>
            </a:r>
            <a:br>
              <a:rPr lang="ru-RU" sz="5400" smtClean="0"/>
            </a:br>
            <a:r>
              <a:rPr lang="ru-RU" sz="5400" smtClean="0"/>
              <a:t>2 + 5 * 3 = 17</a:t>
            </a:r>
          </a:p>
          <a:p>
            <a:pPr>
              <a:buFont typeface="Arial" pitchFamily="34" charset="0"/>
              <a:buNone/>
            </a:pPr>
            <a:endParaRPr lang="ru-RU" sz="4400" smtClean="0"/>
          </a:p>
          <a:p>
            <a:endParaRPr lang="ru-RU" sz="4400" smtClean="0"/>
          </a:p>
        </p:txBody>
      </p:sp>
      <p:sp>
        <p:nvSpPr>
          <p:cNvPr id="5123" name="Содержимое 4"/>
          <p:cNvSpPr>
            <a:spLocks noGrp="1"/>
          </p:cNvSpPr>
          <p:nvPr>
            <p:ph sz="half" idx="2"/>
          </p:nvPr>
        </p:nvSpPr>
        <p:spPr>
          <a:xfrm flipH="1" flipV="1">
            <a:off x="8686800" y="6126163"/>
            <a:ext cx="61913" cy="111125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5124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2.Информационно-коммуникативные технологии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6147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создание презентаций на определённую тему по учебному материалу;</a:t>
            </a:r>
          </a:p>
          <a:p>
            <a:r>
              <a:rPr lang="ru-RU" smtClean="0"/>
              <a:t>создание и подготовка дидактических материалов (варианты заданий, таблицы, памятки, схемы, чертежи, демонстрационные таблицы и т. д.);</a:t>
            </a:r>
          </a:p>
          <a:p>
            <a:r>
              <a:rPr lang="ru-RU" smtClean="0"/>
              <a:t>использование готовых программных продуктов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 noGrp="1" noChangeArrowheads="1"/>
          </p:cNvSpPr>
          <p:nvPr>
            <p:ph type="ctrTitle" sz="quarter"/>
          </p:nvPr>
        </p:nvSpPr>
        <p:spPr>
          <a:xfrm>
            <a:off x="533400" y="1371600"/>
            <a:ext cx="7772400" cy="3354388"/>
          </a:xfrm>
        </p:spPr>
        <p:txBody>
          <a:bodyPr>
            <a:spAutoFit/>
          </a:bodyPr>
          <a:lstStyle/>
          <a:p>
            <a:pPr>
              <a:defRPr/>
            </a:pPr>
            <a:r>
              <a:rPr lang="ru-RU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 слова</a:t>
            </a:r>
            <a:r>
              <a:rPr lang="ru-RU" sz="9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TextBox 6"/>
          <p:cNvSpPr txBox="1">
            <a:spLocks noChangeArrowheads="1"/>
          </p:cNvSpPr>
          <p:nvPr/>
        </p:nvSpPr>
        <p:spPr bwMode="auto">
          <a:xfrm>
            <a:off x="2971800" y="1828800"/>
            <a:ext cx="4191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i="1">
                <a:latin typeface="Times New Roman" pitchFamily="18" charset="0"/>
                <a:cs typeface="Times New Roman" pitchFamily="18" charset="0"/>
              </a:rPr>
              <a:t>Урок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800" i="1">
                <a:latin typeface="Times New Roman" pitchFamily="18" charset="0"/>
                <a:cs typeface="Times New Roman" pitchFamily="18" charset="0"/>
              </a:rPr>
              <a:t>путешествие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657600" y="2286000"/>
            <a:ext cx="17145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i="1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>
                <a:latin typeface="Times New Roman" pitchFamily="18" charset="0"/>
                <a:cs typeface="Times New Roman" pitchFamily="18" charset="0"/>
              </a:rPr>
              <a:t>класс</a:t>
            </a:r>
          </a:p>
        </p:txBody>
      </p:sp>
      <p:sp>
        <p:nvSpPr>
          <p:cNvPr id="3077" name="TextBox 2"/>
          <p:cNvSpPr txBox="1">
            <a:spLocks noChangeArrowheads="1"/>
          </p:cNvSpPr>
          <p:nvPr/>
        </p:nvSpPr>
        <p:spPr bwMode="auto">
          <a:xfrm>
            <a:off x="2209800" y="609600"/>
            <a:ext cx="50006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i="1">
                <a:latin typeface="Times New Roman" pitchFamily="18" charset="0"/>
                <a:cs typeface="Times New Roman" pitchFamily="18" charset="0"/>
              </a:rPr>
              <a:t>Русский язык</a:t>
            </a:r>
          </a:p>
          <a:p>
            <a:pPr algn="ctr"/>
            <a:r>
              <a:rPr lang="ru-RU" sz="3600" i="1">
                <a:latin typeface="Times New Roman" pitchFamily="18" charset="0"/>
                <a:cs typeface="Times New Roman" pitchFamily="18" charset="0"/>
              </a:rPr>
              <a:t>УМК Школа России</a:t>
            </a:r>
          </a:p>
        </p:txBody>
      </p:sp>
      <p:sp>
        <p:nvSpPr>
          <p:cNvPr id="7174" name="TextBox 7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5257800"/>
            <a:ext cx="6553200" cy="400050"/>
          </a:xfrm>
        </p:spPr>
        <p:txBody>
          <a:bodyPr>
            <a:spAutoFit/>
          </a:bodyPr>
          <a:lstStyle/>
          <a:p>
            <a:r>
              <a:rPr lang="ru-RU" sz="20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классов:Щёголева  Н.А.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075" grpId="0"/>
      <p:bldP spid="3076" grpId="0"/>
      <p:bldP spid="30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457200" y="1447800"/>
            <a:ext cx="357188" cy="35718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Голубой вагон-начало.wav">
            <a:hlinkClick r:id="" action="ppaction://media"/>
          </p:cNvPr>
          <p:cNvPicPr>
            <a:picLocks noRot="1" noChangeAspect="1"/>
          </p:cNvPicPr>
          <p:nvPr>
            <a:wavAudioFile r:embed="rId1" name="Голубой вагон-начало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524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 descr="Безымянны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5000" y="1600200"/>
            <a:ext cx="563880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28800" y="304800"/>
            <a:ext cx="594360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066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FF0000"/>
                </a:solidFill>
              </a:rPr>
              <a:t>Словарная работа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914400" y="16764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z="4400" smtClean="0"/>
              <a:t>С…бака, гор…д, …вёс,</a:t>
            </a:r>
          </a:p>
          <a:p>
            <a:pPr>
              <a:buFontTx/>
              <a:buNone/>
            </a:pPr>
            <a:r>
              <a:rPr lang="ru-RU" sz="4400" smtClean="0"/>
              <a:t>кв…ртира, б…бл…отека,</a:t>
            </a:r>
          </a:p>
          <a:p>
            <a:pPr>
              <a:buFontTx/>
              <a:buNone/>
            </a:pPr>
            <a:r>
              <a:rPr lang="ru-RU" sz="4400" smtClean="0"/>
              <a:t>р…стение, в…р…бей</a:t>
            </a:r>
            <a:r>
              <a:rPr lang="ru-RU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FF0000"/>
                </a:solidFill>
              </a:rPr>
              <a:t>Словарная работа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914400" y="16764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z="4400" smtClean="0"/>
              <a:t>С</a:t>
            </a:r>
            <a:r>
              <a:rPr lang="ru-RU" sz="4400" smtClean="0">
                <a:solidFill>
                  <a:srgbClr val="FF0000"/>
                </a:solidFill>
              </a:rPr>
              <a:t>о</a:t>
            </a:r>
            <a:r>
              <a:rPr lang="ru-RU" sz="4400" smtClean="0"/>
              <a:t>бака, гор</a:t>
            </a:r>
            <a:r>
              <a:rPr lang="ru-RU" sz="4400" smtClean="0">
                <a:solidFill>
                  <a:srgbClr val="FF0000"/>
                </a:solidFill>
              </a:rPr>
              <a:t>о</a:t>
            </a:r>
            <a:r>
              <a:rPr lang="ru-RU" sz="4400" smtClean="0"/>
              <a:t>д, </a:t>
            </a:r>
            <a:r>
              <a:rPr lang="ru-RU" sz="4400" smtClean="0">
                <a:solidFill>
                  <a:srgbClr val="FF0000"/>
                </a:solidFill>
              </a:rPr>
              <a:t>о</a:t>
            </a:r>
            <a:r>
              <a:rPr lang="ru-RU" sz="4400" smtClean="0"/>
              <a:t>вёс,</a:t>
            </a:r>
          </a:p>
          <a:p>
            <a:pPr>
              <a:buFontTx/>
              <a:buNone/>
            </a:pPr>
            <a:r>
              <a:rPr lang="ru-RU" sz="4400" smtClean="0"/>
              <a:t>кв</a:t>
            </a:r>
            <a:r>
              <a:rPr lang="ru-RU" sz="4400" smtClean="0">
                <a:solidFill>
                  <a:srgbClr val="FF0000"/>
                </a:solidFill>
              </a:rPr>
              <a:t>а</a:t>
            </a:r>
            <a:r>
              <a:rPr lang="ru-RU" sz="4400" smtClean="0"/>
              <a:t>ртира, б</a:t>
            </a:r>
            <a:r>
              <a:rPr lang="ru-RU" sz="4400" smtClean="0">
                <a:solidFill>
                  <a:srgbClr val="FF0000"/>
                </a:solidFill>
              </a:rPr>
              <a:t>и</a:t>
            </a:r>
            <a:r>
              <a:rPr lang="ru-RU" sz="4400" smtClean="0"/>
              <a:t>бл</a:t>
            </a:r>
            <a:r>
              <a:rPr lang="ru-RU" sz="4400" smtClean="0">
                <a:solidFill>
                  <a:srgbClr val="FF0000"/>
                </a:solidFill>
              </a:rPr>
              <a:t>и</a:t>
            </a:r>
            <a:r>
              <a:rPr lang="ru-RU" sz="4400" smtClean="0"/>
              <a:t>отека,</a:t>
            </a:r>
          </a:p>
          <a:p>
            <a:pPr>
              <a:buFontTx/>
              <a:buNone/>
            </a:pPr>
            <a:r>
              <a:rPr lang="ru-RU" sz="4400" smtClean="0"/>
              <a:t>р</a:t>
            </a:r>
            <a:r>
              <a:rPr lang="ru-RU" sz="4400" smtClean="0">
                <a:solidFill>
                  <a:srgbClr val="FF0000"/>
                </a:solidFill>
              </a:rPr>
              <a:t>а</a:t>
            </a:r>
            <a:r>
              <a:rPr lang="ru-RU" sz="4400" smtClean="0"/>
              <a:t>стение, в</a:t>
            </a:r>
            <a:r>
              <a:rPr lang="ru-RU" sz="4400" smtClean="0">
                <a:solidFill>
                  <a:srgbClr val="FF0000"/>
                </a:solidFill>
              </a:rPr>
              <a:t>о</a:t>
            </a:r>
            <a:r>
              <a:rPr lang="ru-RU" sz="4400" smtClean="0"/>
              <a:t>р</a:t>
            </a:r>
            <a:r>
              <a:rPr lang="ru-RU" sz="4400" smtClean="0">
                <a:solidFill>
                  <a:srgbClr val="FF0000"/>
                </a:solidFill>
              </a:rPr>
              <a:t>о</a:t>
            </a:r>
            <a:r>
              <a:rPr lang="ru-RU" sz="4400" smtClean="0"/>
              <a:t>бей</a:t>
            </a:r>
            <a:r>
              <a:rPr lang="ru-RU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13" y="2362200"/>
            <a:ext cx="2262187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09800" y="4648200"/>
            <a:ext cx="500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E83302"/>
                </a:solidFill>
              </a:rPr>
              <a:t>У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934200" y="4724400"/>
            <a:ext cx="500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E83302"/>
                </a:solidFill>
              </a:rPr>
              <a:t>В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15000" y="4800600"/>
            <a:ext cx="876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E83302"/>
                </a:solidFill>
              </a:rPr>
              <a:t>ЗА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657600" y="4724400"/>
            <a:ext cx="10239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E83302"/>
                </a:solidFill>
              </a:rPr>
              <a:t>ПРИ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438400" y="5410200"/>
            <a:ext cx="12525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E83302"/>
                </a:solidFill>
              </a:rPr>
              <a:t>ПОД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38200" y="4876800"/>
            <a:ext cx="500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E83302"/>
                </a:solidFill>
              </a:rPr>
              <a:t>С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066800" y="5562600"/>
            <a:ext cx="10334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E83302"/>
                </a:solidFill>
              </a:rPr>
              <a:t>ВЫ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91000" y="5334000"/>
            <a:ext cx="91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E83302"/>
                </a:solidFill>
              </a:rPr>
              <a:t>ПО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943600" y="5638800"/>
            <a:ext cx="9477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E83302"/>
                </a:solidFill>
              </a:rPr>
              <a:t>ОТ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162800" y="54864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E83302"/>
                </a:solidFill>
              </a:rPr>
              <a:t>ПЕРЕ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5400000" flipH="1" flipV="1">
            <a:off x="6357938" y="3929063"/>
            <a:ext cx="71437" cy="714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2" name="TextBox 30"/>
          <p:cNvSpPr txBox="1">
            <a:spLocks noChangeArrowheads="1"/>
          </p:cNvSpPr>
          <p:nvPr/>
        </p:nvSpPr>
        <p:spPr bwMode="auto">
          <a:xfrm>
            <a:off x="2357438" y="785813"/>
            <a:ext cx="47863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FF0000"/>
                </a:solidFill>
              </a:rPr>
              <a:t>Изменяем приставки</a:t>
            </a:r>
          </a:p>
        </p:txBody>
      </p:sp>
      <p:pic>
        <p:nvPicPr>
          <p:cNvPr id="19471" name="Picture 3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2286000"/>
            <a:ext cx="25146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5" name="Picture 19" descr="Безымянны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905000"/>
            <a:ext cx="2819400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5833 -0.22207 " pathEditMode="relative" ptsTypes="AA">
                                      <p:cBhvr>
                                        <p:cTn id="7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59 -0.00439 L 0.20608 -0.19315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00"/>
                            </p:stCondLst>
                            <p:childTnLst>
                              <p:par>
                                <p:cTn id="87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4 0.00671 L 0.28524 -0.32639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0"/>
                            </p:stCondLst>
                            <p:childTnLst>
                              <p:par>
                                <p:cTn id="9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6 0.01781 L 0.12326 -0.29309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-1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833 -0.17765 " pathEditMode="relative" ptsTypes="AA">
                                      <p:cBhvr>
                                        <p:cTn id="10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8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5 -0.28869 " pathEditMode="relative" ptsTypes="AA">
                                      <p:cBhvr>
                                        <p:cTn id="1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5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1667 -0.21097 " pathEditMode="relative" ptsTypes="AA">
                                      <p:cBhvr>
                                        <p:cTn id="1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2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7500"/>
                            </p:stCondLst>
                            <p:childTnLst>
                              <p:par>
                                <p:cTn id="12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-0.0044 L -0.2316 -0.31761 " pathEditMode="relative" rAng="0" ptsTypes="AA">
                                      <p:cBhvr>
                                        <p:cTn id="1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9500"/>
                            </p:stCondLst>
                            <p:childTnLst>
                              <p:par>
                                <p:cTn id="129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0000"/>
                            </p:stCondLst>
                            <p:childTnLst>
                              <p:par>
                                <p:cTn id="13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1666 -0.19986 " pathEditMode="relative" ptsTypes="AA">
                                      <p:cBhvr>
                                        <p:cTn id="1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000"/>
                            </p:stCondLst>
                            <p:childTnLst>
                              <p:par>
                                <p:cTn id="136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2500"/>
                            </p:stCondLst>
                            <p:childTnLst>
                              <p:par>
                                <p:cTn id="14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0.00439 L -0.39167 -0.28869 " pathEditMode="relative" rAng="0" ptsTypes="AA">
                                      <p:cBhvr>
                                        <p:cTn id="1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" y="-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500"/>
                            </p:stCondLst>
                            <p:childTnLst>
                              <p:par>
                                <p:cTn id="143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  <p:bldP spid="6" grpId="1"/>
      <p:bldP spid="6" grpId="2"/>
      <p:bldP spid="7" grpId="0"/>
      <p:bldP spid="7" grpId="1"/>
      <p:bldP spid="7" grpId="2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14" grpId="0"/>
      <p:bldP spid="14" grpId="1"/>
      <p:bldP spid="14" grpId="2"/>
      <p:bldP spid="17422" grpId="0"/>
    </p:bldLst>
  </p:timing>
</p:sld>
</file>

<file path=ppt/theme/theme1.xml><?xml version="1.0" encoding="utf-8"?>
<a:theme xmlns:a="http://schemas.openxmlformats.org/drawingml/2006/main" name="нежн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нежный</Template>
  <TotalTime>482</TotalTime>
  <Words>218</Words>
  <Application>Microsoft Office PowerPoint</Application>
  <PresentationFormat>Экран (4:3)</PresentationFormat>
  <Paragraphs>84</Paragraphs>
  <Slides>16</Slides>
  <Notes>16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Helvetica</vt:lpstr>
      <vt:lpstr>Times New Roman</vt:lpstr>
      <vt:lpstr>нежный</vt:lpstr>
      <vt:lpstr> Современные образовательные технологии в начальной школе </vt:lpstr>
      <vt:lpstr>1.Технология проблемного обучения</vt:lpstr>
      <vt:lpstr>Слайд 3</vt:lpstr>
      <vt:lpstr>2.Информационно-коммуникативные технологии </vt:lpstr>
      <vt:lpstr> Состав слова </vt:lpstr>
      <vt:lpstr>Слайд 6</vt:lpstr>
      <vt:lpstr>Словарная работа</vt:lpstr>
      <vt:lpstr>Словарная работа</vt:lpstr>
      <vt:lpstr>Слайд 9</vt:lpstr>
      <vt:lpstr>Р.-отличное З.-хорошее Ж.-замечательное С.-прекрасное Б.-весёлое Ф.-грустное Ч.-плохое</vt:lpstr>
      <vt:lpstr>3.Игровые технологии</vt:lpstr>
      <vt:lpstr>«Пословицы-перевёртыши»: </vt:lpstr>
      <vt:lpstr>Составь слова из отдельных частей</vt:lpstr>
      <vt:lpstr> Какое слово лишнее ?    </vt:lpstr>
      <vt:lpstr>4.Здоровьесберегающие технологии. </vt:lpstr>
      <vt:lpstr>5.Технология “Портфолио”. 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Маликова Наталия Анатольевна</dc:creator>
  <cp:lastModifiedBy>Наталия</cp:lastModifiedBy>
  <cp:revision>53</cp:revision>
  <dcterms:created xsi:type="dcterms:W3CDTF">2010-08-18T15:36:49Z</dcterms:created>
  <dcterms:modified xsi:type="dcterms:W3CDTF">2015-03-27T18:53:19Z</dcterms:modified>
</cp:coreProperties>
</file>