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70" r:id="rId10"/>
    <p:sldId id="273" r:id="rId11"/>
    <p:sldId id="274" r:id="rId12"/>
    <p:sldId id="272" r:id="rId13"/>
    <p:sldId id="265" r:id="rId14"/>
    <p:sldId id="266" r:id="rId15"/>
    <p:sldId id="267" r:id="rId16"/>
    <p:sldId id="268" r:id="rId17"/>
    <p:sldId id="25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B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3100"/>
            </a:gs>
            <a:gs pos="0">
              <a:srgbClr val="FFF200"/>
            </a:gs>
            <a:gs pos="3000">
              <a:srgbClr val="FF7A00"/>
            </a:gs>
            <a:gs pos="0">
              <a:srgbClr val="FF0300"/>
            </a:gs>
            <a:gs pos="100000">
              <a:srgbClr val="4D0808"/>
            </a:gs>
          </a:gsLst>
          <a:lin ang="5400000" scaled="0"/>
        </a:gradFill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9966"/>
        </a:solidFill>
      </c:spPr>
    </c:backWall>
    <c:plotArea>
      <c:layout>
        <c:manualLayout>
          <c:layoutTarget val="inner"/>
          <c:xMode val="edge"/>
          <c:yMode val="edge"/>
          <c:x val="0.38220966997780759"/>
          <c:y val="1.0585191492547125E-3"/>
          <c:w val="0.59214804013347089"/>
          <c:h val="0.7440573326771673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                    с слабым интеллектуальным развитием.</c:v>
                </c:pt>
                <c:pt idx="1">
                  <c:v>                    с средним интеллектуальным развитием.</c:v>
                </c:pt>
                <c:pt idx="2">
                  <c:v>                    с высоким интеллектуальным развитием.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0.24000000000000021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                    с слабым интеллектуальным развитием.</c:v>
                </c:pt>
                <c:pt idx="1">
                  <c:v>                    с средним интеллектуальным развитием.</c:v>
                </c:pt>
                <c:pt idx="2">
                  <c:v>                    с высоким интеллектуальным развитием.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%">
                  <c:v>0.48000000000000032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                    с слабым интеллектуальным развитием.</c:v>
                </c:pt>
                <c:pt idx="1">
                  <c:v>                    с средним интеллектуальным развитием.</c:v>
                </c:pt>
                <c:pt idx="2">
                  <c:v>                    с высоким интеллектуальным развитием.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%">
                  <c:v>0.28000000000000008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4518656"/>
        <c:axId val="114532736"/>
        <c:axId val="0"/>
      </c:bar3DChart>
      <c:catAx>
        <c:axId val="114518656"/>
        <c:scaling>
          <c:orientation val="minMax"/>
        </c:scaling>
        <c:delete val="1"/>
        <c:axPos val="l"/>
        <c:majorTickMark val="out"/>
        <c:minorTickMark val="none"/>
        <c:tickLblPos val="none"/>
        <c:crossAx val="114532736"/>
        <c:crosses val="autoZero"/>
        <c:auto val="1"/>
        <c:lblAlgn val="ctr"/>
        <c:lblOffset val="100"/>
        <c:noMultiLvlLbl val="0"/>
      </c:catAx>
      <c:valAx>
        <c:axId val="1145327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518656"/>
        <c:crosses val="autoZero"/>
        <c:crossBetween val="between"/>
      </c:valAx>
      <c:spPr>
        <a:solidFill>
          <a:schemeClr val="accent6">
            <a:lumMod val="60000"/>
            <a:lumOff val="40000"/>
          </a:schemeClr>
        </a:solidFill>
        <a:ln w="25400">
          <a:noFill/>
        </a:ln>
        <a:effectLst>
          <a:outerShdw blurRad="50800" dist="50800" dir="5400000" sx="84000" sy="84000" algn="ctr" rotWithShape="0">
            <a:srgbClr val="000000">
              <a:alpha val="60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4.2613680667972733E-4"/>
          <c:w val="4.0337389652516001E-2"/>
          <c:h val="0.96986514894904452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1 класс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499479199656685"/>
          <c:y val="0.18060675358248177"/>
          <c:w val="0.70373872185742736"/>
          <c:h val="0.723059054019398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класс </c:v>
                </c:pt>
              </c:strCache>
            </c:strRef>
          </c:tx>
          <c:explosion val="25"/>
          <c:dPt>
            <c:idx val="0"/>
            <c:bubble3D val="0"/>
            <c:explosion val="11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explosion val="2"/>
            <c:spPr>
              <a:solidFill>
                <a:srgbClr val="FF0000"/>
              </a:solidFill>
            </c:spPr>
          </c:dPt>
          <c:dPt>
            <c:idx val="2"/>
            <c:bubble3D val="0"/>
            <c:explosion val="9"/>
            <c:spPr>
              <a:solidFill>
                <a:srgbClr val="FFFF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38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layout/>
      <c:overlay val="1"/>
    </c:legend>
    <c:plotVisOnly val="1"/>
    <c:dispBlanksAs val="zero"/>
    <c:showDLblsOverMax val="0"/>
  </c:chart>
  <c:spPr>
    <a:solidFill>
      <a:srgbClr val="FF9966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3</a:t>
            </a:r>
            <a:r>
              <a:rPr lang="ru-RU" sz="3200" baseline="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класс</a:t>
            </a:r>
            <a:endParaRPr lang="ru-RU" sz="3200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499479199656685"/>
          <c:y val="0.18060675358248177"/>
          <c:w val="0.70373872185742736"/>
          <c:h val="0.723059054019398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класс</c:v>
                </c:pt>
              </c:strCache>
            </c:strRef>
          </c:tx>
          <c:explosion val="25"/>
          <c:dPt>
            <c:idx val="0"/>
            <c:bubble3D val="0"/>
            <c:explosion val="11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explosion val="2"/>
            <c:spPr>
              <a:solidFill>
                <a:srgbClr val="FF0000"/>
              </a:solidFill>
            </c:spPr>
          </c:dPt>
          <c:dPt>
            <c:idx val="2"/>
            <c:bubble3D val="0"/>
            <c:explosion val="9"/>
            <c:spPr>
              <a:solidFill>
                <a:srgbClr val="FFFF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layout/>
      <c:overlay val="1"/>
    </c:legend>
    <c:plotVisOnly val="1"/>
    <c:dispBlanksAs val="zero"/>
    <c:showDLblsOverMax val="0"/>
  </c:chart>
  <c:spPr>
    <a:solidFill>
      <a:srgbClr val="FF9966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74</c:v>
                </c:pt>
                <c:pt idx="1">
                  <c:v>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54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278976"/>
        <c:axId val="117280768"/>
        <c:axId val="0"/>
      </c:bar3DChart>
      <c:catAx>
        <c:axId val="117278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17280768"/>
        <c:crosses val="autoZero"/>
        <c:auto val="1"/>
        <c:lblAlgn val="ctr"/>
        <c:lblOffset val="100"/>
        <c:noMultiLvlLbl val="0"/>
      </c:catAx>
      <c:valAx>
        <c:axId val="11728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278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87</c:v>
                </c:pt>
                <c:pt idx="1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639744"/>
        <c:axId val="128641280"/>
        <c:axId val="0"/>
      </c:bar3DChart>
      <c:catAx>
        <c:axId val="128639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28641280"/>
        <c:crosses val="autoZero"/>
        <c:auto val="1"/>
        <c:lblAlgn val="ctr"/>
        <c:lblOffset val="100"/>
        <c:noMultiLvlLbl val="0"/>
      </c:catAx>
      <c:valAx>
        <c:axId val="12864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39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</c:v>
                </c:pt>
                <c:pt idx="1">
                  <c:v>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</c:v>
                </c:pt>
                <c:pt idx="1">
                  <c:v>2 полугодие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53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952576"/>
        <c:axId val="128970752"/>
        <c:axId val="0"/>
      </c:bar3DChart>
      <c:catAx>
        <c:axId val="128952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28970752"/>
        <c:crosses val="autoZero"/>
        <c:auto val="1"/>
        <c:lblAlgn val="ctr"/>
        <c:lblOffset val="100"/>
        <c:noMultiLvlLbl val="0"/>
      </c:catAx>
      <c:valAx>
        <c:axId val="12897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952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0.04918</cdr:x>
      <cdr:y>0.08422</cdr:y>
    </cdr:from>
    <cdr:to>
      <cdr:x>0.37705</cdr:x>
      <cdr:y>0.29814</cdr:y>
    </cdr:to>
    <cdr:sp macro="" textlink="">
      <cdr:nvSpPr>
        <cdr:cNvPr id="2" name="Скругленный прямоугольник 10"/>
        <cdr:cNvSpPr/>
      </cdr:nvSpPr>
      <cdr:spPr>
        <a:xfrm xmlns:a="http://schemas.openxmlformats.org/drawingml/2006/main">
          <a:off x="432048" y="216024"/>
          <a:ext cx="2880320" cy="54868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spcFirstLastPara="0" vert="horz" wrap="square" lIns="91440" tIns="45720" rIns="91440" bIns="45720" numCol="1" spcCol="1270" anchor="ctr" anchorCtr="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слабое интеллектуальное</a:t>
          </a:r>
        </a:p>
        <a:p xmlns:a="http://schemas.openxmlformats.org/drawingml/2006/main">
          <a:r>
            <a:rPr lang="ru-RU" dirty="0" smtClean="0"/>
            <a:t> развитие -28%;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0.63333</cdr:x>
      <cdr:y>0.22222</cdr:y>
    </cdr:from>
    <cdr:to>
      <cdr:x>0.80239</cdr:x>
      <cdr:y>0.37778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736304" y="720080"/>
          <a:ext cx="73042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ysClr val="windowText" lastClr="000000"/>
              </a:solidFill>
              <a:latin typeface="Calibri"/>
            </a:defRPr>
          </a:lvl1pPr>
        </a:lstStyle>
        <a:p xmlns:a="http://schemas.openxmlformats.org/drawingml/2006/main">
          <a:r>
            <a:rPr lang="ru-RU" sz="1800" dirty="0" smtClean="0"/>
            <a:t>14%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0.73689</cdr:x>
      <cdr:y>0.37398</cdr:y>
    </cdr:from>
    <cdr:to>
      <cdr:x>0.9192</cdr:x>
      <cdr:y>0.52798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952328" y="1224136"/>
          <a:ext cx="73042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ysClr val="windowText" lastClr="000000"/>
              </a:solidFill>
              <a:latin typeface="Calibri"/>
            </a:defRPr>
          </a:lvl1pPr>
        </a:lstStyle>
        <a:p xmlns:a="http://schemas.openxmlformats.org/drawingml/2006/main">
          <a:r>
            <a:rPr lang="ru-RU" sz="1800" dirty="0" smtClean="0"/>
            <a:t>48%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DA1FA-E7CA-4D2C-9B07-B640E338DC3E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F7FF7-C351-45DB-8C17-D3C1E03CF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3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775C6F-3695-459F-8E6D-9A9DAF0115F5}" type="slidenum">
              <a:rPr lang="ru-RU"/>
              <a:pPr/>
              <a:t>17</a:t>
            </a:fld>
            <a:endParaRPr lang="ru-RU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775C6F-3695-459F-8E6D-9A9DAF0115F5}" type="slidenum">
              <a:rPr lang="ru-RU"/>
              <a:pPr/>
              <a:t>18</a:t>
            </a:fld>
            <a:endParaRPr lang="ru-RU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81215" cy="41097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0"/>
          <p:cNvSpPr txBox="1">
            <a:spLocks/>
          </p:cNvSpPr>
          <p:nvPr/>
        </p:nvSpPr>
        <p:spPr>
          <a:xfrm>
            <a:off x="251520" y="260648"/>
            <a:ext cx="5000660" cy="17145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XXV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Всероссийский конкурс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«Учитель года»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«Методический семинар»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857720" y="5001064"/>
            <a:ext cx="4286280" cy="18569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lang="ru-RU" b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Масловская Анастасия Сергеевна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руководитель МО учителей начальных классов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lang="ru-RU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МБОУ « СОШ п. Оротукан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lang="ru-RU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п. Оротукан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214554"/>
            <a:ext cx="5286412" cy="22860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b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3000" b="1" u="sng" cap="small" dirty="0" smtClean="0">
                <a:solidFill>
                  <a:schemeClr val="tx1"/>
                </a:solidFill>
                <a:latin typeface="Century Schoolbook"/>
              </a:rPr>
              <a:t>Тема</a:t>
            </a:r>
            <a:r>
              <a:rPr lang="ru-RU" sz="3000" b="1" cap="small" dirty="0" smtClean="0">
                <a:solidFill>
                  <a:schemeClr val="tx1"/>
                </a:solidFill>
                <a:latin typeface="Century Schoolbook"/>
              </a:rPr>
              <a:t>:</a:t>
            </a:r>
            <a:r>
              <a:rPr lang="ru-RU" sz="3000" b="1" cap="small" dirty="0" smtClean="0">
                <a:solidFill>
                  <a:srgbClr val="FF0000"/>
                </a:solidFill>
                <a:latin typeface="Century Schoolbook"/>
              </a:rPr>
              <a:t/>
            </a:r>
            <a:br>
              <a:rPr lang="ru-RU" sz="3000" b="1" cap="small" dirty="0" smtClean="0">
                <a:solidFill>
                  <a:srgbClr val="FF0000"/>
                </a:solidFill>
                <a:latin typeface="Century Schoolbook"/>
              </a:rPr>
            </a:br>
            <a:r>
              <a:rPr lang="ru-RU" sz="3000" b="1" cap="small" dirty="0" smtClean="0">
                <a:solidFill>
                  <a:srgbClr val="FF0000"/>
                </a:solidFill>
                <a:latin typeface="Century Schoolbook"/>
              </a:rPr>
              <a:t>«</a:t>
            </a:r>
            <a:r>
              <a:rPr lang="ru-RU" sz="3200" dirty="0" smtClean="0">
                <a:solidFill>
                  <a:srgbClr val="FF0000"/>
                </a:solidFill>
              </a:rPr>
              <a:t>Развитие логического мышления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на уроках математики в начальных классах.</a:t>
            </a:r>
            <a:r>
              <a:rPr lang="ru-RU" sz="3000" b="1" cap="small" dirty="0" smtClean="0">
                <a:solidFill>
                  <a:srgbClr val="FF0000"/>
                </a:solidFill>
                <a:latin typeface="Century Schoolbook"/>
              </a:rPr>
              <a:t>»</a:t>
            </a:r>
            <a:r>
              <a:rPr lang="ru-RU" sz="3000" b="1" u="sng" cap="small" dirty="0" smtClean="0">
                <a:solidFill>
                  <a:srgbClr val="00B050"/>
                </a:solidFill>
                <a:latin typeface="Century Schoolbook"/>
              </a:rPr>
              <a:t/>
            </a:r>
            <a:br>
              <a:rPr lang="ru-RU" sz="3000" b="1" u="sng" cap="small" dirty="0" smtClean="0">
                <a:solidFill>
                  <a:srgbClr val="00B050"/>
                </a:solidFill>
                <a:latin typeface="Century Schoolbook"/>
              </a:rPr>
            </a:b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764704"/>
            <a:ext cx="20177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1050"/>
            <a:ext cx="32956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4392488" cy="3168129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Шел Кондрат В Ленинград,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А навстречу — двенадцать ребят.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У каждого по три лукошка,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В каждом лукошке — кошка,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У каждой кошки — двенадцать котят.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131840" y="0"/>
            <a:ext cx="2880320" cy="6206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404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Задача в стихах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39952" y="404664"/>
            <a:ext cx="500404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У каждого котенка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 зубах по четыре мышонка.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И задумался старый Кондрат: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Сколько мышат и котят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Ребята несут в Ленинград?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528" y="3356992"/>
            <a:ext cx="2880320" cy="6206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404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Головоломка</a:t>
            </a:r>
            <a:endParaRPr lang="ru-RU" sz="2400" b="1" dirty="0">
              <a:solidFill>
                <a:srgbClr val="0404B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39952" y="2708920"/>
            <a:ext cx="2880320" cy="6206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404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Математические загадки</a:t>
            </a:r>
            <a:endParaRPr lang="ru-RU" sz="2400" b="1" dirty="0">
              <a:solidFill>
                <a:srgbClr val="0404B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87416" y="3861048"/>
            <a:ext cx="5256584" cy="2996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Нас 7 братьев, годами все равные, а именами разные. Отгадайте,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кто мы? (7 дней недели).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600" baseline="0" dirty="0" smtClean="0">
                <a:latin typeface="Times New Roman" pitchFamily="18" charset="0"/>
                <a:ea typeface="+mj-ea"/>
                <a:cs typeface="+mj-cs"/>
              </a:rPr>
              <a:t>Две ноги на трёх ногах,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А четвёртая в зубах.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aseline="0" dirty="0" smtClean="0">
                <a:latin typeface="Times New Roman" pitchFamily="18" charset="0"/>
                <a:ea typeface="+mj-ea"/>
                <a:cs typeface="+mj-cs"/>
              </a:rPr>
              <a:t>Вдруг четыре прибежали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И с одною убежали.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aseline="0" dirty="0" smtClean="0">
                <a:latin typeface="Times New Roman" pitchFamily="18" charset="0"/>
                <a:ea typeface="+mj-ea"/>
                <a:cs typeface="+mj-cs"/>
              </a:rPr>
              <a:t>Подскочили две ноги,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+mj-cs"/>
              </a:rPr>
              <a:t>У</a:t>
            </a:r>
            <a:r>
              <a:rPr lang="ru-RU" sz="1600" baseline="0" dirty="0" smtClean="0">
                <a:latin typeface="Times New Roman" pitchFamily="18" charset="0"/>
                <a:ea typeface="+mj-ea"/>
                <a:cs typeface="+mj-cs"/>
              </a:rPr>
              <a:t>хватили три ноги,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+mj-cs"/>
              </a:rPr>
              <a:t>Закричали на весь дом –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aseline="0" dirty="0" smtClean="0">
                <a:latin typeface="Times New Roman" pitchFamily="18" charset="0"/>
                <a:ea typeface="+mj-ea"/>
                <a:cs typeface="+mj-cs"/>
              </a:rPr>
              <a:t>Да тремя по четырём!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+mj-cs"/>
              </a:rPr>
              <a:t>Но четыре завизжали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aseline="0" dirty="0" smtClean="0">
                <a:latin typeface="Times New Roman" pitchFamily="18" charset="0"/>
                <a:ea typeface="+mj-ea"/>
                <a:cs typeface="+mj-cs"/>
              </a:rPr>
              <a:t>И с одною убежали.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latin typeface="Times New Roman" pitchFamily="18" charset="0"/>
                <a:ea typeface="+mj-ea"/>
                <a:cs typeface="+mj-cs"/>
              </a:rPr>
              <a:t>(2 ноги - малыш, 3 – табуретка, 4 – собака, 1 куриная.)</a:t>
            </a:r>
            <a:endParaRPr lang="ru-RU" sz="1600" baseline="0" dirty="0" smtClean="0">
              <a:latin typeface="Times New Roman" pitchFamily="18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2" name="Рисунок 11" descr="C:\Users\Пользователь\Pictures\img11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116043" y="4489259"/>
            <a:ext cx="2736304" cy="2001178"/>
          </a:xfrm>
          <a:prstGeom prst="rect">
            <a:avLst/>
          </a:prstGeom>
          <a:noFill/>
        </p:spPr>
      </p:pic>
      <p:pic>
        <p:nvPicPr>
          <p:cNvPr id="13" name="Рисунок 12" descr="C:\Users\Пользователь\Pictures\img11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2375756" y="4545124"/>
            <a:ext cx="136815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44446" y="-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148" name="AutoShape 380"/>
          <p:cNvSpPr>
            <a:spLocks noChangeArrowheads="1"/>
          </p:cNvSpPr>
          <p:nvPr/>
        </p:nvSpPr>
        <p:spPr bwMode="auto">
          <a:xfrm flipH="1" flipV="1">
            <a:off x="5068888" y="40687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49" name="AutoShape 381"/>
          <p:cNvSpPr>
            <a:spLocks noChangeArrowheads="1"/>
          </p:cNvSpPr>
          <p:nvPr/>
        </p:nvSpPr>
        <p:spPr bwMode="auto">
          <a:xfrm flipH="1" flipV="1">
            <a:off x="5068888" y="36369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50" name="AutoShape 382"/>
          <p:cNvSpPr>
            <a:spLocks noChangeArrowheads="1"/>
          </p:cNvSpPr>
          <p:nvPr/>
        </p:nvSpPr>
        <p:spPr bwMode="auto">
          <a:xfrm flipH="1" flipV="1">
            <a:off x="5068888" y="32051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52" name="AutoShape 384"/>
          <p:cNvSpPr>
            <a:spLocks noChangeArrowheads="1"/>
          </p:cNvSpPr>
          <p:nvPr/>
        </p:nvSpPr>
        <p:spPr bwMode="auto">
          <a:xfrm flipH="1" flipV="1">
            <a:off x="5068888" y="2339975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53" name="AutoShape 385"/>
          <p:cNvSpPr>
            <a:spLocks noChangeArrowheads="1"/>
          </p:cNvSpPr>
          <p:nvPr/>
        </p:nvSpPr>
        <p:spPr bwMode="auto">
          <a:xfrm flipH="1" flipV="1">
            <a:off x="5076825" y="191611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sz="28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155" name="AutoShape 387"/>
          <p:cNvSpPr>
            <a:spLocks noChangeArrowheads="1"/>
          </p:cNvSpPr>
          <p:nvPr/>
        </p:nvSpPr>
        <p:spPr bwMode="auto">
          <a:xfrm flipH="1" flipV="1">
            <a:off x="4573588" y="4076700"/>
            <a:ext cx="493712" cy="422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56" name="AutoShape 388"/>
          <p:cNvSpPr>
            <a:spLocks noChangeArrowheads="1"/>
          </p:cNvSpPr>
          <p:nvPr/>
        </p:nvSpPr>
        <p:spPr bwMode="auto">
          <a:xfrm flipH="1" flipV="1">
            <a:off x="4573588" y="3644900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57" name="AutoShape 389"/>
          <p:cNvSpPr>
            <a:spLocks noChangeArrowheads="1"/>
          </p:cNvSpPr>
          <p:nvPr/>
        </p:nvSpPr>
        <p:spPr bwMode="auto">
          <a:xfrm flipH="1" flipV="1">
            <a:off x="4573588" y="3213100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58" name="AutoShape 390"/>
          <p:cNvSpPr>
            <a:spLocks noChangeArrowheads="1"/>
          </p:cNvSpPr>
          <p:nvPr/>
        </p:nvSpPr>
        <p:spPr bwMode="auto">
          <a:xfrm flipH="1" flipV="1">
            <a:off x="4573588" y="277971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59" name="AutoShape 391"/>
          <p:cNvSpPr>
            <a:spLocks noChangeArrowheads="1"/>
          </p:cNvSpPr>
          <p:nvPr/>
        </p:nvSpPr>
        <p:spPr bwMode="auto">
          <a:xfrm flipH="1" flipV="1">
            <a:off x="4573588" y="234791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60" name="AutoShape 392"/>
          <p:cNvSpPr>
            <a:spLocks noChangeArrowheads="1"/>
          </p:cNvSpPr>
          <p:nvPr/>
        </p:nvSpPr>
        <p:spPr bwMode="auto">
          <a:xfrm flipH="1" flipV="1">
            <a:off x="4572000" y="1916113"/>
            <a:ext cx="504825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sz="28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163" name="AutoShape 395"/>
          <p:cNvSpPr>
            <a:spLocks noChangeArrowheads="1"/>
          </p:cNvSpPr>
          <p:nvPr/>
        </p:nvSpPr>
        <p:spPr bwMode="auto">
          <a:xfrm flipH="1" flipV="1">
            <a:off x="6076950" y="363696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66" name="AutoShape 398"/>
          <p:cNvSpPr>
            <a:spLocks noChangeArrowheads="1"/>
          </p:cNvSpPr>
          <p:nvPr/>
        </p:nvSpPr>
        <p:spPr bwMode="auto">
          <a:xfrm flipH="1" flipV="1">
            <a:off x="6076950" y="2339975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70" name="AutoShape 402"/>
          <p:cNvSpPr>
            <a:spLocks noChangeArrowheads="1"/>
          </p:cNvSpPr>
          <p:nvPr/>
        </p:nvSpPr>
        <p:spPr bwMode="auto">
          <a:xfrm flipH="1" flipV="1">
            <a:off x="5572125" y="363696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73" name="AutoShape 405"/>
          <p:cNvSpPr>
            <a:spLocks noChangeArrowheads="1"/>
          </p:cNvSpPr>
          <p:nvPr/>
        </p:nvSpPr>
        <p:spPr bwMode="auto">
          <a:xfrm flipH="1" flipV="1">
            <a:off x="5572125" y="2339975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80" name="AutoShape 412"/>
          <p:cNvSpPr>
            <a:spLocks noChangeArrowheads="1"/>
          </p:cNvSpPr>
          <p:nvPr/>
        </p:nvSpPr>
        <p:spPr bwMode="auto">
          <a:xfrm flipH="1" flipV="1">
            <a:off x="7085013" y="2339975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84" name="AutoShape 416"/>
          <p:cNvSpPr>
            <a:spLocks noChangeArrowheads="1"/>
          </p:cNvSpPr>
          <p:nvPr/>
        </p:nvSpPr>
        <p:spPr bwMode="auto">
          <a:xfrm flipH="1" flipV="1">
            <a:off x="6580188" y="36369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187" name="AutoShape 419"/>
          <p:cNvSpPr>
            <a:spLocks noChangeArrowheads="1"/>
          </p:cNvSpPr>
          <p:nvPr/>
        </p:nvSpPr>
        <p:spPr bwMode="auto">
          <a:xfrm flipH="1" flipV="1">
            <a:off x="6580188" y="2339975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01" name="AutoShape 433"/>
          <p:cNvSpPr>
            <a:spLocks noChangeArrowheads="1"/>
          </p:cNvSpPr>
          <p:nvPr/>
        </p:nvSpPr>
        <p:spPr bwMode="auto">
          <a:xfrm flipH="1" flipV="1">
            <a:off x="7596188" y="234791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05" name="AutoShape 437"/>
          <p:cNvSpPr>
            <a:spLocks noChangeArrowheads="1"/>
          </p:cNvSpPr>
          <p:nvPr/>
        </p:nvSpPr>
        <p:spPr bwMode="auto">
          <a:xfrm flipH="1" flipV="1">
            <a:off x="1541463" y="36369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12" name="AutoShape 444"/>
          <p:cNvSpPr>
            <a:spLocks noChangeArrowheads="1"/>
          </p:cNvSpPr>
          <p:nvPr/>
        </p:nvSpPr>
        <p:spPr bwMode="auto">
          <a:xfrm flipH="1" flipV="1">
            <a:off x="1046163" y="3644900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18" name="AutoShape 450"/>
          <p:cNvSpPr>
            <a:spLocks noChangeArrowheads="1"/>
          </p:cNvSpPr>
          <p:nvPr/>
        </p:nvSpPr>
        <p:spPr bwMode="auto">
          <a:xfrm flipH="1" flipV="1">
            <a:off x="2549525" y="406876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19" name="AutoShape 451"/>
          <p:cNvSpPr>
            <a:spLocks noChangeArrowheads="1"/>
          </p:cNvSpPr>
          <p:nvPr/>
        </p:nvSpPr>
        <p:spPr bwMode="auto">
          <a:xfrm flipH="1" flipV="1">
            <a:off x="2549525" y="363696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20" name="AutoShape 452"/>
          <p:cNvSpPr>
            <a:spLocks noChangeArrowheads="1"/>
          </p:cNvSpPr>
          <p:nvPr/>
        </p:nvSpPr>
        <p:spPr bwMode="auto">
          <a:xfrm flipH="1" flipV="1">
            <a:off x="2549525" y="320516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25" name="AutoShape 457"/>
          <p:cNvSpPr>
            <a:spLocks noChangeArrowheads="1"/>
          </p:cNvSpPr>
          <p:nvPr/>
        </p:nvSpPr>
        <p:spPr bwMode="auto">
          <a:xfrm flipH="1" flipV="1">
            <a:off x="2044700" y="406876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26" name="AutoShape 458"/>
          <p:cNvSpPr>
            <a:spLocks noChangeArrowheads="1"/>
          </p:cNvSpPr>
          <p:nvPr/>
        </p:nvSpPr>
        <p:spPr bwMode="auto">
          <a:xfrm flipH="1" flipV="1">
            <a:off x="2044700" y="363696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27" name="AutoShape 459"/>
          <p:cNvSpPr>
            <a:spLocks noChangeArrowheads="1"/>
          </p:cNvSpPr>
          <p:nvPr/>
        </p:nvSpPr>
        <p:spPr bwMode="auto">
          <a:xfrm flipH="1" flipV="1">
            <a:off x="2044700" y="320516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32" name="AutoShape 464"/>
          <p:cNvSpPr>
            <a:spLocks noChangeArrowheads="1"/>
          </p:cNvSpPr>
          <p:nvPr/>
        </p:nvSpPr>
        <p:spPr bwMode="auto">
          <a:xfrm flipH="1" flipV="1">
            <a:off x="3557588" y="40687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33" name="AutoShape 465"/>
          <p:cNvSpPr>
            <a:spLocks noChangeArrowheads="1"/>
          </p:cNvSpPr>
          <p:nvPr/>
        </p:nvSpPr>
        <p:spPr bwMode="auto">
          <a:xfrm flipH="1" flipV="1">
            <a:off x="3557588" y="36369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34" name="AutoShape 466"/>
          <p:cNvSpPr>
            <a:spLocks noChangeArrowheads="1"/>
          </p:cNvSpPr>
          <p:nvPr/>
        </p:nvSpPr>
        <p:spPr bwMode="auto">
          <a:xfrm flipH="1" flipV="1">
            <a:off x="3557588" y="32051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35" name="AutoShape 467"/>
          <p:cNvSpPr>
            <a:spLocks noChangeArrowheads="1"/>
          </p:cNvSpPr>
          <p:nvPr/>
        </p:nvSpPr>
        <p:spPr bwMode="auto">
          <a:xfrm flipH="1" flipV="1">
            <a:off x="3557588" y="2771775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36" name="AutoShape 468"/>
          <p:cNvSpPr>
            <a:spLocks noChangeArrowheads="1"/>
          </p:cNvSpPr>
          <p:nvPr/>
        </p:nvSpPr>
        <p:spPr bwMode="auto">
          <a:xfrm flipH="1" flipV="1">
            <a:off x="3557588" y="2339975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37" name="AutoShape 469"/>
          <p:cNvSpPr>
            <a:spLocks noChangeArrowheads="1"/>
          </p:cNvSpPr>
          <p:nvPr/>
        </p:nvSpPr>
        <p:spPr bwMode="auto">
          <a:xfrm flipH="1" flipV="1">
            <a:off x="3565525" y="191611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sz="28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239" name="AutoShape 471"/>
          <p:cNvSpPr>
            <a:spLocks noChangeArrowheads="1"/>
          </p:cNvSpPr>
          <p:nvPr/>
        </p:nvSpPr>
        <p:spPr bwMode="auto">
          <a:xfrm flipH="1" flipV="1">
            <a:off x="3052763" y="40687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40" name="AutoShape 472"/>
          <p:cNvSpPr>
            <a:spLocks noChangeArrowheads="1"/>
          </p:cNvSpPr>
          <p:nvPr/>
        </p:nvSpPr>
        <p:spPr bwMode="auto">
          <a:xfrm flipH="1" flipV="1">
            <a:off x="3052763" y="36369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41" name="AutoShape 473"/>
          <p:cNvSpPr>
            <a:spLocks noChangeArrowheads="1"/>
          </p:cNvSpPr>
          <p:nvPr/>
        </p:nvSpPr>
        <p:spPr bwMode="auto">
          <a:xfrm flipH="1" flipV="1">
            <a:off x="3052763" y="320516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42" name="AutoShape 474"/>
          <p:cNvSpPr>
            <a:spLocks noChangeArrowheads="1"/>
          </p:cNvSpPr>
          <p:nvPr/>
        </p:nvSpPr>
        <p:spPr bwMode="auto">
          <a:xfrm flipH="1" flipV="1">
            <a:off x="3052763" y="2771775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44" name="AutoShape 476"/>
          <p:cNvSpPr>
            <a:spLocks noChangeArrowheads="1"/>
          </p:cNvSpPr>
          <p:nvPr/>
        </p:nvSpPr>
        <p:spPr bwMode="auto">
          <a:xfrm flipH="1" flipV="1">
            <a:off x="3060700" y="1916113"/>
            <a:ext cx="493713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sz="28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246" name="AutoShape 478"/>
          <p:cNvSpPr>
            <a:spLocks noChangeArrowheads="1"/>
          </p:cNvSpPr>
          <p:nvPr/>
        </p:nvSpPr>
        <p:spPr bwMode="auto">
          <a:xfrm flipH="1" flipV="1">
            <a:off x="4068763" y="4076700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47" name="AutoShape 479"/>
          <p:cNvSpPr>
            <a:spLocks noChangeArrowheads="1"/>
          </p:cNvSpPr>
          <p:nvPr/>
        </p:nvSpPr>
        <p:spPr bwMode="auto">
          <a:xfrm flipH="1" flipV="1">
            <a:off x="4068763" y="3644900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48" name="AutoShape 480"/>
          <p:cNvSpPr>
            <a:spLocks noChangeArrowheads="1"/>
          </p:cNvSpPr>
          <p:nvPr/>
        </p:nvSpPr>
        <p:spPr bwMode="auto">
          <a:xfrm flipH="1" flipV="1">
            <a:off x="4068763" y="3213100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49" name="AutoShape 481"/>
          <p:cNvSpPr>
            <a:spLocks noChangeArrowheads="1"/>
          </p:cNvSpPr>
          <p:nvPr/>
        </p:nvSpPr>
        <p:spPr bwMode="auto">
          <a:xfrm flipH="1" flipV="1">
            <a:off x="4068763" y="277971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50" name="AutoShape 482"/>
          <p:cNvSpPr>
            <a:spLocks noChangeArrowheads="1"/>
          </p:cNvSpPr>
          <p:nvPr/>
        </p:nvSpPr>
        <p:spPr bwMode="auto">
          <a:xfrm flipH="1" flipV="1">
            <a:off x="4068763" y="234791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251" name="AutoShape 483"/>
          <p:cNvSpPr>
            <a:spLocks noChangeArrowheads="1"/>
          </p:cNvSpPr>
          <p:nvPr/>
        </p:nvSpPr>
        <p:spPr bwMode="auto">
          <a:xfrm flipH="1" flipV="1">
            <a:off x="4068763" y="191611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 sz="28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258" name="AutoShape 490"/>
          <p:cNvSpPr>
            <a:spLocks noChangeArrowheads="1"/>
          </p:cNvSpPr>
          <p:nvPr/>
        </p:nvSpPr>
        <p:spPr bwMode="auto">
          <a:xfrm flipH="1" flipV="1">
            <a:off x="2555875" y="1916113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>
                <a:latin typeface="Times New Roman" pitchFamily="18" charset="0"/>
              </a:rPr>
              <a:t>1</a:t>
            </a:r>
          </a:p>
        </p:txBody>
      </p:sp>
      <p:sp>
        <p:nvSpPr>
          <p:cNvPr id="33259" name="AutoShape 491"/>
          <p:cNvSpPr>
            <a:spLocks noChangeArrowheads="1"/>
          </p:cNvSpPr>
          <p:nvPr/>
        </p:nvSpPr>
        <p:spPr bwMode="auto">
          <a:xfrm flipH="1" flipV="1">
            <a:off x="3060700" y="2347913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>
                <a:latin typeface="Times New Roman" pitchFamily="18" charset="0"/>
              </a:rPr>
              <a:t>2</a:t>
            </a:r>
          </a:p>
        </p:txBody>
      </p:sp>
      <p:sp>
        <p:nvSpPr>
          <p:cNvPr id="33260" name="AutoShape 492"/>
          <p:cNvSpPr>
            <a:spLocks noChangeArrowheads="1"/>
          </p:cNvSpPr>
          <p:nvPr/>
        </p:nvSpPr>
        <p:spPr bwMode="auto">
          <a:xfrm flipH="1" flipV="1">
            <a:off x="2555875" y="2779713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>
                <a:latin typeface="Times New Roman" pitchFamily="18" charset="0"/>
              </a:rPr>
              <a:t>3</a:t>
            </a:r>
          </a:p>
        </p:txBody>
      </p:sp>
      <p:sp>
        <p:nvSpPr>
          <p:cNvPr id="33261" name="AutoShape 493"/>
          <p:cNvSpPr>
            <a:spLocks noChangeArrowheads="1"/>
          </p:cNvSpPr>
          <p:nvPr/>
        </p:nvSpPr>
        <p:spPr bwMode="auto">
          <a:xfrm flipH="1" flipV="1">
            <a:off x="1547813" y="32131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>
                <a:latin typeface="Times New Roman" pitchFamily="18" charset="0"/>
              </a:rPr>
              <a:t>4</a:t>
            </a:r>
          </a:p>
        </p:txBody>
      </p:sp>
      <p:sp>
        <p:nvSpPr>
          <p:cNvPr id="33262" name="AutoShape 494"/>
          <p:cNvSpPr>
            <a:spLocks noChangeArrowheads="1"/>
          </p:cNvSpPr>
          <p:nvPr/>
        </p:nvSpPr>
        <p:spPr bwMode="auto">
          <a:xfrm flipH="1" flipV="1">
            <a:off x="539750" y="36449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>
                <a:latin typeface="Times New Roman" pitchFamily="18" charset="0"/>
              </a:rPr>
              <a:t>5</a:t>
            </a:r>
          </a:p>
        </p:txBody>
      </p:sp>
      <p:sp>
        <p:nvSpPr>
          <p:cNvPr id="33263" name="AutoShape 495"/>
          <p:cNvSpPr>
            <a:spLocks noChangeArrowheads="1"/>
          </p:cNvSpPr>
          <p:nvPr/>
        </p:nvSpPr>
        <p:spPr bwMode="auto">
          <a:xfrm flipH="1" flipV="1">
            <a:off x="1547813" y="40767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>
                <a:latin typeface="Times New Roman" pitchFamily="18" charset="0"/>
              </a:rPr>
              <a:t>6</a:t>
            </a:r>
          </a:p>
        </p:txBody>
      </p:sp>
      <p:sp>
        <p:nvSpPr>
          <p:cNvPr id="33265" name="AutoShape 497"/>
          <p:cNvSpPr>
            <a:spLocks noChangeArrowheads="1"/>
          </p:cNvSpPr>
          <p:nvPr/>
        </p:nvSpPr>
        <p:spPr bwMode="auto">
          <a:xfrm>
            <a:off x="0" y="0"/>
            <a:ext cx="5580112" cy="576064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0" dirty="0">
                <a:solidFill>
                  <a:srgbClr val="0404BC"/>
                </a:solidFill>
                <a:latin typeface="Times New Roman" pitchFamily="18" charset="0"/>
              </a:rPr>
              <a:t>1. Результат действия сложения.</a:t>
            </a:r>
          </a:p>
        </p:txBody>
      </p:sp>
      <p:sp>
        <p:nvSpPr>
          <p:cNvPr id="33267" name="AutoShape 499"/>
          <p:cNvSpPr>
            <a:spLocks noChangeArrowheads="1"/>
          </p:cNvSpPr>
          <p:nvPr/>
        </p:nvSpPr>
        <p:spPr bwMode="auto">
          <a:xfrm flipH="1" flipV="1">
            <a:off x="3563938" y="2347913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33268" name="AutoShape 500"/>
          <p:cNvSpPr>
            <a:spLocks noChangeArrowheads="1"/>
          </p:cNvSpPr>
          <p:nvPr/>
        </p:nvSpPr>
        <p:spPr bwMode="auto">
          <a:xfrm flipH="1" flipV="1">
            <a:off x="4068763" y="2347913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33269" name="AutoShape 501"/>
          <p:cNvSpPr>
            <a:spLocks noChangeArrowheads="1"/>
          </p:cNvSpPr>
          <p:nvPr/>
        </p:nvSpPr>
        <p:spPr bwMode="auto">
          <a:xfrm flipH="1" flipV="1">
            <a:off x="4572000" y="2347913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33270" name="AutoShape 502"/>
          <p:cNvSpPr>
            <a:spLocks noChangeArrowheads="1"/>
          </p:cNvSpPr>
          <p:nvPr/>
        </p:nvSpPr>
        <p:spPr bwMode="auto">
          <a:xfrm flipH="1" flipV="1">
            <a:off x="5076825" y="2347913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ж</a:t>
            </a:r>
          </a:p>
        </p:txBody>
      </p:sp>
      <p:sp>
        <p:nvSpPr>
          <p:cNvPr id="33271" name="AutoShape 503"/>
          <p:cNvSpPr>
            <a:spLocks noChangeArrowheads="1"/>
          </p:cNvSpPr>
          <p:nvPr/>
        </p:nvSpPr>
        <p:spPr bwMode="auto">
          <a:xfrm flipH="1" flipV="1">
            <a:off x="5580063" y="2347913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33272" name="AutoShape 504"/>
          <p:cNvSpPr>
            <a:spLocks noChangeArrowheads="1"/>
          </p:cNvSpPr>
          <p:nvPr/>
        </p:nvSpPr>
        <p:spPr bwMode="auto">
          <a:xfrm flipH="1" flipV="1">
            <a:off x="3059113" y="36449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з</a:t>
            </a:r>
          </a:p>
        </p:txBody>
      </p:sp>
      <p:sp>
        <p:nvSpPr>
          <p:cNvPr id="33273" name="AutoShape 505"/>
          <p:cNvSpPr>
            <a:spLocks noChangeArrowheads="1"/>
          </p:cNvSpPr>
          <p:nvPr/>
        </p:nvSpPr>
        <p:spPr bwMode="auto">
          <a:xfrm flipH="1" flipV="1">
            <a:off x="3060700" y="1916113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33274" name="AutoShape 506"/>
          <p:cNvSpPr>
            <a:spLocks noChangeArrowheads="1"/>
          </p:cNvSpPr>
          <p:nvPr/>
        </p:nvSpPr>
        <p:spPr bwMode="auto">
          <a:xfrm flipH="1" flipV="1">
            <a:off x="3565525" y="1916113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 dirty="0">
                <a:solidFill>
                  <a:schemeClr val="bg1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33275" name="AutoShape 507"/>
          <p:cNvSpPr>
            <a:spLocks noChangeArrowheads="1"/>
          </p:cNvSpPr>
          <p:nvPr/>
        </p:nvSpPr>
        <p:spPr bwMode="auto">
          <a:xfrm flipH="1" flipV="1">
            <a:off x="4068763" y="1916113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33276" name="AutoShape 508"/>
          <p:cNvSpPr>
            <a:spLocks noChangeArrowheads="1"/>
          </p:cNvSpPr>
          <p:nvPr/>
        </p:nvSpPr>
        <p:spPr bwMode="auto">
          <a:xfrm flipH="1" flipV="1">
            <a:off x="4573588" y="1916113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 dirty="0">
                <a:solidFill>
                  <a:schemeClr val="bg1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33277" name="AutoShape 509"/>
          <p:cNvSpPr>
            <a:spLocks noChangeArrowheads="1"/>
          </p:cNvSpPr>
          <p:nvPr/>
        </p:nvSpPr>
        <p:spPr bwMode="auto">
          <a:xfrm flipH="1" flipV="1">
            <a:off x="5076825" y="1916113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33278" name="AutoShape 510"/>
          <p:cNvSpPr>
            <a:spLocks noChangeArrowheads="1"/>
          </p:cNvSpPr>
          <p:nvPr/>
        </p:nvSpPr>
        <p:spPr bwMode="auto">
          <a:xfrm>
            <a:off x="467544" y="620688"/>
            <a:ext cx="6299571" cy="576064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0" dirty="0">
                <a:solidFill>
                  <a:srgbClr val="0404BC"/>
                </a:solidFill>
                <a:latin typeface="Times New Roman" pitchFamily="18" charset="0"/>
              </a:rPr>
              <a:t>2. Название компонента действия умножения.</a:t>
            </a:r>
          </a:p>
        </p:txBody>
      </p:sp>
      <p:sp>
        <p:nvSpPr>
          <p:cNvPr id="33280" name="AutoShape 512"/>
          <p:cNvSpPr>
            <a:spLocks noChangeArrowheads="1"/>
          </p:cNvSpPr>
          <p:nvPr/>
        </p:nvSpPr>
        <p:spPr bwMode="auto">
          <a:xfrm flipH="1" flipV="1">
            <a:off x="6084888" y="2347913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33281" name="AutoShape 513"/>
          <p:cNvSpPr>
            <a:spLocks noChangeArrowheads="1"/>
          </p:cNvSpPr>
          <p:nvPr/>
        </p:nvSpPr>
        <p:spPr bwMode="auto">
          <a:xfrm flipH="1" flipV="1">
            <a:off x="6588125" y="2347913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3282" name="AutoShape 514"/>
          <p:cNvSpPr>
            <a:spLocks noChangeArrowheads="1"/>
          </p:cNvSpPr>
          <p:nvPr/>
        </p:nvSpPr>
        <p:spPr bwMode="auto">
          <a:xfrm flipH="1" flipV="1">
            <a:off x="7092950" y="2347913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33283" name="AutoShape 515"/>
          <p:cNvSpPr>
            <a:spLocks noChangeArrowheads="1"/>
          </p:cNvSpPr>
          <p:nvPr/>
        </p:nvSpPr>
        <p:spPr bwMode="auto">
          <a:xfrm flipH="1" flipV="1">
            <a:off x="7596188" y="2347913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ь</a:t>
            </a:r>
          </a:p>
        </p:txBody>
      </p:sp>
      <p:sp>
        <p:nvSpPr>
          <p:cNvPr id="33285" name="AutoShape 517"/>
          <p:cNvSpPr>
            <a:spLocks noChangeArrowheads="1"/>
          </p:cNvSpPr>
          <p:nvPr/>
        </p:nvSpPr>
        <p:spPr bwMode="auto">
          <a:xfrm flipH="1" flipV="1">
            <a:off x="2052638" y="32131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ч</a:t>
            </a:r>
          </a:p>
        </p:txBody>
      </p:sp>
      <p:sp>
        <p:nvSpPr>
          <p:cNvPr id="33286" name="AutoShape 518"/>
          <p:cNvSpPr>
            <a:spLocks noChangeArrowheads="1"/>
          </p:cNvSpPr>
          <p:nvPr/>
        </p:nvSpPr>
        <p:spPr bwMode="auto">
          <a:xfrm flipH="1" flipV="1">
            <a:off x="2557463" y="32131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33287" name="AutoShape 519"/>
          <p:cNvSpPr>
            <a:spLocks noChangeArrowheads="1"/>
          </p:cNvSpPr>
          <p:nvPr/>
        </p:nvSpPr>
        <p:spPr bwMode="auto">
          <a:xfrm flipH="1" flipV="1">
            <a:off x="3060700" y="32131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33288" name="AutoShape 520"/>
          <p:cNvSpPr>
            <a:spLocks noChangeArrowheads="1"/>
          </p:cNvSpPr>
          <p:nvPr/>
        </p:nvSpPr>
        <p:spPr bwMode="auto">
          <a:xfrm flipH="1" flipV="1">
            <a:off x="3565525" y="32131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33289" name="AutoShape 521"/>
          <p:cNvSpPr>
            <a:spLocks noChangeArrowheads="1"/>
          </p:cNvSpPr>
          <p:nvPr/>
        </p:nvSpPr>
        <p:spPr bwMode="auto">
          <a:xfrm flipH="1" flipV="1">
            <a:off x="4068763" y="32131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33290" name="AutoShape 522"/>
          <p:cNvSpPr>
            <a:spLocks noChangeArrowheads="1"/>
          </p:cNvSpPr>
          <p:nvPr/>
        </p:nvSpPr>
        <p:spPr bwMode="auto">
          <a:xfrm flipH="1" flipV="1">
            <a:off x="4572000" y="36449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д</a:t>
            </a:r>
          </a:p>
        </p:txBody>
      </p:sp>
      <p:sp>
        <p:nvSpPr>
          <p:cNvPr id="33291" name="AutoShape 523"/>
          <p:cNvSpPr>
            <a:spLocks noChangeArrowheads="1"/>
          </p:cNvSpPr>
          <p:nvPr/>
        </p:nvSpPr>
        <p:spPr bwMode="auto">
          <a:xfrm flipH="1" flipV="1">
            <a:off x="4573588" y="32131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33292" name="AutoShape 524"/>
          <p:cNvSpPr>
            <a:spLocks noChangeArrowheads="1"/>
          </p:cNvSpPr>
          <p:nvPr/>
        </p:nvSpPr>
        <p:spPr bwMode="auto">
          <a:xfrm flipH="1" flipV="1">
            <a:off x="5076825" y="32131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3293" name="AutoShape 525"/>
          <p:cNvSpPr>
            <a:spLocks noChangeArrowheads="1"/>
          </p:cNvSpPr>
          <p:nvPr/>
        </p:nvSpPr>
        <p:spPr bwMode="auto">
          <a:xfrm flipH="1" flipV="1">
            <a:off x="3563938" y="36449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33294" name="AutoShape 526"/>
          <p:cNvSpPr>
            <a:spLocks noChangeArrowheads="1"/>
          </p:cNvSpPr>
          <p:nvPr/>
        </p:nvSpPr>
        <p:spPr bwMode="auto">
          <a:xfrm flipH="1" flipV="1">
            <a:off x="4067175" y="36449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3295" name="AutoShape 527"/>
          <p:cNvSpPr>
            <a:spLocks noChangeArrowheads="1"/>
          </p:cNvSpPr>
          <p:nvPr/>
        </p:nvSpPr>
        <p:spPr bwMode="auto">
          <a:xfrm>
            <a:off x="1907704" y="1268760"/>
            <a:ext cx="6912768" cy="576064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0" dirty="0">
                <a:solidFill>
                  <a:srgbClr val="0404BC"/>
                </a:solidFill>
                <a:latin typeface="Times New Roman" pitchFamily="18" charset="0"/>
              </a:rPr>
              <a:t>3. Фигура, полученная пересечением двух прямых</a:t>
            </a:r>
            <a:r>
              <a:rPr lang="ru-RU" sz="2800" b="0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296" name="AutoShape 528"/>
          <p:cNvSpPr>
            <a:spLocks noChangeArrowheads="1"/>
          </p:cNvSpPr>
          <p:nvPr/>
        </p:nvSpPr>
        <p:spPr bwMode="auto">
          <a:xfrm flipH="1" flipV="1">
            <a:off x="3059113" y="27813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33297" name="AutoShape 529"/>
          <p:cNvSpPr>
            <a:spLocks noChangeArrowheads="1"/>
          </p:cNvSpPr>
          <p:nvPr/>
        </p:nvSpPr>
        <p:spPr bwMode="auto">
          <a:xfrm flipH="1" flipV="1">
            <a:off x="3563938" y="27813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г</a:t>
            </a:r>
          </a:p>
        </p:txBody>
      </p:sp>
      <p:sp>
        <p:nvSpPr>
          <p:cNvPr id="33298" name="AutoShape 530"/>
          <p:cNvSpPr>
            <a:spLocks noChangeArrowheads="1"/>
          </p:cNvSpPr>
          <p:nvPr/>
        </p:nvSpPr>
        <p:spPr bwMode="auto">
          <a:xfrm flipH="1" flipV="1">
            <a:off x="4067175" y="27813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33299" name="AutoShape 531"/>
          <p:cNvSpPr>
            <a:spLocks noChangeArrowheads="1"/>
          </p:cNvSpPr>
          <p:nvPr/>
        </p:nvSpPr>
        <p:spPr bwMode="auto">
          <a:xfrm flipH="1" flipV="1">
            <a:off x="4572000" y="27813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33304" name="AutoShape 536"/>
          <p:cNvSpPr>
            <a:spLocks noChangeArrowheads="1"/>
          </p:cNvSpPr>
          <p:nvPr/>
        </p:nvSpPr>
        <p:spPr bwMode="auto">
          <a:xfrm>
            <a:off x="-23838" y="4941168"/>
            <a:ext cx="4075138" cy="576064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0" dirty="0">
                <a:solidFill>
                  <a:srgbClr val="0404BC"/>
                </a:solidFill>
                <a:latin typeface="Times New Roman" pitchFamily="18" charset="0"/>
              </a:rPr>
              <a:t>4. Результат действия деления.</a:t>
            </a:r>
          </a:p>
        </p:txBody>
      </p:sp>
      <p:sp>
        <p:nvSpPr>
          <p:cNvPr id="33305" name="AutoShape 537"/>
          <p:cNvSpPr>
            <a:spLocks noChangeArrowheads="1"/>
          </p:cNvSpPr>
          <p:nvPr/>
        </p:nvSpPr>
        <p:spPr bwMode="auto">
          <a:xfrm>
            <a:off x="4095747" y="5062542"/>
            <a:ext cx="5092699" cy="576014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0" dirty="0">
                <a:solidFill>
                  <a:srgbClr val="0404BC"/>
                </a:solidFill>
                <a:latin typeface="Times New Roman" pitchFamily="18" charset="0"/>
              </a:rPr>
              <a:t>5. Число, полученное при умножении</a:t>
            </a:r>
            <a:r>
              <a:rPr lang="ru-RU" sz="3200" b="0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3306" name="AutoShape 538"/>
          <p:cNvSpPr>
            <a:spLocks noChangeArrowheads="1"/>
          </p:cNvSpPr>
          <p:nvPr/>
        </p:nvSpPr>
        <p:spPr bwMode="auto">
          <a:xfrm flipH="1" flipV="1">
            <a:off x="1042988" y="36449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п</a:t>
            </a:r>
          </a:p>
        </p:txBody>
      </p:sp>
      <p:sp>
        <p:nvSpPr>
          <p:cNvPr id="33307" name="AutoShape 539"/>
          <p:cNvSpPr>
            <a:spLocks noChangeArrowheads="1"/>
          </p:cNvSpPr>
          <p:nvPr/>
        </p:nvSpPr>
        <p:spPr bwMode="auto">
          <a:xfrm flipH="1" flipV="1">
            <a:off x="2555875" y="36449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33308" name="AutoShape 540"/>
          <p:cNvSpPr>
            <a:spLocks noChangeArrowheads="1"/>
          </p:cNvSpPr>
          <p:nvPr/>
        </p:nvSpPr>
        <p:spPr bwMode="auto">
          <a:xfrm flipH="1" flipV="1">
            <a:off x="1547813" y="36449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33309" name="AutoShape 541"/>
          <p:cNvSpPr>
            <a:spLocks noChangeArrowheads="1"/>
          </p:cNvSpPr>
          <p:nvPr/>
        </p:nvSpPr>
        <p:spPr bwMode="auto">
          <a:xfrm flipH="1" flipV="1">
            <a:off x="2051050" y="36449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33314" name="AutoShape 546"/>
          <p:cNvSpPr>
            <a:spLocks noChangeArrowheads="1"/>
          </p:cNvSpPr>
          <p:nvPr/>
        </p:nvSpPr>
        <p:spPr bwMode="auto">
          <a:xfrm flipH="1" flipV="1">
            <a:off x="5075238" y="36449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3315" name="AutoShape 547"/>
          <p:cNvSpPr>
            <a:spLocks noChangeArrowheads="1"/>
          </p:cNvSpPr>
          <p:nvPr/>
        </p:nvSpPr>
        <p:spPr bwMode="auto">
          <a:xfrm flipH="1" flipV="1">
            <a:off x="6588125" y="36449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 dirty="0">
                <a:solidFill>
                  <a:schemeClr val="bg1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3316" name="AutoShape 548"/>
          <p:cNvSpPr>
            <a:spLocks noChangeArrowheads="1"/>
          </p:cNvSpPr>
          <p:nvPr/>
        </p:nvSpPr>
        <p:spPr bwMode="auto">
          <a:xfrm flipH="1" flipV="1">
            <a:off x="5580063" y="36449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 dirty="0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33317" name="AutoShape 549"/>
          <p:cNvSpPr>
            <a:spLocks noChangeArrowheads="1"/>
          </p:cNvSpPr>
          <p:nvPr/>
        </p:nvSpPr>
        <p:spPr bwMode="auto">
          <a:xfrm flipH="1" flipV="1">
            <a:off x="6083300" y="36449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33318" name="AutoShape 550"/>
          <p:cNvSpPr>
            <a:spLocks noChangeArrowheads="1"/>
          </p:cNvSpPr>
          <p:nvPr/>
        </p:nvSpPr>
        <p:spPr bwMode="auto">
          <a:xfrm>
            <a:off x="77013" y="5661248"/>
            <a:ext cx="4717652" cy="576014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0" dirty="0">
                <a:solidFill>
                  <a:srgbClr val="0404BC"/>
                </a:solidFill>
                <a:latin typeface="Times New Roman" pitchFamily="18" charset="0"/>
              </a:rPr>
              <a:t>6. Очень плохая оценка знаний.</a:t>
            </a:r>
          </a:p>
        </p:txBody>
      </p:sp>
      <p:sp>
        <p:nvSpPr>
          <p:cNvPr id="33323" name="AutoShape 555"/>
          <p:cNvSpPr>
            <a:spLocks noChangeArrowheads="1"/>
          </p:cNvSpPr>
          <p:nvPr/>
        </p:nvSpPr>
        <p:spPr bwMode="auto">
          <a:xfrm flipH="1" flipV="1">
            <a:off x="4068763" y="40767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33324" name="AutoShape 556"/>
          <p:cNvSpPr>
            <a:spLocks noChangeArrowheads="1"/>
          </p:cNvSpPr>
          <p:nvPr/>
        </p:nvSpPr>
        <p:spPr bwMode="auto">
          <a:xfrm flipH="1" flipV="1">
            <a:off x="4573588" y="4076700"/>
            <a:ext cx="493712" cy="42227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 dirty="0">
                <a:solidFill>
                  <a:schemeClr val="bg1"/>
                </a:solidFill>
                <a:latin typeface="Times New Roman" pitchFamily="18" charset="0"/>
              </a:rPr>
              <a:t>ц</a:t>
            </a:r>
          </a:p>
        </p:txBody>
      </p:sp>
      <p:sp>
        <p:nvSpPr>
          <p:cNvPr id="33325" name="AutoShape 557"/>
          <p:cNvSpPr>
            <a:spLocks noChangeArrowheads="1"/>
          </p:cNvSpPr>
          <p:nvPr/>
        </p:nvSpPr>
        <p:spPr bwMode="auto">
          <a:xfrm flipH="1" flipV="1">
            <a:off x="5076825" y="40767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33326" name="AutoShape 558"/>
          <p:cNvSpPr>
            <a:spLocks noChangeArrowheads="1"/>
          </p:cNvSpPr>
          <p:nvPr/>
        </p:nvSpPr>
        <p:spPr bwMode="auto">
          <a:xfrm flipH="1" flipV="1">
            <a:off x="2054225" y="40767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 dirty="0">
                <a:solidFill>
                  <a:schemeClr val="bg1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3327" name="AutoShape 559"/>
          <p:cNvSpPr>
            <a:spLocks noChangeArrowheads="1"/>
          </p:cNvSpPr>
          <p:nvPr/>
        </p:nvSpPr>
        <p:spPr bwMode="auto">
          <a:xfrm flipH="1" flipV="1">
            <a:off x="3567113" y="40767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33328" name="AutoShape 560"/>
          <p:cNvSpPr>
            <a:spLocks noChangeArrowheads="1"/>
          </p:cNvSpPr>
          <p:nvPr/>
        </p:nvSpPr>
        <p:spPr bwMode="auto">
          <a:xfrm flipH="1" flipV="1">
            <a:off x="2559050" y="4076700"/>
            <a:ext cx="493713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д</a:t>
            </a:r>
          </a:p>
        </p:txBody>
      </p:sp>
      <p:sp>
        <p:nvSpPr>
          <p:cNvPr id="33329" name="AutoShape 561"/>
          <p:cNvSpPr>
            <a:spLocks noChangeArrowheads="1"/>
          </p:cNvSpPr>
          <p:nvPr/>
        </p:nvSpPr>
        <p:spPr bwMode="auto">
          <a:xfrm flipH="1" flipV="1">
            <a:off x="3062288" y="4076700"/>
            <a:ext cx="493712" cy="422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sz="3200" b="0">
                <a:solidFill>
                  <a:schemeClr val="bg1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6263680" y="0"/>
            <a:ext cx="2880320" cy="6206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404BC"/>
                </a:solidFill>
                <a:latin typeface="Monotype Corsiva" pitchFamily="66" charset="0"/>
              </a:rPr>
              <a:t>Кроссворд</a:t>
            </a:r>
            <a:endParaRPr lang="ru-RU" sz="2400" b="1" dirty="0">
              <a:solidFill>
                <a:srgbClr val="0404B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5" name="AutoShape 550"/>
          <p:cNvSpPr>
            <a:spLocks noChangeArrowheads="1"/>
          </p:cNvSpPr>
          <p:nvPr/>
        </p:nvSpPr>
        <p:spPr bwMode="auto">
          <a:xfrm>
            <a:off x="3904854" y="6237262"/>
            <a:ext cx="4717652" cy="576014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ru-RU" sz="2400" dirty="0">
                <a:solidFill>
                  <a:srgbClr val="0404BC"/>
                </a:solidFill>
                <a:latin typeface="Times New Roman" pitchFamily="18" charset="0"/>
              </a:rPr>
              <a:t>7</a:t>
            </a:r>
            <a:r>
              <a:rPr lang="ru-RU" sz="2400" b="0" dirty="0" smtClean="0">
                <a:solidFill>
                  <a:srgbClr val="0404BC"/>
                </a:solidFill>
                <a:latin typeface="Times New Roman" pitchFamily="18" charset="0"/>
              </a:rPr>
              <a:t>. </a:t>
            </a:r>
            <a:r>
              <a:rPr lang="ru-RU" sz="2400" dirty="0">
                <a:solidFill>
                  <a:srgbClr val="0404BC"/>
                </a:solidFill>
                <a:latin typeface="Times New Roman" pitchFamily="18" charset="0"/>
              </a:rPr>
              <a:t>Действие, обратное сложению.</a:t>
            </a:r>
            <a:endParaRPr lang="ru-RU" sz="2400" dirty="0">
              <a:solidFill>
                <a:srgbClr val="0404BC"/>
              </a:solidFill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7" y="4370363"/>
            <a:ext cx="44561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373135"/>
            <a:ext cx="462597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4370362"/>
            <a:ext cx="7127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544" y="0"/>
            <a:ext cx="3384376" cy="6206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404BC"/>
                </a:solidFill>
                <a:latin typeface="Monotype Corsiva" pitchFamily="66" charset="0"/>
              </a:rPr>
              <a:t>Геометрические задания</a:t>
            </a:r>
            <a:endParaRPr lang="ru-RU" sz="2400" b="1" dirty="0">
              <a:solidFill>
                <a:srgbClr val="0404B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211960" y="548457"/>
            <a:ext cx="1727721" cy="14406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4211958" y="548456"/>
            <a:ext cx="1728193" cy="1440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4211960" y="548457"/>
            <a:ext cx="1727721" cy="14406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5940152" y="548680"/>
            <a:ext cx="914400" cy="1418456"/>
          </a:xfrm>
          <a:prstGeom prst="rtTriangl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068960"/>
            <a:ext cx="558011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тяжелее: 6 пакетов крупы по 2 кг или 2 листа железа по 6 кг?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39952" y="2348880"/>
            <a:ext cx="4824536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404BC"/>
                </a:solidFill>
                <a:latin typeface="Monotype Corsiva" pitchFamily="66" charset="0"/>
              </a:rPr>
              <a:t>Логические задачи со временем, весом</a:t>
            </a:r>
            <a:endParaRPr lang="ru-RU" sz="2400" b="1" dirty="0">
              <a:solidFill>
                <a:srgbClr val="0404B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005064"/>
            <a:ext cx="558011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лошади скачут со скоростью 15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км\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ч. С какой скоростью скачет одна лошадь?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4759" y="6488668"/>
            <a:ext cx="97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(Труба)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47864" y="6488668"/>
            <a:ext cx="115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(Триллер)</a:t>
            </a:r>
            <a:endParaRPr lang="ru-RU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 rot="19833049">
            <a:off x="5446750" y="5727437"/>
            <a:ext cx="1591775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  3  Ж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 rot="1221627">
            <a:off x="7040492" y="4973356"/>
            <a:ext cx="1923642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АК  3  СА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 rot="9200700" flipV="1">
            <a:off x="5090194" y="5078061"/>
            <a:ext cx="1682725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ВИ  3  НА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 rot="1148791">
            <a:off x="7194198" y="5632004"/>
            <a:ext cx="165591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Р  1  НА</a:t>
            </a:r>
          </a:p>
        </p:txBody>
      </p:sp>
      <p:pic>
        <p:nvPicPr>
          <p:cNvPr id="25" name="Рисунок 24" descr="img15-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64704"/>
            <a:ext cx="376348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j0300840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84168" y="2708920"/>
            <a:ext cx="2312325" cy="2232348"/>
          </a:xfrm>
          <a:prstGeom prst="rect">
            <a:avLst/>
          </a:prstGeom>
        </p:spPr>
      </p:pic>
      <p:pic>
        <p:nvPicPr>
          <p:cNvPr id="27" name="Рисунок 26" descr="ребус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991270" cy="137717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ребус1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69160"/>
            <a:ext cx="2085305" cy="169354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66800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251520" y="0"/>
            <a:ext cx="8568952" cy="648072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1089" y="188640"/>
            <a:ext cx="781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мониторинга по математике 1 класс.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2076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" y="836712"/>
          <a:ext cx="9143999" cy="253504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47294"/>
                <a:gridCol w="431945"/>
                <a:gridCol w="389611"/>
                <a:gridCol w="444159"/>
                <a:gridCol w="518186"/>
                <a:gridCol w="444159"/>
                <a:gridCol w="370132"/>
                <a:gridCol w="370132"/>
                <a:gridCol w="370132"/>
                <a:gridCol w="444159"/>
                <a:gridCol w="370132"/>
                <a:gridCol w="370132"/>
                <a:gridCol w="444159"/>
                <a:gridCol w="370132"/>
                <a:gridCol w="370132"/>
                <a:gridCol w="370132"/>
                <a:gridCol w="370132"/>
                <a:gridCol w="518186"/>
                <a:gridCol w="630953"/>
              </a:tblGrid>
              <a:tr h="95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                           </a:t>
                      </a:r>
                      <a:r>
                        <a:rPr lang="en-US" sz="1600" b="1" dirty="0" smtClean="0"/>
                        <a:t>I </a:t>
                      </a:r>
                      <a:r>
                        <a:rPr lang="ru-RU" sz="1600" b="1" dirty="0" smtClean="0"/>
                        <a:t>полугодие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Ср. балл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 </a:t>
                      </a:r>
                      <a:r>
                        <a:rPr lang="en-US" sz="1600" b="1" dirty="0" smtClean="0"/>
                        <a:t>I </a:t>
                      </a:r>
                      <a:r>
                        <a:rPr lang="en-US" sz="1600" b="1" dirty="0" err="1" smtClean="0"/>
                        <a:t>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ru-RU" sz="1600" b="1" dirty="0" smtClean="0"/>
                        <a:t>полугодие</a:t>
                      </a:r>
                      <a:endParaRPr lang="ru-RU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                          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 vert="vert27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 </a:t>
                      </a:r>
                      <a:r>
                        <a:rPr lang="ru-RU" sz="1800" b="1" dirty="0" smtClean="0"/>
                        <a:t>Ср. балл</a:t>
                      </a:r>
                      <a:endParaRPr lang="ru-RU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</a:tr>
              <a:tr h="410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% качества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33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% успеваемости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93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88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4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СОУ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70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37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48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69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572" marR="39572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23528" y="3861048"/>
          <a:ext cx="85689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66800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251520" y="188640"/>
            <a:ext cx="8568952" cy="864096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1089" y="188640"/>
            <a:ext cx="781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мониторинга по математике 2 класс.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3" y="1124744"/>
          <a:ext cx="8784979" cy="262713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29174"/>
                <a:gridCol w="443059"/>
                <a:gridCol w="444619"/>
                <a:gridCol w="553042"/>
                <a:gridCol w="444619"/>
                <a:gridCol w="474549"/>
                <a:gridCol w="442687"/>
                <a:gridCol w="487797"/>
                <a:gridCol w="553042"/>
                <a:gridCol w="663027"/>
                <a:gridCol w="663808"/>
                <a:gridCol w="663027"/>
                <a:gridCol w="542405"/>
                <a:gridCol w="480809"/>
                <a:gridCol w="599315"/>
              </a:tblGrid>
              <a:tr h="962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                           </a:t>
                      </a:r>
                      <a:r>
                        <a:rPr lang="en-US" sz="1600" dirty="0"/>
                        <a:t>I </a:t>
                      </a:r>
                      <a:r>
                        <a:rPr lang="ru-RU" sz="1600" dirty="0"/>
                        <a:t>полугодие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Ср. балл</a:t>
                      </a: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                                     </a:t>
                      </a:r>
                      <a:r>
                        <a:rPr lang="en-US" sz="1600" dirty="0"/>
                        <a:t>I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</a:t>
                      </a:r>
                      <a:r>
                        <a:rPr lang="ru-RU" sz="1600" dirty="0"/>
                        <a:t>полугодие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Ср. балл</a:t>
                      </a:r>
                      <a:endParaRPr lang="ru-RU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 vert="vert27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6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% качества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60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55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73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50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67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44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84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84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0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% успеваемости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75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78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100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100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100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68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84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78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84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89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6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СОУ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59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57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66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67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57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66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23528" y="3861048"/>
          <a:ext cx="85689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66800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251520" y="188640"/>
            <a:ext cx="8568952" cy="864096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1089" y="188640"/>
            <a:ext cx="781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мониторинга по математике 3 класс.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3528" y="3861048"/>
          <a:ext cx="85689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052736"/>
          <a:ext cx="9144000" cy="26642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47664"/>
                <a:gridCol w="576064"/>
                <a:gridCol w="504056"/>
                <a:gridCol w="576064"/>
                <a:gridCol w="576064"/>
                <a:gridCol w="504056"/>
                <a:gridCol w="504056"/>
                <a:gridCol w="504056"/>
                <a:gridCol w="432048"/>
                <a:gridCol w="504056"/>
                <a:gridCol w="432048"/>
                <a:gridCol w="504056"/>
                <a:gridCol w="504056"/>
                <a:gridCol w="504056"/>
                <a:gridCol w="480079"/>
                <a:gridCol w="491521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I</a:t>
                      </a:r>
                      <a:r>
                        <a:rPr lang="ru-RU" sz="2000" b="1" dirty="0"/>
                        <a:t> четверть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Ср. балл</a:t>
                      </a:r>
                      <a:endParaRPr lang="ru-RU" sz="2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             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/>
                        <a:t>I </a:t>
                      </a:r>
                      <a:r>
                        <a:rPr lang="en-US" sz="2000" b="1" dirty="0" err="1"/>
                        <a:t>I</a:t>
                      </a:r>
                      <a:r>
                        <a:rPr lang="ru-RU" sz="2000" b="1" dirty="0"/>
                        <a:t> четверть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Ср. балл</a:t>
                      </a:r>
                      <a:endParaRPr lang="ru-RU" sz="20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 vert="vert27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% качества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 marL="56780" marR="567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79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73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56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4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% успеваемости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75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80</a:t>
                      </a:r>
                      <a:endParaRPr lang="ru-RU" b="1" dirty="0"/>
                    </a:p>
                  </a:txBody>
                  <a:tcPr marL="56780" marR="567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93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93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80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7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СОУ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54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75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67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59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52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58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80" marR="567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2555776" y="0"/>
            <a:ext cx="3888432" cy="864096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07296" y="260648"/>
            <a:ext cx="3573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Результаты деятельности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1979712" y="1052736"/>
            <a:ext cx="4176464" cy="576064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E6FF00"/>
              </a:gs>
              <a:gs pos="50000">
                <a:srgbClr val="FF9966"/>
              </a:gs>
              <a:gs pos="100000">
                <a:srgbClr val="E6FF00"/>
              </a:gs>
            </a:gsLst>
            <a:lin ang="108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1639" tIns="42452" rIns="81639" bIns="42452" anchor="ctr"/>
          <a:lstStyle/>
          <a:p>
            <a:pPr algn="ctr"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 smtClean="0">
                <a:solidFill>
                  <a:srgbClr val="FF0000"/>
                </a:solidFill>
              </a:rPr>
              <a:t>Стабильность качества знаний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1835696" y="1916832"/>
            <a:ext cx="5688632" cy="72008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E6FF00"/>
              </a:gs>
              <a:gs pos="50000">
                <a:srgbClr val="FF9966"/>
              </a:gs>
              <a:gs pos="100000">
                <a:srgbClr val="E6FF00"/>
              </a:gs>
            </a:gsLst>
            <a:lin ang="108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1639" tIns="42452" rIns="81639" bIns="42452" anchor="ctr"/>
          <a:lstStyle/>
          <a:p>
            <a:pPr algn="ctr"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 smtClean="0">
                <a:solidFill>
                  <a:srgbClr val="FF0000"/>
                </a:solidFill>
              </a:rPr>
              <a:t>Участие и победы в школьных и</a:t>
            </a:r>
          </a:p>
          <a:p>
            <a:pPr algn="ctr"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dirty="0" smtClean="0">
                <a:solidFill>
                  <a:srgbClr val="FF0000"/>
                </a:solidFill>
              </a:rPr>
              <a:t>  Всероссийских олимпиадах школьников.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097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95850"/>
            <a:ext cx="16383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653136"/>
            <a:ext cx="13906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0"/>
            <a:ext cx="152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356992"/>
            <a:ext cx="21050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852936"/>
            <a:ext cx="2000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5650" y="4057650"/>
            <a:ext cx="2038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852936"/>
            <a:ext cx="2343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r="40550" b="31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4" name="Freeform 16"/>
          <p:cNvSpPr>
            <a:spLocks noChangeArrowheads="1"/>
          </p:cNvSpPr>
          <p:nvPr/>
        </p:nvSpPr>
        <p:spPr bwMode="auto">
          <a:xfrm rot="14021049">
            <a:off x="5049780" y="-179416"/>
            <a:ext cx="1125007" cy="1755224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5004048" y="0"/>
            <a:ext cx="4139952" cy="620688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E6FF00"/>
              </a:gs>
              <a:gs pos="50000">
                <a:srgbClr val="FF9966"/>
              </a:gs>
              <a:gs pos="100000">
                <a:srgbClr val="E6FF00"/>
              </a:gs>
            </a:gsLst>
            <a:lin ang="108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1639" tIns="42452" rIns="81639" bIns="42452" anchor="ctr"/>
          <a:lstStyle/>
          <a:p>
            <a:pPr lvl="0"/>
            <a:r>
              <a:rPr lang="ru-RU" sz="2400" dirty="0" smtClean="0"/>
              <a:t>Выпуск сборников творческих </a:t>
            </a:r>
          </a:p>
          <a:p>
            <a:pPr lvl="0"/>
            <a:r>
              <a:rPr lang="ru-RU" sz="2400" dirty="0" smtClean="0"/>
              <a:t>работ учащихся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2195736" y="5602932"/>
            <a:ext cx="3923928" cy="836712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E6FF00"/>
              </a:gs>
              <a:gs pos="50000">
                <a:srgbClr val="FF9966"/>
              </a:gs>
              <a:gs pos="100000">
                <a:srgbClr val="E6FF00"/>
              </a:gs>
            </a:gsLst>
            <a:lin ang="108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1639" tIns="42452" rIns="81639" bIns="42452" anchor="ctr"/>
          <a:lstStyle/>
          <a:p>
            <a:pPr lvl="0"/>
            <a:r>
              <a:rPr lang="ru-RU" sz="2400" dirty="0" smtClean="0"/>
              <a:t>Выступление  на научно-</a:t>
            </a:r>
          </a:p>
          <a:p>
            <a:pPr lvl="0"/>
            <a:r>
              <a:rPr lang="ru-RU" sz="2400" dirty="0" smtClean="0"/>
              <a:t>практической конференции </a:t>
            </a:r>
            <a:endParaRPr lang="ru-RU" sz="2400" dirty="0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0" y="2132856"/>
            <a:ext cx="3563888" cy="648072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E6FF00"/>
              </a:gs>
              <a:gs pos="50000">
                <a:srgbClr val="FF9966"/>
              </a:gs>
              <a:gs pos="100000">
                <a:srgbClr val="E6FF00"/>
              </a:gs>
            </a:gsLst>
            <a:lin ang="108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1639" tIns="42452" rIns="81639" bIns="42452" anchor="ctr"/>
          <a:lstStyle/>
          <a:p>
            <a:pPr lvl="0"/>
            <a:r>
              <a:rPr lang="ru-RU" sz="2400" dirty="0" smtClean="0"/>
              <a:t>Участие в открытых </a:t>
            </a:r>
          </a:p>
          <a:p>
            <a:pPr lvl="0"/>
            <a:r>
              <a:rPr lang="ru-RU" sz="2400" dirty="0" smtClean="0"/>
              <a:t>школьных  мероприятиях </a:t>
            </a:r>
          </a:p>
        </p:txBody>
      </p:sp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5652120" y="4005064"/>
            <a:ext cx="3491880" cy="639688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E6FF00"/>
              </a:gs>
              <a:gs pos="50000">
                <a:srgbClr val="FF9966"/>
              </a:gs>
              <a:gs pos="100000">
                <a:srgbClr val="E6FF00"/>
              </a:gs>
            </a:gsLst>
            <a:lin ang="108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1639" tIns="42452" rIns="81639" bIns="42452" anchor="ctr"/>
          <a:lstStyle/>
          <a:p>
            <a:pPr lvl="0"/>
            <a:r>
              <a:rPr lang="ru-RU" sz="2400" dirty="0" smtClean="0"/>
              <a:t>Создание собственной </a:t>
            </a:r>
          </a:p>
          <a:p>
            <a:pPr lvl="0"/>
            <a:r>
              <a:rPr lang="ru-RU" sz="2400" dirty="0" smtClean="0"/>
              <a:t>копилки логических идей</a:t>
            </a:r>
          </a:p>
        </p:txBody>
      </p:sp>
      <p:sp>
        <p:nvSpPr>
          <p:cNvPr id="33" name="Freeform 16"/>
          <p:cNvSpPr>
            <a:spLocks noChangeArrowheads="1"/>
          </p:cNvSpPr>
          <p:nvPr/>
        </p:nvSpPr>
        <p:spPr bwMode="auto">
          <a:xfrm rot="6183841" flipH="1">
            <a:off x="3794180" y="1805760"/>
            <a:ext cx="475518" cy="1146320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12" name="Рисунок 11" descr="C:\Users\Пользователь\AppData\Local\Microsoft\Windows\Temporary Internet Files\Content.Word\141957680919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0"/>
            <a:ext cx="2232248" cy="2083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Пользователь\AppData\Local\Microsoft\Windows\Temporary Internet Files\Content.Word\IMG_20150312_11331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2924944"/>
            <a:ext cx="2448272" cy="1899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Пользователь\AppData\Local\Microsoft\Windows\Temporary Internet Files\Content.Word\IMG_20150312_11321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83768" y="188640"/>
            <a:ext cx="2160240" cy="19396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Пользователь\AppData\Local\Microsoft\Windows\Temporary Internet Files\Content.Word\IMG_20150312_112139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429000"/>
            <a:ext cx="2755900" cy="1940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Freeform 16"/>
          <p:cNvSpPr>
            <a:spLocks noChangeArrowheads="1"/>
          </p:cNvSpPr>
          <p:nvPr/>
        </p:nvSpPr>
        <p:spPr bwMode="auto">
          <a:xfrm rot="14021049">
            <a:off x="5244613" y="4033750"/>
            <a:ext cx="879357" cy="1042115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17" name="Рисунок 16" descr="D:\Фотки\фото класса\фото НА УЧ. ГОДА\SDC13228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16016" y="1196752"/>
            <a:ext cx="2305943" cy="1972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Пользователь\AppData\Local\Microsoft\Windows\Temporary Internet Files\Content.Word\IMG_20150302_114430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03827" y="836712"/>
            <a:ext cx="2340173" cy="1833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r="40550" b="31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 t="66800"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 rot="20683698">
            <a:off x="915114" y="1844745"/>
            <a:ext cx="6696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  <a:cs typeface="Gautami" pitchFamily="34" charset="0"/>
              </a:rPr>
              <a:t>Спасибо за внимание!</a:t>
            </a:r>
            <a:endParaRPr kumimoji="0" lang="ru-RU" sz="6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Gauta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66800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Стрелка вправо 18"/>
          <p:cNvSpPr/>
          <p:nvPr/>
        </p:nvSpPr>
        <p:spPr>
          <a:xfrm>
            <a:off x="467544" y="404664"/>
            <a:ext cx="2448272" cy="1368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6"/>
          <p:cNvSpPr/>
          <p:nvPr/>
        </p:nvSpPr>
        <p:spPr>
          <a:xfrm>
            <a:off x="323528" y="980728"/>
            <a:ext cx="2461157" cy="23022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2">
                    <a:lumMod val="50000"/>
                  </a:schemeClr>
                </a:solidFill>
              </a:rPr>
              <a:t>Актуальность темы </a:t>
            </a:r>
            <a:endParaRPr lang="ru-RU" sz="2400" kern="12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0" y="3717032"/>
            <a:ext cx="2448272" cy="1368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10"/>
          <p:cNvSpPr/>
          <p:nvPr/>
        </p:nvSpPr>
        <p:spPr>
          <a:xfrm>
            <a:off x="0" y="3933056"/>
            <a:ext cx="2477357" cy="958874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2">
                    <a:lumMod val="50000"/>
                  </a:schemeClr>
                </a:solidFill>
              </a:rPr>
              <a:t>Цель работы</a:t>
            </a:r>
            <a:r>
              <a:rPr lang="ru-RU" sz="2400" kern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kern="1200" dirty="0"/>
          </a:p>
        </p:txBody>
      </p:sp>
      <p:sp>
        <p:nvSpPr>
          <p:cNvPr id="21" name="Багетная рамка 20"/>
          <p:cNvSpPr/>
          <p:nvPr/>
        </p:nvSpPr>
        <p:spPr>
          <a:xfrm>
            <a:off x="3059832" y="188640"/>
            <a:ext cx="5400600" cy="1296144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4"/>
          <p:cNvSpPr/>
          <p:nvPr/>
        </p:nvSpPr>
        <p:spPr>
          <a:xfrm>
            <a:off x="4067944" y="188641"/>
            <a:ext cx="4661126" cy="1224136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400" kern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 обусловлена изменением приоритетов общества. </a:t>
            </a:r>
            <a:endParaRPr lang="ru-RU" sz="2400" dirty="0"/>
          </a:p>
        </p:txBody>
      </p:sp>
      <p:sp>
        <p:nvSpPr>
          <p:cNvPr id="22" name="Багетная рамка 21"/>
          <p:cNvSpPr/>
          <p:nvPr/>
        </p:nvSpPr>
        <p:spPr>
          <a:xfrm>
            <a:off x="2483768" y="2132856"/>
            <a:ext cx="6480720" cy="4536504"/>
          </a:xfrm>
          <a:prstGeom prst="bevel">
            <a:avLst>
              <a:gd name="adj" fmla="val 533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8"/>
          <p:cNvSpPr/>
          <p:nvPr/>
        </p:nvSpPr>
        <p:spPr>
          <a:xfrm>
            <a:off x="2771800" y="2420888"/>
            <a:ext cx="5832648" cy="367240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t" anchorCtr="0">
            <a:noAutofit/>
          </a:bodyPr>
          <a:lstStyle/>
          <a:p>
            <a:r>
              <a:rPr lang="ru-RU" sz="2400" dirty="0" smtClean="0"/>
              <a:t>развивая  логическое мышление учащихся, я развиваю личность способную не только к самообразованию, но и  </a:t>
            </a:r>
            <a:r>
              <a:rPr lang="ru-RU" sz="2400" dirty="0" smtClean="0"/>
              <a:t>самостоятельное включение интеллекта</a:t>
            </a:r>
            <a:r>
              <a:rPr lang="ru-RU" sz="2400" dirty="0" smtClean="0"/>
              <a:t>, а </a:t>
            </a:r>
            <a:r>
              <a:rPr lang="ru-RU" sz="2400" u="sng" dirty="0" smtClean="0"/>
              <a:t>интеллект</a:t>
            </a:r>
            <a:r>
              <a:rPr lang="ru-RU" sz="2400" dirty="0" smtClean="0"/>
              <a:t> – это гарантия личной свободы человека и самодостаточности его индивидуальной судьбы. Чем в большей мере человек использует свой интеллект в анализе и оценке происходящего, тем в меньшей мере он податлив к любым попыткам манипулирования им извне.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66800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Выноска со стрелкой вниз 15"/>
          <p:cNvSpPr/>
          <p:nvPr/>
        </p:nvSpPr>
        <p:spPr>
          <a:xfrm>
            <a:off x="1979712" y="0"/>
            <a:ext cx="5328592" cy="1196752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6"/>
          <p:cNvSpPr/>
          <p:nvPr/>
        </p:nvSpPr>
        <p:spPr>
          <a:xfrm>
            <a:off x="2627784" y="0"/>
            <a:ext cx="4248472" cy="90872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Психолого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– педагогическое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обоснование темы.</a:t>
            </a:r>
            <a:endParaRPr lang="ru-RU" sz="2400" kern="1200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1196752"/>
            <a:ext cx="8496944" cy="91440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79512" y="2348880"/>
            <a:ext cx="8496944" cy="1152128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10"/>
          <p:cNvSpPr/>
          <p:nvPr/>
        </p:nvSpPr>
        <p:spPr>
          <a:xfrm>
            <a:off x="323528" y="1628800"/>
            <a:ext cx="8352928" cy="144016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    Л. С. </a:t>
            </a:r>
            <a:r>
              <a:rPr lang="ru-RU" sz="2400" dirty="0" err="1" smtClean="0"/>
              <a:t>Выготский</a:t>
            </a:r>
            <a:r>
              <a:rPr lang="ru-RU" sz="2400" dirty="0" smtClean="0"/>
              <a:t>, А.Н. Леонтьев, Р.С. </a:t>
            </a:r>
            <a:r>
              <a:rPr lang="ru-RU" sz="2400" dirty="0" err="1" smtClean="0"/>
              <a:t>Немов</a:t>
            </a:r>
            <a:r>
              <a:rPr lang="ru-RU" sz="2400" dirty="0" smtClean="0"/>
              <a:t>,  В. А. </a:t>
            </a:r>
            <a:r>
              <a:rPr lang="ru-RU" sz="2400" dirty="0" err="1" smtClean="0"/>
              <a:t>Крутецкий</a:t>
            </a:r>
            <a:r>
              <a:rPr lang="ru-RU" sz="2400" dirty="0" smtClean="0"/>
              <a:t>  -психологические аспекты проблемы.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    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     С.Е. Царева, П.М. Эрдниева, Р.Н. </a:t>
            </a:r>
            <a:r>
              <a:rPr lang="ru-RU" sz="2400" dirty="0" err="1" smtClean="0"/>
              <a:t>Шикова</a:t>
            </a:r>
            <a:r>
              <a:rPr lang="ru-RU" sz="2400" dirty="0" smtClean="0"/>
              <a:t>, Н.Б. Истомина,     И.И. </a:t>
            </a:r>
            <a:r>
              <a:rPr lang="ru-RU" sz="2400" dirty="0" err="1" smtClean="0"/>
              <a:t>Аргинская</a:t>
            </a:r>
            <a:r>
              <a:rPr lang="ru-RU" sz="2400" dirty="0" smtClean="0"/>
              <a:t> - методические аспекты  работы над задачей в начальной школе</a:t>
            </a:r>
            <a:endParaRPr lang="ru-RU" sz="2400" kern="1200" dirty="0"/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1763688" y="3501008"/>
            <a:ext cx="5364088" cy="1609336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Основоположником логики как науки является древнегреческий философ и ученый Аристотель.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Лента лицом вверх 25"/>
          <p:cNvSpPr/>
          <p:nvPr/>
        </p:nvSpPr>
        <p:spPr>
          <a:xfrm>
            <a:off x="251520" y="5085184"/>
            <a:ext cx="8892480" cy="1584176"/>
          </a:xfrm>
          <a:prstGeom prst="ribbon2">
            <a:avLst>
              <a:gd name="adj1" fmla="val 16667"/>
              <a:gd name="adj2" fmla="val 5854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51720" y="5147900"/>
            <a:ext cx="46365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Термин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«логика»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греческого слова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«мыслить», «разум».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F:\aristotel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01061" y="3212976"/>
            <a:ext cx="2242939" cy="2449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66800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Выноска со стрелкой вниз 15"/>
          <p:cNvSpPr/>
          <p:nvPr/>
        </p:nvSpPr>
        <p:spPr>
          <a:xfrm>
            <a:off x="1979712" y="0"/>
            <a:ext cx="5328592" cy="1196752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6"/>
          <p:cNvSpPr/>
          <p:nvPr/>
        </p:nvSpPr>
        <p:spPr>
          <a:xfrm>
            <a:off x="2627784" y="0"/>
            <a:ext cx="4248472" cy="90872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algn="ctr"/>
            <a:r>
              <a:rPr lang="ru-RU" sz="2400" b="1" dirty="0" smtClean="0"/>
              <a:t>Основные понятия, термины в описании педагогического опыта.</a:t>
            </a:r>
            <a:endParaRPr lang="ru-RU" sz="2400" dirty="0"/>
          </a:p>
        </p:txBody>
      </p:sp>
      <p:sp>
        <p:nvSpPr>
          <p:cNvPr id="14" name="Тройная стрелка влево/вправо/вверх 13"/>
          <p:cNvSpPr/>
          <p:nvPr/>
        </p:nvSpPr>
        <p:spPr>
          <a:xfrm rot="10800000">
            <a:off x="2699792" y="3861048"/>
            <a:ext cx="3384376" cy="1642480"/>
          </a:xfrm>
          <a:prstGeom prst="leftRightUpArrow">
            <a:avLst>
              <a:gd name="adj1" fmla="val 23287"/>
              <a:gd name="adj2" fmla="val 36135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22108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Виды мышления: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251520" y="4077072"/>
            <a:ext cx="2232248" cy="1584176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4450903"/>
            <a:ext cx="19442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наглядно-действенное;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3203848" y="5661248"/>
            <a:ext cx="2232248" cy="1196752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347864" y="5647656"/>
            <a:ext cx="19442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словесно-логическое.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6588224" y="4005064"/>
            <a:ext cx="2232248" cy="1584176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732240" y="4378896"/>
            <a:ext cx="19442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наглядно-образное;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F:\маркуше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30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51520" y="1484784"/>
            <a:ext cx="8496944" cy="252028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10"/>
          <p:cNvSpPr/>
          <p:nvPr/>
        </p:nvSpPr>
        <p:spPr>
          <a:xfrm>
            <a:off x="323528" y="1988840"/>
            <a:ext cx="8352928" cy="1584176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r>
              <a:rPr lang="ru-RU" sz="2400" dirty="0" smtClean="0"/>
              <a:t>        Мышление неразрывно связано с речью, это социально обусловленный процесс самостоятельного искания и открытия существенно нового, то есть опосредованного и обобщенного отражения действительности в ходе ее анализа и синтеза, возникающий на основе практической деятельности из чувственного познания и далеко выходящий за ее пределы. А.В. </a:t>
            </a:r>
            <a:r>
              <a:rPr lang="ru-RU" sz="2400" dirty="0" err="1" smtClean="0"/>
              <a:t>Брушлинский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66800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79512" y="1124744"/>
            <a:ext cx="3528392" cy="72008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10"/>
          <p:cNvSpPr/>
          <p:nvPr/>
        </p:nvSpPr>
        <p:spPr>
          <a:xfrm>
            <a:off x="-252536" y="1124744"/>
            <a:ext cx="4032448" cy="72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r>
              <a:rPr lang="ru-RU" sz="2400" dirty="0" smtClean="0"/>
              <a:t>        </a:t>
            </a:r>
            <a:r>
              <a:rPr lang="ru-RU" sz="2400" b="1" dirty="0" smtClean="0"/>
              <a:t>Логическое мышление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220072" y="1052736"/>
            <a:ext cx="3528392" cy="72008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10"/>
          <p:cNvSpPr/>
          <p:nvPr/>
        </p:nvSpPr>
        <p:spPr>
          <a:xfrm>
            <a:off x="4860032" y="1052736"/>
            <a:ext cx="4032448" cy="648072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r>
              <a:rPr lang="ru-RU" sz="2400" dirty="0" smtClean="0"/>
              <a:t>        </a:t>
            </a:r>
            <a:r>
              <a:rPr lang="ru-RU" sz="2400" b="1" dirty="0" smtClean="0"/>
              <a:t>Логическое мышление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6" name="Стрелка вниз 25"/>
          <p:cNvSpPr/>
          <p:nvPr/>
        </p:nvSpPr>
        <p:spPr>
          <a:xfrm rot="19528538">
            <a:off x="4867512" y="741184"/>
            <a:ext cx="654534" cy="73799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2166687">
            <a:off x="3511414" y="749834"/>
            <a:ext cx="692816" cy="78086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339752" y="1700808"/>
            <a:ext cx="4104456" cy="9144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В. Сухомлинский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555776" y="0"/>
            <a:ext cx="446449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6"/>
          <p:cNvSpPr/>
          <p:nvPr/>
        </p:nvSpPr>
        <p:spPr>
          <a:xfrm>
            <a:off x="2627784" y="0"/>
            <a:ext cx="4248472" cy="90872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algn="ctr"/>
            <a:r>
              <a:rPr lang="ru-RU" sz="2400" dirty="0" smtClean="0"/>
              <a:t>Майер Р.В., д.п.н., профессор кафедры ФДФ ГГПИ </a:t>
            </a:r>
            <a:endParaRPr lang="ru-RU" sz="2400" dirty="0"/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251520" y="2636912"/>
            <a:ext cx="5976664" cy="1224136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2564904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«В окружающем мире — тысячи задач. Их придумал народ, они живут в народном творчестве как рассказы-загадки». </a:t>
            </a:r>
          </a:p>
          <a:p>
            <a:r>
              <a:rPr lang="ru-RU" sz="2400" dirty="0" smtClean="0"/>
              <a:t>                                                                           </a:t>
            </a:r>
            <a:endParaRPr lang="ru-RU" sz="2400" dirty="0"/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179512" y="4077072"/>
            <a:ext cx="8784976" cy="2780928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418034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« Прежде всего надо научить детей охватывать мысленным взором ряд предметов, явлений, событий, осмысливать связи между ними… Изучая мышление тугодумов, я все больше убеждался, что неумение осмыслить, например, задачу — следствие неумения абстрагироваться, отвлекаться от конкретного. Надо научить ребят мыслить абстрактными понятиями». </a:t>
            </a:r>
            <a:endParaRPr lang="ru-RU" sz="2400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4139952" y="3789040"/>
            <a:ext cx="504056" cy="50405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F:\сухомлинский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42670" y="1916832"/>
            <a:ext cx="310133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3460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61981531"/>
              </p:ext>
            </p:extLst>
          </p:nvPr>
        </p:nvGraphicFramePr>
        <p:xfrm>
          <a:off x="179512" y="188640"/>
          <a:ext cx="8784976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1988840"/>
            <a:ext cx="28803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высокое интеллектуальное</a:t>
            </a:r>
          </a:p>
          <a:p>
            <a:r>
              <a:rPr lang="ru-RU" dirty="0" smtClean="0"/>
              <a:t> развитие-24%.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124744"/>
            <a:ext cx="28803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среднее интеллектуальное</a:t>
            </a:r>
          </a:p>
          <a:p>
            <a:r>
              <a:rPr lang="ru-RU" dirty="0" smtClean="0"/>
              <a:t> развитие-48%;</a:t>
            </a: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19672" y="2852936"/>
            <a:ext cx="59452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/>
              <a:t>Сравнительная характеристика 1 и 3 класса.</a:t>
            </a:r>
            <a:endParaRPr lang="ru-RU" sz="2400" dirty="0"/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416329"/>
              </p:ext>
            </p:extLst>
          </p:nvPr>
        </p:nvGraphicFramePr>
        <p:xfrm>
          <a:off x="251520" y="3356992"/>
          <a:ext cx="43204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141820"/>
              </p:ext>
            </p:extLst>
          </p:nvPr>
        </p:nvGraphicFramePr>
        <p:xfrm>
          <a:off x="4788024" y="3356992"/>
          <a:ext cx="4006475" cy="327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47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66800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131840" y="0"/>
            <a:ext cx="2736304" cy="72008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10"/>
          <p:cNvSpPr/>
          <p:nvPr/>
        </p:nvSpPr>
        <p:spPr>
          <a:xfrm>
            <a:off x="3131840" y="0"/>
            <a:ext cx="2664296" cy="72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 algn="ctr"/>
            <a:r>
              <a:rPr lang="ru-RU" sz="2400" b="1" dirty="0" smtClean="0"/>
              <a:t>Применять.</a:t>
            </a:r>
            <a:endParaRPr lang="ru-RU" sz="2400" b="1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131840" y="3573016"/>
            <a:ext cx="2808312" cy="72008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10"/>
          <p:cNvSpPr/>
          <p:nvPr/>
        </p:nvSpPr>
        <p:spPr>
          <a:xfrm>
            <a:off x="3563888" y="3645024"/>
            <a:ext cx="1944216" cy="72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/>
            <a:r>
              <a:rPr lang="ru-RU" sz="2400" b="1" dirty="0" smtClean="0"/>
              <a:t> Учитывать.</a:t>
            </a:r>
            <a:endParaRPr lang="ru-RU" sz="2400" b="1" dirty="0"/>
          </a:p>
        </p:txBody>
      </p:sp>
      <p:sp>
        <p:nvSpPr>
          <p:cNvPr id="24" name="Выноска с четырьмя стрелками 23"/>
          <p:cNvSpPr/>
          <p:nvPr/>
        </p:nvSpPr>
        <p:spPr>
          <a:xfrm>
            <a:off x="2411760" y="620688"/>
            <a:ext cx="4392488" cy="2952328"/>
          </a:xfrm>
          <a:prstGeom prst="quad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6"/>
          <p:cNvSpPr/>
          <p:nvPr/>
        </p:nvSpPr>
        <p:spPr>
          <a:xfrm>
            <a:off x="2699792" y="1556792"/>
            <a:ext cx="4248472" cy="90872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Четыре психолого-педагогических условия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6767736" y="1700808"/>
            <a:ext cx="2376264" cy="72008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10"/>
          <p:cNvSpPr/>
          <p:nvPr/>
        </p:nvSpPr>
        <p:spPr>
          <a:xfrm>
            <a:off x="6876256" y="1700808"/>
            <a:ext cx="2267744" cy="72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/>
            <a:r>
              <a:rPr lang="ru-RU" sz="2400" b="1" dirty="0" smtClean="0"/>
              <a:t> Формировать.</a:t>
            </a:r>
            <a:endParaRPr lang="ru-RU" sz="2400" b="1" dirty="0"/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0" y="1844824"/>
            <a:ext cx="2376264" cy="72008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10"/>
          <p:cNvSpPr/>
          <p:nvPr/>
        </p:nvSpPr>
        <p:spPr>
          <a:xfrm>
            <a:off x="0" y="1844824"/>
            <a:ext cx="2339752" cy="72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lvl="0"/>
            <a:r>
              <a:rPr lang="ru-RU" sz="2400" b="1" dirty="0" smtClean="0"/>
              <a:t> Моделировать.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t="66800"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251520" y="188640"/>
            <a:ext cx="8568952" cy="864096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25711" y="184666"/>
            <a:ext cx="81934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Тематика по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формированию логической грамотности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 и во 2 классах.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6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«Смысл слов: «и», «или», «все», «некоторые», «каждый»</a:t>
            </a:r>
          </a:p>
          <a:p>
            <a:r>
              <a:rPr lang="ru-RU" sz="2400" dirty="0" smtClean="0"/>
              <a:t>«Прием сравнения, выделение свойств предметов».</a:t>
            </a:r>
          </a:p>
          <a:p>
            <a:r>
              <a:rPr lang="ru-RU" sz="2400" dirty="0" smtClean="0"/>
              <a:t>«Прием сравнения, существенные и несущественные свойства».</a:t>
            </a:r>
          </a:p>
          <a:p>
            <a:r>
              <a:rPr lang="ru-RU" sz="2400" dirty="0" smtClean="0"/>
              <a:t>«Высказывания» (истинные, ложные).</a:t>
            </a:r>
          </a:p>
          <a:p>
            <a:r>
              <a:rPr lang="ru-RU" sz="2400" dirty="0" smtClean="0"/>
              <a:t>«Прием классификации».</a:t>
            </a:r>
          </a:p>
          <a:p>
            <a:r>
              <a:rPr lang="ru-RU" sz="2400" dirty="0" smtClean="0"/>
              <a:t>«Прием анализа и синтеза».</a:t>
            </a:r>
          </a:p>
          <a:p>
            <a:r>
              <a:rPr lang="ru-RU" sz="2400" dirty="0" smtClean="0"/>
              <a:t>«Прием обобщения».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886" y="4221088"/>
            <a:ext cx="7358114" cy="2677656"/>
          </a:xfrm>
          <a:prstGeom prst="rect">
            <a:avLst/>
          </a:prstGeom>
          <a:solidFill>
            <a:srgbClr val="FF9966"/>
          </a:solidFill>
          <a:ln w="57150" cap="rnd" cmpd="thickThin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7950" h="114300" prst="convex"/>
            <a:bevelB w="63500" h="1079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Кто с детских лет занимается математикой, </a:t>
            </a:r>
          </a:p>
          <a:p>
            <a:pPr lvl="1"/>
            <a:r>
              <a:rPr lang="ru-RU" sz="2400" dirty="0" smtClean="0">
                <a:latin typeface="Arial" pitchFamily="34" charset="0"/>
                <a:cs typeface="Arial" pitchFamily="34" charset="0"/>
              </a:rPr>
              <a:t>тот развивает внимание, тренирует свой мозг, свою волю, воспитывает настойчивость и упорство в достижении цели. </a:t>
            </a:r>
          </a:p>
          <a:p>
            <a:pPr lvl="1"/>
            <a:r>
              <a:rPr lang="ru-RU" sz="2400" dirty="0" smtClean="0">
                <a:latin typeface="Arial" pitchFamily="34" charset="0"/>
                <a:cs typeface="Arial" pitchFamily="34" charset="0"/>
              </a:rPr>
              <a:t>(А.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Маркушевич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сов. математик, вице-президент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Академии педагогических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наук РСФСР</a:t>
            </a:r>
            <a:endParaRPr lang="ru-RU" sz="4800" dirty="0" smtClean="0">
              <a:latin typeface="Arial" pitchFamily="34" charset="0"/>
            </a:endParaRPr>
          </a:p>
        </p:txBody>
      </p:sp>
      <p:pic>
        <p:nvPicPr>
          <p:cNvPr id="9" name="Рисунок 8" descr="F:\Марушкевич_Алексей_Иванович_00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4509120"/>
            <a:ext cx="176368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40550" b="31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251520" y="188640"/>
            <a:ext cx="8568952" cy="864096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79213" y="369333"/>
            <a:ext cx="648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Приоритетные задания на уроках математики.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836712"/>
            <a:ext cx="28083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«Найди </a:t>
            </a:r>
            <a:r>
              <a:rPr lang="ru-RU" sz="2400" b="1" dirty="0" smtClean="0">
                <a:ln>
                  <a:solidFill>
                    <a:srgbClr val="CC00FF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Monotype Corsiva" pitchFamily="66" charset="0"/>
              </a:rPr>
              <a:t>10</a:t>
            </a:r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отличий»</a:t>
            </a:r>
            <a:endParaRPr lang="ru-RU" sz="24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Rectangle 30"/>
          <p:cNvSpPr>
            <a:spLocks noGrp="1" noChangeArrowheads="1"/>
          </p:cNvSpPr>
          <p:nvPr>
            <p:ph type="title"/>
          </p:nvPr>
        </p:nvSpPr>
        <p:spPr>
          <a:xfrm>
            <a:off x="4139952" y="836712"/>
            <a:ext cx="2952328" cy="57606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0404BC"/>
                </a:solidFill>
                <a:latin typeface="Monotype Corsiva" pitchFamily="66" charset="0"/>
              </a:rPr>
              <a:t>Логическая цепочка.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987824" y="1412776"/>
            <a:ext cx="2088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1,2, 4, 7, 11,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4860032" y="1412776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16, 22, 29, 37, 46, 56.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3059832" y="2060848"/>
            <a:ext cx="54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2,4,8,14, 22, 32, 44, 58, 74, 92, 112.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9" y="3284984"/>
            <a:ext cx="792088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Отцу- 30 лет, а сыну -5 лет.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сколько лет отец будет старше сына на 27 лет?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Длина бревна 5 метров, за 1 минуту отпиливают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одному метру. За сколько минут распилят все бревно?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2" y="4941168"/>
          <a:ext cx="1584177" cy="1656184"/>
        </p:xfrm>
        <a:graphic>
          <a:graphicData uri="http://schemas.openxmlformats.org/drawingml/2006/table">
            <a:tbl>
              <a:tblPr/>
              <a:tblGrid>
                <a:gridCol w="466799"/>
                <a:gridCol w="558689"/>
                <a:gridCol w="558689"/>
              </a:tblGrid>
              <a:tr h="492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4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15739" y="4941168"/>
            <a:ext cx="7228261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404B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Заполните пустые клетки, чтобы сумма цифр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404B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 диагонали, по горизонтали и по вертикали была равна 33: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404B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7" name="Rectangle 30"/>
          <p:cNvSpPr txBox="1">
            <a:spLocks noChangeArrowheads="1"/>
          </p:cNvSpPr>
          <p:nvPr/>
        </p:nvSpPr>
        <p:spPr>
          <a:xfrm>
            <a:off x="3995936" y="2636912"/>
            <a:ext cx="2952328" cy="5760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404BC"/>
                </a:solidFill>
                <a:latin typeface="Monotype Corsiva" pitchFamily="66" charset="0"/>
                <a:ea typeface="+mj-ea"/>
                <a:cs typeface="+mj-cs"/>
              </a:rPr>
              <a:t>Логические задачи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404BC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6" name="Рисунок 15" descr="C:\DOCUME~1\3240~1\LOCALS~1\Temp\msohtmlclip1\01\clip_image0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12776"/>
            <a:ext cx="1409882" cy="1855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C:\DOCUME~1\3240~1\LOCALS~1\Temp\msohtmlclip1\01\clip_image0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1412776"/>
            <a:ext cx="1409882" cy="1855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1106</Words>
  <Application>Microsoft Office PowerPoint</Application>
  <PresentationFormat>Экран (4:3)</PresentationFormat>
  <Paragraphs>346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Логическая цепочка.</vt:lpstr>
      <vt:lpstr>Шел Кондрат В Ленинград, А навстречу — двенадцать ребят. У каждого по три лукошка, В каждом лукошке — кошка, У каждой кошки — двенадцать котят.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69</cp:revision>
  <dcterms:created xsi:type="dcterms:W3CDTF">2015-03-02T04:19:17Z</dcterms:created>
  <dcterms:modified xsi:type="dcterms:W3CDTF">2015-03-24T03:09:46Z</dcterms:modified>
</cp:coreProperties>
</file>