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1" r:id="rId2"/>
    <p:sldId id="283" r:id="rId3"/>
    <p:sldId id="284" r:id="rId4"/>
    <p:sldId id="261" r:id="rId5"/>
    <p:sldId id="262" r:id="rId6"/>
    <p:sldId id="266" r:id="rId7"/>
    <p:sldId id="277" r:id="rId8"/>
    <p:sldId id="265" r:id="rId9"/>
    <p:sldId id="264" r:id="rId10"/>
    <p:sldId id="278" r:id="rId11"/>
    <p:sldId id="257" r:id="rId12"/>
    <p:sldId id="270" r:id="rId13"/>
    <p:sldId id="272" r:id="rId14"/>
    <p:sldId id="274" r:id="rId15"/>
    <p:sldId id="276" r:id="rId16"/>
    <p:sldId id="258" r:id="rId17"/>
    <p:sldId id="263" r:id="rId18"/>
    <p:sldId id="275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060AC-BB8F-4D43-B1A1-82592F6A942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4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E5EBA-D2F5-47A7-9600-FF46DB8A3E8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6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37F6A-997A-4D0F-BE69-A7599085CA0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8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95A78-1CE8-4A7C-BB64-91E24694278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27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6E7E1-3CA9-442B-B87A-0D07DE073EE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8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4F51-534F-4690-B7C8-6A1C432A5A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9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367E-AED6-463F-93ED-C111B8D4844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7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EEC0B-48BE-428E-9AF1-82724119A24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8B7A4-7C65-4E80-B01A-1F236AB801D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3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3A2E9-C912-4CD5-97A9-33D6DFF516D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9D1EE-4A5B-4AC8-830A-E3E523A84C6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4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67C35-E064-4533-8EA6-7EAD406685A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b="0" dirty="0">
                <a:latin typeface="Times New Roman" pitchFamily="18" charset="0"/>
              </a:rPr>
              <a:t>          </a:t>
            </a:r>
            <a:r>
              <a:rPr lang="ru-RU" sz="5400" b="1" dirty="0">
                <a:latin typeface="Times New Roman" pitchFamily="18" charset="0"/>
              </a:rPr>
              <a:t>Урок математики</a:t>
            </a:r>
            <a:r>
              <a:rPr lang="ru-RU" sz="6000" b="1" dirty="0">
                <a:latin typeface="Times New Roman" pitchFamily="18" charset="0"/>
              </a:rPr>
              <a:t/>
            </a:r>
            <a:br>
              <a:rPr lang="ru-RU" sz="6000" b="1" dirty="0">
                <a:latin typeface="Times New Roman" pitchFamily="18" charset="0"/>
              </a:rPr>
            </a:br>
            <a:r>
              <a:rPr lang="ru-RU" sz="6000" b="1" dirty="0">
                <a:latin typeface="Times New Roman" pitchFamily="18" charset="0"/>
              </a:rPr>
              <a:t>                        2 </a:t>
            </a:r>
            <a:r>
              <a:rPr lang="ru-RU" sz="6000" b="1" dirty="0" smtClean="0">
                <a:latin typeface="Times New Roman" pitchFamily="18" charset="0"/>
              </a:rPr>
              <a:t>класс</a:t>
            </a:r>
            <a:endParaRPr lang="ru-RU" sz="6000" b="1" dirty="0">
              <a:latin typeface="Times New Roman" pitchFamily="18" charset="0"/>
            </a:endParaRP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520" y="1772816"/>
            <a:ext cx="2736304" cy="3978002"/>
          </a:xfrm>
          <a:noFill/>
          <a:ln w="57150" cmpd="thickThin">
            <a:solidFill>
              <a:srgbClr val="FF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771800" y="2852936"/>
            <a:ext cx="648072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pPr algn="ctr"/>
            <a:r>
              <a:rPr lang="ru-RU" sz="2000" b="1" dirty="0" smtClean="0"/>
              <a:t>УЧИТЕЛЬ </a:t>
            </a:r>
          </a:p>
          <a:p>
            <a:r>
              <a:rPr lang="ru-RU" b="1" dirty="0" smtClean="0"/>
              <a:t>         ЛОБАНОВСКАЯ   НАТАЛЬЯ    ВЛАДИМИРОВНА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55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«Открытие» нового 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03649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(</a:t>
            </a:r>
            <a:r>
              <a:rPr lang="ru-RU" sz="4800" b="1" dirty="0" err="1"/>
              <a:t>а+в</a:t>
            </a:r>
            <a:r>
              <a:rPr lang="ru-RU" sz="4800" b="1" dirty="0"/>
              <a:t>)–</a:t>
            </a:r>
            <a:r>
              <a:rPr lang="ru-RU" sz="4800" b="1" dirty="0">
                <a:solidFill>
                  <a:srgbClr val="FF0000"/>
                </a:solidFill>
              </a:rPr>
              <a:t>с </a:t>
            </a:r>
            <a:r>
              <a:rPr lang="ru-RU" sz="4800" b="1" dirty="0" smtClean="0">
                <a:solidFill>
                  <a:srgbClr val="FF0000"/>
                </a:solidFill>
              </a:rPr>
              <a:t>    </a:t>
            </a:r>
            <a:r>
              <a:rPr lang="ru-RU" sz="4800" b="1" dirty="0" smtClean="0"/>
              <a:t>(</a:t>
            </a:r>
            <a:r>
              <a:rPr lang="ru-RU" sz="4800" b="1" dirty="0"/>
              <a:t>а – </a:t>
            </a:r>
            <a:r>
              <a:rPr lang="ru-RU" sz="4800" b="1" dirty="0">
                <a:solidFill>
                  <a:srgbClr val="FF0000"/>
                </a:solidFill>
              </a:rPr>
              <a:t>с</a:t>
            </a:r>
            <a:r>
              <a:rPr lang="ru-RU" sz="4800" b="1" dirty="0"/>
              <a:t>)+</a:t>
            </a:r>
            <a:r>
              <a:rPr lang="ru-RU" sz="4800" b="1" dirty="0" smtClean="0"/>
              <a:t>в        (</a:t>
            </a:r>
            <a:r>
              <a:rPr lang="ru-RU" sz="4800" b="1" dirty="0"/>
              <a:t>в – </a:t>
            </a:r>
            <a:r>
              <a:rPr lang="ru-RU" sz="4800" b="1" dirty="0">
                <a:solidFill>
                  <a:srgbClr val="FF0000"/>
                </a:solidFill>
              </a:rPr>
              <a:t>с</a:t>
            </a:r>
            <a:r>
              <a:rPr lang="ru-RU" sz="4800" b="1" dirty="0"/>
              <a:t>) + 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Обсуждение в группе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772816"/>
            <a:ext cx="792088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=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02308" y="1730687"/>
            <a:ext cx="9144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=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24638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79208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вычитания числа из суммы: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из суммы вычесть число, можно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вычесть 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его из одного слагаемого, а к полученной разности 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прибавить</a:t>
            </a: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другое слагаемое. </a:t>
            </a:r>
          </a:p>
          <a:p>
            <a:pPr marL="0" indent="0" algn="ctr">
              <a:buNone/>
            </a:pPr>
            <a:r>
              <a:rPr lang="ru-RU" b="0" i="1" dirty="0" smtClean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b="0" i="1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sz="6600" b="1" dirty="0" smtClean="0">
                <a:solidFill>
                  <a:srgbClr val="000000"/>
                </a:solidFill>
                <a:effectLst/>
                <a:latin typeface="Times New Roman"/>
              </a:rPr>
              <a:t>(a + b)-</a:t>
            </a:r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/>
              </a:rPr>
              <a:t>c</a:t>
            </a:r>
            <a:r>
              <a:rPr lang="ru-RU" sz="6600" b="1" dirty="0" smtClean="0">
                <a:solidFill>
                  <a:srgbClr val="000000"/>
                </a:solidFill>
                <a:effectLst/>
                <a:latin typeface="Times New Roman"/>
              </a:rPr>
              <a:t>= (b-</a:t>
            </a:r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/>
              </a:rPr>
              <a:t>c</a:t>
            </a:r>
            <a:r>
              <a:rPr lang="ru-RU" sz="6600" b="1" dirty="0" smtClean="0">
                <a:solidFill>
                  <a:srgbClr val="000000"/>
                </a:solidFill>
                <a:effectLst/>
                <a:latin typeface="Times New Roman"/>
              </a:rPr>
              <a:t>)+a</a:t>
            </a:r>
            <a:r>
              <a:rPr lang="ru-RU" sz="6600" b="0" dirty="0" smtClean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sz="6600" b="0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sz="6600" b="1" dirty="0" smtClean="0">
                <a:solidFill>
                  <a:srgbClr val="000000"/>
                </a:solidFill>
                <a:effectLst/>
                <a:latin typeface="Times New Roman"/>
              </a:rPr>
              <a:t>(a + b)-</a:t>
            </a:r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/>
              </a:rPr>
              <a:t>c</a:t>
            </a:r>
            <a:r>
              <a:rPr lang="ru-RU" sz="6600" b="1" dirty="0" smtClean="0">
                <a:solidFill>
                  <a:srgbClr val="000000"/>
                </a:solidFill>
                <a:effectLst/>
                <a:latin typeface="Times New Roman"/>
              </a:rPr>
              <a:t>= (a-</a:t>
            </a:r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/>
              </a:rPr>
              <a:t>c</a:t>
            </a:r>
            <a:r>
              <a:rPr lang="ru-RU" sz="6600" b="1" dirty="0" smtClean="0">
                <a:solidFill>
                  <a:srgbClr val="000000"/>
                </a:solidFill>
                <a:effectLst/>
                <a:latin typeface="Times New Roman"/>
              </a:rPr>
              <a:t>)+b</a:t>
            </a:r>
          </a:p>
          <a:p>
            <a:pPr marL="0" indent="0" algn="ctr">
              <a:buNone/>
            </a:pPr>
            <a:endParaRPr lang="ru-RU" sz="6600" b="1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>
              <a:buNone/>
            </a:pPr>
            <a:r>
              <a:rPr lang="ru-RU" sz="1700" dirty="0" smtClean="0">
                <a:solidFill>
                  <a:srgbClr val="000000"/>
                </a:solidFill>
                <a:latin typeface="Times New Roman"/>
              </a:rPr>
              <a:t>Сравним с учебником стр.31</a:t>
            </a:r>
            <a:endParaRPr lang="ru-RU" sz="170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 algn="ctr">
              <a:buNone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4427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5"/>
          <p:cNvSpPr>
            <a:spLocks noChangeArrowheads="1"/>
          </p:cNvSpPr>
          <p:nvPr/>
        </p:nvSpPr>
        <p:spPr bwMode="auto">
          <a:xfrm>
            <a:off x="322263" y="2133600"/>
            <a:ext cx="6119812" cy="18002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pic>
        <p:nvPicPr>
          <p:cNvPr id="8195" name="Picture 36" descr="Рисунок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6" t="66832" r="24019" b="21629"/>
          <a:stretch>
            <a:fillRect/>
          </a:stretch>
        </p:blipFill>
        <p:spPr bwMode="auto">
          <a:xfrm>
            <a:off x="898525" y="2565400"/>
            <a:ext cx="48768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37"/>
          <p:cNvSpPr txBox="1">
            <a:spLocks noChangeArrowheads="1"/>
          </p:cNvSpPr>
          <p:nvPr/>
        </p:nvSpPr>
        <p:spPr bwMode="auto">
          <a:xfrm>
            <a:off x="754063" y="21336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 smtClean="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8197" name="Text Box 38"/>
          <p:cNvSpPr txBox="1">
            <a:spLocks noChangeArrowheads="1"/>
          </p:cNvSpPr>
          <p:nvPr/>
        </p:nvSpPr>
        <p:spPr bwMode="auto">
          <a:xfrm>
            <a:off x="1474788" y="21336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 smtClean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8198" name="Text Box 39"/>
          <p:cNvSpPr txBox="1">
            <a:spLocks noChangeArrowheads="1"/>
          </p:cNvSpPr>
          <p:nvPr/>
        </p:nvSpPr>
        <p:spPr bwMode="auto">
          <a:xfrm>
            <a:off x="2266950" y="21336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 smtClean="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8199" name="Text Box 40"/>
          <p:cNvSpPr txBox="1">
            <a:spLocks noChangeArrowheads="1"/>
          </p:cNvSpPr>
          <p:nvPr/>
        </p:nvSpPr>
        <p:spPr bwMode="auto">
          <a:xfrm>
            <a:off x="3059113" y="21336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 smtClean="0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8200" name="Line 41"/>
          <p:cNvSpPr>
            <a:spLocks noChangeShapeType="1"/>
          </p:cNvSpPr>
          <p:nvPr/>
        </p:nvSpPr>
        <p:spPr bwMode="auto">
          <a:xfrm>
            <a:off x="609600" y="3717925"/>
            <a:ext cx="5473700" cy="0"/>
          </a:xfrm>
          <a:prstGeom prst="line">
            <a:avLst/>
          </a:prstGeom>
          <a:noFill/>
          <a:ln w="63500">
            <a:solidFill>
              <a:srgbClr val="0033CC"/>
            </a:solidFill>
            <a:prstDash val="sysDot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1" name="Line 42"/>
          <p:cNvSpPr>
            <a:spLocks noChangeShapeType="1"/>
          </p:cNvSpPr>
          <p:nvPr/>
        </p:nvSpPr>
        <p:spPr bwMode="auto">
          <a:xfrm>
            <a:off x="3346450" y="2565400"/>
            <a:ext cx="0" cy="8651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2" name="Line 43"/>
          <p:cNvSpPr>
            <a:spLocks noChangeShapeType="1"/>
          </p:cNvSpPr>
          <p:nvPr/>
        </p:nvSpPr>
        <p:spPr bwMode="auto">
          <a:xfrm>
            <a:off x="2554288" y="2565400"/>
            <a:ext cx="0" cy="8651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3" name="Line 44"/>
          <p:cNvSpPr>
            <a:spLocks noChangeShapeType="1"/>
          </p:cNvSpPr>
          <p:nvPr/>
        </p:nvSpPr>
        <p:spPr bwMode="auto">
          <a:xfrm>
            <a:off x="1762125" y="2565400"/>
            <a:ext cx="0" cy="8651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4" name="Line 45"/>
          <p:cNvSpPr>
            <a:spLocks noChangeShapeType="1"/>
          </p:cNvSpPr>
          <p:nvPr/>
        </p:nvSpPr>
        <p:spPr bwMode="auto">
          <a:xfrm>
            <a:off x="969963" y="2565400"/>
            <a:ext cx="0" cy="8651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5" name="Line 46"/>
          <p:cNvSpPr>
            <a:spLocks noChangeShapeType="1"/>
          </p:cNvSpPr>
          <p:nvPr/>
        </p:nvSpPr>
        <p:spPr bwMode="auto">
          <a:xfrm>
            <a:off x="4138613" y="2565400"/>
            <a:ext cx="0" cy="8651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6" name="Line 47"/>
          <p:cNvSpPr>
            <a:spLocks noChangeShapeType="1"/>
          </p:cNvSpPr>
          <p:nvPr/>
        </p:nvSpPr>
        <p:spPr bwMode="auto">
          <a:xfrm>
            <a:off x="4930775" y="2565400"/>
            <a:ext cx="0" cy="8651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7" name="Line 48"/>
          <p:cNvSpPr>
            <a:spLocks noChangeShapeType="1"/>
          </p:cNvSpPr>
          <p:nvPr/>
        </p:nvSpPr>
        <p:spPr bwMode="auto">
          <a:xfrm>
            <a:off x="5722938" y="2565400"/>
            <a:ext cx="0" cy="8651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121" name="AutoShape 49"/>
          <p:cNvSpPr>
            <a:spLocks noChangeAspect="1" noChangeArrowheads="1"/>
          </p:cNvSpPr>
          <p:nvPr/>
        </p:nvSpPr>
        <p:spPr bwMode="auto">
          <a:xfrm>
            <a:off x="754063" y="3357563"/>
            <a:ext cx="431800" cy="360362"/>
          </a:xfrm>
          <a:prstGeom prst="flowChartExtra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8209" name="Text Box 50"/>
          <p:cNvSpPr txBox="1">
            <a:spLocks noChangeArrowheads="1"/>
          </p:cNvSpPr>
          <p:nvPr/>
        </p:nvSpPr>
        <p:spPr bwMode="auto">
          <a:xfrm>
            <a:off x="3849688" y="21336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 smtClean="0">
                <a:solidFill>
                  <a:srgbClr val="FF3300"/>
                </a:solidFill>
              </a:rPr>
              <a:t>40</a:t>
            </a:r>
          </a:p>
        </p:txBody>
      </p:sp>
      <p:sp>
        <p:nvSpPr>
          <p:cNvPr id="8210" name="Text Box 51"/>
          <p:cNvSpPr txBox="1">
            <a:spLocks noChangeArrowheads="1"/>
          </p:cNvSpPr>
          <p:nvPr/>
        </p:nvSpPr>
        <p:spPr bwMode="auto">
          <a:xfrm>
            <a:off x="4641850" y="21336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 smtClean="0">
                <a:solidFill>
                  <a:srgbClr val="FF3300"/>
                </a:solidFill>
              </a:rPr>
              <a:t>50</a:t>
            </a:r>
          </a:p>
        </p:txBody>
      </p:sp>
      <p:sp>
        <p:nvSpPr>
          <p:cNvPr id="8211" name="Text Box 52"/>
          <p:cNvSpPr txBox="1">
            <a:spLocks noChangeArrowheads="1"/>
          </p:cNvSpPr>
          <p:nvPr/>
        </p:nvSpPr>
        <p:spPr bwMode="auto">
          <a:xfrm>
            <a:off x="5434013" y="21336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 smtClean="0">
                <a:solidFill>
                  <a:srgbClr val="FF3300"/>
                </a:solidFill>
              </a:rPr>
              <a:t>60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2263" y="332656"/>
            <a:ext cx="8642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5400" b="1" dirty="0">
                <a:solidFill>
                  <a:prstClr val="black"/>
                </a:solidFill>
                <a:latin typeface="Calibri"/>
              </a:rPr>
              <a:t>(43+36)- </a:t>
            </a:r>
            <a:r>
              <a:rPr lang="ru-RU" sz="5400" b="1" dirty="0" smtClean="0">
                <a:solidFill>
                  <a:prstClr val="black"/>
                </a:solidFill>
                <a:latin typeface="Calibri"/>
              </a:rPr>
              <a:t>16            (89+23</a:t>
            </a:r>
            <a:r>
              <a:rPr lang="ru-RU" sz="5400" b="1" dirty="0">
                <a:solidFill>
                  <a:prstClr val="black"/>
                </a:solidFill>
                <a:latin typeface="Calibri"/>
              </a:rPr>
              <a:t>)- 79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091" y="5901782"/>
            <a:ext cx="2965749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16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16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600" kern="0" dirty="0" smtClean="0">
                <a:solidFill>
                  <a:srgbClr val="000000"/>
                </a:solidFill>
              </a:rPr>
              <a:t>Партнер </a:t>
            </a:r>
            <a:r>
              <a:rPr lang="ru-RU" sz="1600" kern="0" dirty="0">
                <a:solidFill>
                  <a:srgbClr val="000000"/>
                </a:solidFill>
              </a:rPr>
              <a:t>по </a:t>
            </a:r>
            <a:r>
              <a:rPr lang="ru-RU" sz="1600" kern="0" dirty="0" smtClean="0">
                <a:solidFill>
                  <a:srgbClr val="000000"/>
                </a:solidFill>
              </a:rPr>
              <a:t>плечу, по лицу</a:t>
            </a:r>
            <a:endParaRPr lang="ru-RU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45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7512E-6 L 0.51979 -0.00508 " pathEditMode="relative" rAng="0" ptsTypes="AA">
                                      <p:cBhvr>
                                        <p:cTn id="6" dur="60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90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</p:childTnLst>
        </p:cTn>
      </p:par>
    </p:tnLst>
    <p:bldLst>
      <p:bldP spid="31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(43+36)- 16 = (36-16)+43 = 20+43 = </a:t>
            </a:r>
            <a:r>
              <a:rPr lang="ru-RU" sz="4400" b="1" dirty="0" smtClean="0">
                <a:solidFill>
                  <a:srgbClr val="C00000"/>
                </a:solidFill>
              </a:rPr>
              <a:t>63</a:t>
            </a:r>
          </a:p>
          <a:p>
            <a:pPr marL="0" indent="0" algn="ctr"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/>
              <a:t>(89+23)- 79 = (89-79)+23 = 10+23 = </a:t>
            </a:r>
            <a:r>
              <a:rPr lang="ru-RU" sz="4400" b="1" dirty="0" smtClean="0">
                <a:solidFill>
                  <a:srgbClr val="C00000"/>
                </a:solidFill>
              </a:rPr>
              <a:t>33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Решите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8000" b="1" u="sng" dirty="0" smtClean="0">
                <a:solidFill>
                  <a:srgbClr val="C00000"/>
                </a:solidFill>
              </a:rPr>
              <a:t>1</a:t>
            </a:r>
            <a:r>
              <a:rPr lang="ru-RU" sz="4800" b="1" dirty="0" smtClean="0">
                <a:solidFill>
                  <a:srgbClr val="C00000"/>
                </a:solidFill>
              </a:rPr>
              <a:t> пример удобным способом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4116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7800" b="1" dirty="0" smtClean="0"/>
          </a:p>
          <a:p>
            <a:pPr marL="0" indent="0" algn="ctr">
              <a:buNone/>
            </a:pPr>
            <a:r>
              <a:rPr lang="ru-RU" sz="7800" b="1" dirty="0" smtClean="0"/>
              <a:t>(56+44)-50</a:t>
            </a:r>
          </a:p>
          <a:p>
            <a:pPr marL="0" indent="0" algn="ctr">
              <a:buNone/>
            </a:pPr>
            <a:r>
              <a:rPr lang="ru-RU" sz="7800" b="1" dirty="0" smtClean="0"/>
              <a:t>(345+86)-345</a:t>
            </a:r>
          </a:p>
          <a:p>
            <a:pPr marL="0" indent="0" algn="ctr">
              <a:buNone/>
            </a:pPr>
            <a:r>
              <a:rPr lang="ru-RU" sz="7800" b="1" dirty="0" smtClean="0"/>
              <a:t>(564+</a:t>
            </a:r>
            <a:r>
              <a:rPr lang="ru-RU" sz="7800" b="1" dirty="0" smtClean="0">
                <a:solidFill>
                  <a:prstClr val="black"/>
                </a:solidFill>
              </a:rPr>
              <a:t>78</a:t>
            </a:r>
            <a:r>
              <a:rPr lang="ru-RU" sz="7800" b="1" dirty="0" smtClean="0"/>
              <a:t>)-78</a:t>
            </a:r>
          </a:p>
          <a:p>
            <a:pPr marL="0" indent="0">
              <a:buNone/>
            </a:pPr>
            <a:endParaRPr lang="ru-RU" sz="6600" b="1" dirty="0"/>
          </a:p>
          <a:p>
            <a:pPr marL="0" lvl="0" indent="0">
              <a:buNone/>
            </a:pP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часы</a:t>
            </a:r>
            <a:endParaRPr lang="ru-R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1476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800" b="1" dirty="0" smtClean="0">
                <a:ea typeface="Calibri"/>
              </a:rPr>
              <a:t/>
            </a:r>
            <a:br>
              <a:rPr lang="ru-RU" sz="2800" b="1" dirty="0" smtClean="0">
                <a:ea typeface="Calibri"/>
              </a:rPr>
            </a:br>
            <a:r>
              <a:rPr lang="ru-RU" sz="4800" b="1" dirty="0" smtClean="0">
                <a:ea typeface="Calibri"/>
              </a:rPr>
              <a:t>Подведём </a:t>
            </a:r>
            <a:r>
              <a:rPr lang="ru-RU" sz="4800" b="1" dirty="0">
                <a:ea typeface="Calibri"/>
              </a:rPr>
              <a:t>сейчас ит</a:t>
            </a:r>
            <a:r>
              <a:rPr lang="ru-RU" sz="4800" b="1" dirty="0">
                <a:ea typeface="Times New Roman"/>
              </a:rPr>
              <a:t>ог:</a:t>
            </a:r>
            <a:r>
              <a:rPr lang="ru-RU" sz="4800" b="1" dirty="0">
                <a:latin typeface="Calibri"/>
                <a:ea typeface="Calibri"/>
              </a:rPr>
              <a:t/>
            </a:r>
            <a:br>
              <a:rPr lang="ru-RU" sz="4800" b="1" dirty="0">
                <a:latin typeface="Calibri"/>
                <a:ea typeface="Calibri"/>
              </a:rPr>
            </a:br>
            <a:r>
              <a:rPr lang="ru-RU" sz="4800" b="1" dirty="0">
                <a:ea typeface="Times New Roman"/>
              </a:rPr>
              <a:t> А не зря прошёл урок?</a:t>
            </a:r>
            <a:r>
              <a:rPr lang="ru-RU" sz="4800" b="1" dirty="0">
                <a:latin typeface="Calibri"/>
                <a:ea typeface="Calibri"/>
              </a:rPr>
              <a:t/>
            </a:r>
            <a:br>
              <a:rPr lang="ru-RU" sz="4800" b="1" dirty="0">
                <a:latin typeface="Calibri"/>
                <a:ea typeface="Calibri"/>
              </a:rPr>
            </a:br>
            <a:r>
              <a:rPr lang="ru-RU" sz="4800" b="1" dirty="0">
                <a:ea typeface="Times New Roman"/>
              </a:rPr>
              <a:t> </a:t>
            </a:r>
            <a:r>
              <a:rPr lang="ru-RU" sz="4800" b="1" dirty="0" smtClean="0">
                <a:ea typeface="Times New Roman"/>
              </a:rPr>
              <a:t>Посмотрите все сюда,</a:t>
            </a:r>
            <a:r>
              <a:rPr lang="ru-RU" sz="4800" b="1" dirty="0" smtClean="0">
                <a:latin typeface="Calibri"/>
                <a:ea typeface="Times New Roman"/>
              </a:rPr>
              <a:t/>
            </a:r>
            <a:br>
              <a:rPr lang="ru-RU" sz="4800" b="1" dirty="0" smtClean="0">
                <a:latin typeface="Calibri"/>
                <a:ea typeface="Times New Roman"/>
              </a:rPr>
            </a:br>
            <a:r>
              <a:rPr lang="ru-RU" sz="4800" b="1" dirty="0" smtClean="0">
                <a:ea typeface="Times New Roman"/>
              </a:rPr>
              <a:t>Отвечайте </a:t>
            </a:r>
            <a:r>
              <a:rPr lang="ru-RU" sz="4800" b="1" dirty="0">
                <a:ea typeface="Times New Roman"/>
              </a:rPr>
              <a:t>без труда</a:t>
            </a:r>
            <a:r>
              <a:rPr lang="ru-RU" sz="4800" dirty="0">
                <a:ea typeface="Times New Roman"/>
              </a:rPr>
              <a:t>. </a:t>
            </a:r>
            <a:r>
              <a:rPr lang="ru-RU" sz="4000" dirty="0">
                <a:latin typeface="Calibri"/>
                <a:ea typeface="Calibri"/>
              </a:rPr>
              <a:t/>
            </a:r>
            <a:br>
              <a:rPr lang="ru-RU" sz="4000" dirty="0">
                <a:latin typeface="Calibri"/>
                <a:ea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-   2   -  1</a:t>
            </a:r>
            <a:endParaRPr lang="ru-RU" sz="9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591" y="4509120"/>
            <a:ext cx="3096344" cy="214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3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858218"/>
          </a:xfrm>
        </p:spPr>
        <p:txBody>
          <a:bodyPr>
            <a:normAutofit fontScale="90000"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8900" b="1" dirty="0" smtClean="0">
                <a:solidFill>
                  <a:srgbClr val="C00000"/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Выберите способы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вычитания числа из суммы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А.   (</a:t>
            </a:r>
            <a:r>
              <a:rPr lang="ru-RU" sz="5400" b="1" dirty="0" err="1" smtClean="0"/>
              <a:t>а+в</a:t>
            </a:r>
            <a:r>
              <a:rPr lang="ru-RU" sz="5400" b="1" dirty="0" smtClean="0"/>
              <a:t>)-с</a:t>
            </a:r>
          </a:p>
          <a:p>
            <a:pPr marL="0" indent="0">
              <a:buNone/>
            </a:pPr>
            <a:r>
              <a:rPr lang="ru-RU" sz="5400" b="1" dirty="0" smtClean="0"/>
              <a:t>Б.    (а-с)+в</a:t>
            </a:r>
          </a:p>
          <a:p>
            <a:pPr marL="0" indent="0">
              <a:buNone/>
            </a:pPr>
            <a:r>
              <a:rPr lang="ru-RU" sz="5400" b="1" dirty="0" smtClean="0"/>
              <a:t>В.    а-в-с</a:t>
            </a:r>
          </a:p>
          <a:p>
            <a:pPr marL="0" indent="0">
              <a:buNone/>
            </a:pPr>
            <a:r>
              <a:rPr lang="ru-RU" sz="5400" b="1" dirty="0" smtClean="0"/>
              <a:t>Г.    (в-с)+а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7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426170"/>
          </a:xfrm>
        </p:spPr>
        <p:txBody>
          <a:bodyPr>
            <a:normAutofit fontScale="90000"/>
          </a:bodyPr>
          <a:lstStyle/>
          <a:p>
            <a:pPr algn="l"/>
            <a:r>
              <a:rPr lang="ru-RU" sz="8900" b="1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       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слова пропущены?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Чтобы вычесть число из суммы,  можно                его из одного слагаемого и                               второе слагаемое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2744924"/>
            <a:ext cx="2664296" cy="5400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32826" y="2560845"/>
            <a:ext cx="3243630" cy="7120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вычесть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3937" y="4273625"/>
            <a:ext cx="3744416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прибавить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60590" cy="106613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 ПО ТЕМЕ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4644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87- (27+15)</a:t>
            </a:r>
          </a:p>
          <a:p>
            <a:pPr marL="0" indent="0" algn="ctr"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(41+18) + 9</a:t>
            </a:r>
          </a:p>
          <a:p>
            <a:pPr marL="0" indent="0" algn="ctr"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(54+12) - 44</a:t>
            </a:r>
          </a:p>
          <a:p>
            <a:pPr marL="0" indent="0" algn="ctr"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 + (17-8)</a:t>
            </a:r>
          </a:p>
          <a:p>
            <a:pPr marL="0" indent="0" algn="ctr">
              <a:buNone/>
            </a:pP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2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Билет на выход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6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0000"/>
                </a:solidFill>
                <a:latin typeface="Calibri"/>
              </a:rPr>
              <a:t>В школу мы пришли </a:t>
            </a:r>
            <a:r>
              <a:rPr lang="ru-RU" sz="4800" b="1" dirty="0" smtClean="0">
                <a:solidFill>
                  <a:srgbClr val="000000"/>
                </a:solidFill>
                <a:latin typeface="Calibri"/>
              </a:rPr>
              <a:t>учиться,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0000"/>
                </a:solidFill>
                <a:latin typeface="Calibri"/>
              </a:rPr>
              <a:t>В </a:t>
            </a:r>
            <a:r>
              <a:rPr lang="ru-RU" sz="4800" b="1" dirty="0">
                <a:solidFill>
                  <a:srgbClr val="000000"/>
                </a:solidFill>
                <a:latin typeface="Calibri"/>
              </a:rPr>
              <a:t>жизни это пригодится!</a:t>
            </a:r>
            <a:endParaRPr lang="ru-RU" sz="4800" dirty="0">
              <a:solidFill>
                <a:srgbClr val="000000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000000"/>
                </a:solidFill>
                <a:latin typeface="Calibri"/>
              </a:rPr>
              <a:t>Тот, кто хочет много знать,</a:t>
            </a:r>
            <a:endParaRPr lang="ru-RU" sz="4800" dirty="0">
              <a:solidFill>
                <a:srgbClr val="000000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000000"/>
                </a:solidFill>
                <a:latin typeface="Calibri"/>
              </a:rPr>
              <a:t>Должен сам всё постигать!</a:t>
            </a:r>
            <a:endParaRPr lang="ru-RU" sz="4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7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80400" cy="107156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ДЕВИЗ НАШЕГО УРОКА </a:t>
            </a:r>
            <a:r>
              <a:rPr lang="ru-RU" sz="3200" dirty="0">
                <a:solidFill>
                  <a:srgbClr val="000000"/>
                </a:solidFill>
                <a:latin typeface="verdana"/>
                <a:ea typeface="+mn-ea"/>
              </a:rPr>
              <a:t> </a:t>
            </a:r>
            <a:endParaRPr lang="ru-RU" altLang="ru-RU" dirty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77657" y="1268760"/>
            <a:ext cx="8892480" cy="31683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«Умеешь сам </a:t>
            </a:r>
            <a:r>
              <a:rPr lang="ru-RU" sz="5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 другого»</a:t>
            </a:r>
            <a:endParaRPr lang="ru-RU" alt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/>
              <a:t>К сумме чисел 13 и 19 прибавить 17</a:t>
            </a:r>
          </a:p>
          <a:p>
            <a:pPr marL="0" indent="0">
              <a:buNone/>
            </a:pPr>
            <a:r>
              <a:rPr lang="ru-RU" sz="4000" b="1" dirty="0" smtClean="0"/>
              <a:t>К 22 прибавить сумму чисел 67 и 8</a:t>
            </a:r>
          </a:p>
          <a:p>
            <a:pPr marL="0" indent="0">
              <a:buNone/>
            </a:pPr>
            <a:r>
              <a:rPr lang="ru-RU" sz="4000" b="1" dirty="0" smtClean="0"/>
              <a:t>Из числа 92 вычесть сумму 2 и 6</a:t>
            </a:r>
          </a:p>
          <a:p>
            <a:pPr marL="0" indent="0">
              <a:buNone/>
            </a:pPr>
            <a:r>
              <a:rPr lang="ru-RU" sz="4000" b="1" dirty="0" smtClean="0"/>
              <a:t>Из суммы чисел 48 и 37 вычесть 27</a:t>
            </a:r>
          </a:p>
          <a:p>
            <a:pPr marL="0" indent="0">
              <a:buNone/>
            </a:pPr>
            <a:endParaRPr lang="ru-RU" sz="4000" b="1" dirty="0"/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1800" dirty="0" smtClean="0"/>
              <a:t>Вертушка </a:t>
            </a:r>
          </a:p>
          <a:p>
            <a:pPr marL="0" indent="0">
              <a:buNone/>
            </a:pPr>
            <a:endParaRPr lang="ru-RU" sz="4000" b="1" dirty="0"/>
          </a:p>
          <a:p>
            <a:pPr marL="0" indent="0">
              <a:buNone/>
            </a:pPr>
            <a:endParaRPr lang="ru-RU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31236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7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000" b="1" dirty="0" smtClean="0"/>
              <a:t>(13+19)+17 </a:t>
            </a:r>
          </a:p>
          <a:p>
            <a:pPr marL="0" indent="0">
              <a:buNone/>
            </a:pPr>
            <a:r>
              <a:rPr lang="ru-RU" sz="6000" b="1" dirty="0" smtClean="0"/>
              <a:t>22+(67+8)</a:t>
            </a:r>
          </a:p>
          <a:p>
            <a:pPr marL="0" indent="0">
              <a:buNone/>
            </a:pPr>
            <a:r>
              <a:rPr lang="ru-RU" sz="6000" b="1" dirty="0" smtClean="0"/>
              <a:t>92-(2+6)</a:t>
            </a:r>
          </a:p>
          <a:p>
            <a:pPr marL="0" indent="0">
              <a:buNone/>
            </a:pPr>
            <a:r>
              <a:rPr lang="ru-RU" sz="6000" b="1" dirty="0" smtClean="0"/>
              <a:t>(48+37)-27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6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Решить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(13+19)+17=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sz="4400" b="1" dirty="0" smtClean="0"/>
              <a:t>22+(67+8) =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400" b="1" dirty="0" smtClean="0"/>
              <a:t>92-(2+6)   =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400" b="1" dirty="0" smtClean="0"/>
              <a:t>(48+37)-27=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268761"/>
            <a:ext cx="6012160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 smtClean="0"/>
              <a:t>(13+17)+19</a:t>
            </a:r>
            <a:r>
              <a:rPr lang="ru-RU" sz="4400" b="1" i="1" dirty="0" smtClean="0"/>
              <a:t> </a:t>
            </a:r>
            <a:r>
              <a:rPr lang="ru-RU" sz="4400" b="1" dirty="0" smtClean="0"/>
              <a:t>= 20+19 =</a:t>
            </a:r>
            <a:r>
              <a:rPr lang="ru-RU" sz="4800" b="1" dirty="0" smtClean="0"/>
              <a:t>39</a:t>
            </a:r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2492896"/>
            <a:ext cx="6156176" cy="9791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/>
              <a:t> </a:t>
            </a:r>
            <a:r>
              <a:rPr lang="ru-RU" sz="4400" b="1" dirty="0" smtClean="0"/>
              <a:t>(22+8)+67 = 30+67 = 39</a:t>
            </a:r>
            <a:endParaRPr lang="ru-RU" sz="4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077072"/>
            <a:ext cx="4968550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 smtClean="0"/>
              <a:t>92-2-6= 90-6 =84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27857" y="5337929"/>
            <a:ext cx="4879418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???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5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207424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 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Вычитание числа из суммы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9600" dirty="0" smtClean="0"/>
          </a:p>
          <a:p>
            <a:pPr marL="0" indent="0" algn="ctr">
              <a:buNone/>
            </a:pPr>
            <a:r>
              <a:rPr lang="ru-RU" sz="9600" dirty="0" smtClean="0"/>
              <a:t>(</a:t>
            </a:r>
            <a:r>
              <a:rPr lang="ru-RU" sz="9600" dirty="0" err="1" smtClean="0"/>
              <a:t>а+в</a:t>
            </a:r>
            <a:r>
              <a:rPr lang="ru-RU" sz="9600" dirty="0" smtClean="0"/>
              <a:t>)-с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2531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b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Узнать , 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как можно вычитать </a:t>
            </a:r>
            <a:r>
              <a:rPr lang="ru-RU" sz="6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число из суммы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669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 smtClean="0"/>
              <a:t>	</a:t>
            </a:r>
            <a:r>
              <a:rPr lang="ru-RU" sz="3000" b="1" dirty="0" smtClean="0"/>
              <a:t>В одном мешке 45 кг картошки, а в другом – 35 кг. Из мешков отсыпали 25 кг картошки. Сколько кг картошки осталось ?</a:t>
            </a:r>
          </a:p>
          <a:p>
            <a:pPr marL="0" indent="0" algn="r">
              <a:buNone/>
            </a:pPr>
            <a:r>
              <a:rPr lang="ru-RU" sz="6000" b="1" dirty="0" smtClean="0"/>
              <a:t> М.   (45+35)-25</a:t>
            </a:r>
          </a:p>
          <a:p>
            <a:pPr marL="0" indent="0" algn="r">
              <a:buNone/>
            </a:pPr>
            <a:r>
              <a:rPr lang="ru-RU" sz="6000" b="1" dirty="0" smtClean="0"/>
              <a:t>Б.    (45-25)+ 35</a:t>
            </a:r>
          </a:p>
          <a:p>
            <a:pPr marL="0" indent="0" algn="r">
              <a:buNone/>
            </a:pPr>
            <a:r>
              <a:rPr lang="ru-RU" sz="6000" b="1" dirty="0" smtClean="0"/>
              <a:t>С.     (35-25)+45  </a:t>
            </a:r>
          </a:p>
          <a:p>
            <a:pPr marL="0" indent="0">
              <a:buNone/>
            </a:pPr>
            <a:r>
              <a:rPr lang="ru-RU" sz="4000" b="1" dirty="0" smtClean="0"/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а=45  в=35  с=25</a:t>
            </a:r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dirty="0" smtClean="0"/>
              <a:t>Записать буквенные выражения</a:t>
            </a:r>
            <a:endParaRPr lang="ru-RU" sz="1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9462" y="3012715"/>
            <a:ext cx="2664296" cy="31717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>
            <a:off x="-61842" y="2721674"/>
            <a:ext cx="3526904" cy="1368152"/>
          </a:xfrm>
          <a:prstGeom prst="arc">
            <a:avLst>
              <a:gd name="adj1" fmla="val 11862810"/>
              <a:gd name="adj2" fmla="val 20576894"/>
            </a:avLst>
          </a:prstGeom>
          <a:ln w="412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75656" y="2864412"/>
            <a:ext cx="0" cy="360040"/>
          </a:xfrm>
          <a:prstGeom prst="line">
            <a:avLst/>
          </a:prstGeom>
          <a:ln w="412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053796" y="2806175"/>
            <a:ext cx="0" cy="360040"/>
          </a:xfrm>
          <a:prstGeom prst="line">
            <a:avLst/>
          </a:prstGeom>
          <a:ln w="412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7746" y="2806175"/>
            <a:ext cx="0" cy="360040"/>
          </a:xfrm>
          <a:prstGeom prst="line">
            <a:avLst/>
          </a:prstGeom>
          <a:ln w="412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97152"/>
            <a:ext cx="3563888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77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304</Words>
  <Application>Microsoft Office PowerPoint</Application>
  <PresentationFormat>Экран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          Урок математики                         2 класс</vt:lpstr>
      <vt:lpstr>Презентация PowerPoint</vt:lpstr>
      <vt:lpstr>ДЕВИЗ НАШЕГО УРОКА  </vt:lpstr>
      <vt:lpstr>Презентация PowerPoint</vt:lpstr>
      <vt:lpstr>Презентация PowerPoint</vt:lpstr>
      <vt:lpstr>Решить </vt:lpstr>
      <vt:lpstr>Тема урока  Вычитание числа из суммы</vt:lpstr>
      <vt:lpstr> Цель </vt:lpstr>
      <vt:lpstr>Презентация PowerPoint</vt:lpstr>
      <vt:lpstr>«Открытие» нового знания</vt:lpstr>
      <vt:lpstr>Свойство вычитания числа из суммы: </vt:lpstr>
      <vt:lpstr>Презентация PowerPoint</vt:lpstr>
      <vt:lpstr>Презентация PowerPoint</vt:lpstr>
      <vt:lpstr>Решите  1 пример удобным способом</vt:lpstr>
      <vt:lpstr> Подведём сейчас итог:  А не зря прошёл урок?  Посмотрите все сюда, Отвечайте без труда.  </vt:lpstr>
      <vt:lpstr>3 Выберите способы вычитания числа из суммы</vt:lpstr>
      <vt:lpstr>2       Какие слова пропущены? </vt:lpstr>
      <vt:lpstr>1 РЕШИТЕ ПРИМЕР ПО ТЕМЕ УРОКА</vt:lpstr>
      <vt:lpstr>Билет на выход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39</cp:revision>
  <dcterms:created xsi:type="dcterms:W3CDTF">2014-12-12T10:56:08Z</dcterms:created>
  <dcterms:modified xsi:type="dcterms:W3CDTF">2014-12-16T07:14:25Z</dcterms:modified>
</cp:coreProperties>
</file>