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72" r:id="rId3"/>
    <p:sldId id="358" r:id="rId4"/>
    <p:sldId id="277" r:id="rId5"/>
    <p:sldId id="359" r:id="rId6"/>
    <p:sldId id="280" r:id="rId7"/>
    <p:sldId id="365" r:id="rId8"/>
    <p:sldId id="361" r:id="rId9"/>
    <p:sldId id="362" r:id="rId10"/>
    <p:sldId id="363" r:id="rId11"/>
    <p:sldId id="364" r:id="rId12"/>
    <p:sldId id="282" r:id="rId13"/>
    <p:sldId id="33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5" autoAdjust="0"/>
    <p:restoredTop sz="94637" autoAdjust="0"/>
  </p:normalViewPr>
  <p:slideViewPr>
    <p:cSldViewPr>
      <p:cViewPr varScale="1">
        <p:scale>
          <a:sx n="69" d="100"/>
          <a:sy n="69" d="100"/>
        </p:scale>
        <p:origin x="-156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5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971F7D-EA33-4CE4-B9A3-287423071D7A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09AC9F-4A83-48B3-AC37-E92E3343A8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981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2106E-5BF3-4F5F-9571-5AF8DC4A67D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7DB0-9BCE-4C84-8FFD-77F68F261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2106E-5BF3-4F5F-9571-5AF8DC4A67D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7DB0-9BCE-4C84-8FFD-77F68F261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2106E-5BF3-4F5F-9571-5AF8DC4A67D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7DB0-9BCE-4C84-8FFD-77F68F261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2106E-5BF3-4F5F-9571-5AF8DC4A67D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7DB0-9BCE-4C84-8FFD-77F68F261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2106E-5BF3-4F5F-9571-5AF8DC4A67D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7DB0-9BCE-4C84-8FFD-77F68F261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2106E-5BF3-4F5F-9571-5AF8DC4A67D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7DB0-9BCE-4C84-8FFD-77F68F261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2106E-5BF3-4F5F-9571-5AF8DC4A67D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7DB0-9BCE-4C84-8FFD-77F68F261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2106E-5BF3-4F5F-9571-5AF8DC4A67D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7DB0-9BCE-4C84-8FFD-77F68F261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2106E-5BF3-4F5F-9571-5AF8DC4A67D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7DB0-9BCE-4C84-8FFD-77F68F261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2106E-5BF3-4F5F-9571-5AF8DC4A67D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7DB0-9BCE-4C84-8FFD-77F68F261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62106E-5BF3-4F5F-9571-5AF8DC4A67D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47DB0-9BCE-4C84-8FFD-77F68F261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2106E-5BF3-4F5F-9571-5AF8DC4A67D0}" type="datetimeFigureOut">
              <a:rPr lang="ru-RU" smtClean="0"/>
              <a:pPr/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47DB0-9BCE-4C84-8FFD-77F68F2610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nsportal.ru/site/munitsipalnoe-avtonomnoe-doshkolnoe-obrazovatelnoe-uchrezhdenie-tyazhiskiy-detskiy-sad-no-3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ic_47e5ee17c65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3999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5"/>
            <a:ext cx="7772400" cy="1872207"/>
          </a:xfrm>
        </p:spPr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100" b="1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100" b="1" i="1" dirty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100" b="1" i="1" dirty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100" b="1" i="1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100" b="1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100" b="1" i="1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100" b="1" i="1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100" b="1" i="1" smtClean="0">
                <a:solidFill>
                  <a:srgbClr val="C00000"/>
                </a:solidFill>
                <a:latin typeface="Monotype Corsiva" pitchFamily="66" charset="0"/>
              </a:rPr>
              <a:t>Муниципальное  </a:t>
            </a:r>
            <a:r>
              <a:rPr lang="ru-RU" sz="3100" b="1" i="1" dirty="0" smtClean="0">
                <a:solidFill>
                  <a:srgbClr val="C00000"/>
                </a:solidFill>
                <a:latin typeface="Monotype Corsiva" pitchFamily="66" charset="0"/>
              </a:rPr>
              <a:t>автономное дошкольное </a:t>
            </a:r>
            <a:r>
              <a:rPr lang="ru-RU" sz="3100" b="1" i="1" dirty="0">
                <a:solidFill>
                  <a:srgbClr val="C00000"/>
                </a:solidFill>
                <a:latin typeface="Monotype Corsiva" pitchFamily="66" charset="0"/>
              </a:rPr>
              <a:t>образовательное учреждение </a:t>
            </a:r>
            <a:r>
              <a:rPr lang="ru-RU" sz="3100" b="1" i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br>
              <a:rPr lang="ru-RU" sz="3100" b="1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100" b="1" i="1" dirty="0" smtClean="0">
                <a:solidFill>
                  <a:srgbClr val="C00000"/>
                </a:solidFill>
                <a:latin typeface="Monotype Corsiva" pitchFamily="66" charset="0"/>
              </a:rPr>
              <a:t>«Тяжинский детский </a:t>
            </a:r>
            <a:r>
              <a:rPr lang="ru-RU" sz="3100" b="1" i="1" dirty="0">
                <a:solidFill>
                  <a:srgbClr val="C00000"/>
                </a:solidFill>
                <a:latin typeface="Monotype Corsiva" pitchFamily="66" charset="0"/>
              </a:rPr>
              <a:t>сад </a:t>
            </a:r>
            <a:r>
              <a:rPr lang="ru-RU" sz="3100" b="1" i="1" dirty="0" smtClean="0">
                <a:solidFill>
                  <a:srgbClr val="C00000"/>
                </a:solidFill>
                <a:latin typeface="Monotype Corsiva" pitchFamily="66" charset="0"/>
              </a:rPr>
              <a:t> №3 «Золотой ключик»</a:t>
            </a:r>
            <a:r>
              <a:rPr lang="ru-RU" sz="3100" b="1" i="1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3100" b="1" i="1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100" i="1" dirty="0">
                <a:solidFill>
                  <a:srgbClr val="C00000"/>
                </a:solidFill>
              </a:rPr>
              <a:t/>
            </a:r>
            <a:br>
              <a:rPr lang="ru-RU" sz="3100" i="1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 </a:t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19745" y="2492896"/>
            <a:ext cx="4946073" cy="3409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27784" y="476672"/>
            <a:ext cx="489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Взаимодействие с родителями</a:t>
            </a:r>
            <a:endParaRPr lang="ru-RU" dirty="0"/>
          </a:p>
        </p:txBody>
      </p:sp>
      <p:pic>
        <p:nvPicPr>
          <p:cNvPr id="8198" name="Picture 6" descr="C:\Users\User\Desktop\ФОТО\день пожилого 2014\IMG_067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7584" y="1268760"/>
            <a:ext cx="3271117" cy="226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User\Desktop\ФОТО\концерт к Дню Матери\SDC1555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80113" y="1604876"/>
            <a:ext cx="2520280" cy="333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C:\Users\User\Desktop\ФОТО\Субботник, 17.01.14\DSCN527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07704" y="3717032"/>
            <a:ext cx="3453952" cy="2050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05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-8805118"/>
            <a:ext cx="4572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u="sng" dirty="0"/>
              <a:t>Повышение профессионального мастерства.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 - курсы </a:t>
            </a:r>
            <a:r>
              <a:rPr lang="ru-RU" dirty="0"/>
              <a:t>повышения квалификации, 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самообразование</a:t>
            </a:r>
            <a:r>
              <a:rPr lang="ru-RU" dirty="0"/>
              <a:t>, 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участие </a:t>
            </a:r>
            <a:r>
              <a:rPr lang="ru-RU" dirty="0"/>
              <a:t>в педагогических часах, педагогических советах, </a:t>
            </a: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семинарах </a:t>
            </a:r>
            <a:r>
              <a:rPr lang="ru-RU" dirty="0"/>
              <a:t>– практикумах.</a:t>
            </a:r>
          </a:p>
          <a:p>
            <a:r>
              <a:rPr lang="ru-RU" dirty="0"/>
              <a:t>В 2013-2014 учебном году на базе МАДОУ функционировала районная опорно-методическая площадка №4 по проблеме </a:t>
            </a:r>
            <a:r>
              <a:rPr lang="ru-RU" b="1" dirty="0"/>
              <a:t>«Интегрированный подход к содержанию дошкольного образования»</a:t>
            </a:r>
            <a:endParaRPr lang="ru-RU" dirty="0"/>
          </a:p>
          <a:p>
            <a:r>
              <a:rPr lang="ru-RU" dirty="0" smtClean="0"/>
              <a:t>В </a:t>
            </a:r>
            <a:r>
              <a:rPr lang="ru-RU" dirty="0"/>
              <a:t>результате проведения ОМП педагогам района были показаны следующие мероприятия:</a:t>
            </a:r>
          </a:p>
          <a:p>
            <a:r>
              <a:rPr lang="ru-RU" b="1" dirty="0" smtClean="0"/>
              <a:t>Непосредственно </a:t>
            </a:r>
            <a:r>
              <a:rPr lang="ru-RU" b="1" dirty="0"/>
              <a:t>– образовательная </a:t>
            </a:r>
            <a:r>
              <a:rPr lang="ru-RU" b="1" dirty="0" smtClean="0"/>
              <a:t>деятельность;</a:t>
            </a:r>
            <a:endParaRPr lang="ru-RU" dirty="0"/>
          </a:p>
          <a:p>
            <a:pPr lvl="0"/>
            <a:r>
              <a:rPr lang="ru-RU" b="1" dirty="0" smtClean="0"/>
              <a:t>Занятие кружка;</a:t>
            </a:r>
            <a:endParaRPr lang="ru-RU" dirty="0"/>
          </a:p>
          <a:p>
            <a:r>
              <a:rPr lang="ru-RU" b="1" dirty="0" smtClean="0"/>
              <a:t>Представление </a:t>
            </a:r>
            <a:r>
              <a:rPr lang="ru-RU" b="1" dirty="0"/>
              <a:t>опыта </a:t>
            </a:r>
            <a:r>
              <a:rPr lang="ru-RU" b="1" dirty="0" smtClean="0"/>
              <a:t>работы;</a:t>
            </a:r>
            <a:endParaRPr lang="ru-RU" dirty="0"/>
          </a:p>
          <a:p>
            <a:r>
              <a:rPr lang="ru-RU" b="1" dirty="0" smtClean="0"/>
              <a:t>Мастер-класс;</a:t>
            </a:r>
            <a:endParaRPr lang="ru-RU" dirty="0"/>
          </a:p>
          <a:p>
            <a:r>
              <a:rPr lang="ru-RU" b="1" dirty="0" smtClean="0"/>
              <a:t>Выставки </a:t>
            </a:r>
            <a:r>
              <a:rPr lang="ru-RU" b="1" dirty="0"/>
              <a:t>дидактических игр и </a:t>
            </a:r>
            <a:r>
              <a:rPr lang="ru-RU" b="1" dirty="0" smtClean="0"/>
              <a:t>пособий.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1196752"/>
            <a:ext cx="644471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         В течение учебного года педагоги ДОУ постоянно повышали свой профессиональный уровень через курсы повышения квалификации, самообразование, показ практической работы с детьми, участие в педагогических часах, педагогических советах, семинарах – практикумах.</a:t>
            </a:r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В </a:t>
            </a:r>
            <a:r>
              <a:rPr lang="ru-RU" dirty="0"/>
              <a:t>2013-2014 учебном году на базе МАДОУ функционировала районная опорно-методическая площадка №4 по проблеме </a:t>
            </a:r>
            <a:r>
              <a:rPr lang="ru-RU" b="1" dirty="0"/>
              <a:t>«Интегрированный подход к содержанию дошкольного образования»</a:t>
            </a:r>
            <a:endParaRPr lang="ru-RU" dirty="0"/>
          </a:p>
          <a:p>
            <a:pPr algn="just"/>
            <a:endParaRPr lang="ru-RU" dirty="0" smtClean="0"/>
          </a:p>
          <a:p>
            <a:pPr algn="just"/>
            <a:r>
              <a:rPr lang="ru-RU" dirty="0" smtClean="0"/>
              <a:t>В </a:t>
            </a:r>
            <a:r>
              <a:rPr lang="ru-RU" dirty="0"/>
              <a:t>результате проведения ОМП педагогам района были показаны следующие мероприятия:</a:t>
            </a:r>
          </a:p>
          <a:p>
            <a:pPr algn="just"/>
            <a:r>
              <a:rPr lang="ru-RU" b="1" dirty="0"/>
              <a:t>       Непосредственно – образовательная деятельность;</a:t>
            </a:r>
            <a:endParaRPr lang="ru-RU" dirty="0"/>
          </a:p>
          <a:p>
            <a:pPr algn="just"/>
            <a:r>
              <a:rPr lang="ru-RU" b="1" dirty="0"/>
              <a:t>        Развлечения;</a:t>
            </a:r>
            <a:endParaRPr lang="ru-RU" dirty="0"/>
          </a:p>
          <a:p>
            <a:pPr algn="just"/>
            <a:r>
              <a:rPr lang="ru-RU" b="1" dirty="0"/>
              <a:t>        Занятие кружка;</a:t>
            </a:r>
            <a:endParaRPr lang="ru-RU" dirty="0"/>
          </a:p>
          <a:p>
            <a:pPr algn="just"/>
            <a:r>
              <a:rPr lang="ru-RU" b="1" dirty="0"/>
              <a:t>        </a:t>
            </a:r>
            <a:r>
              <a:rPr lang="ru-RU" b="1" dirty="0" smtClean="0"/>
              <a:t>Представление </a:t>
            </a:r>
            <a:r>
              <a:rPr lang="ru-RU" b="1" dirty="0"/>
              <a:t>опыта работы;</a:t>
            </a:r>
            <a:endParaRPr lang="ru-RU" dirty="0"/>
          </a:p>
          <a:p>
            <a:pPr algn="just"/>
            <a:r>
              <a:rPr lang="ru-RU" dirty="0"/>
              <a:t>  </a:t>
            </a:r>
            <a:r>
              <a:rPr lang="ru-RU" b="1" dirty="0"/>
              <a:t>      Мастер-класс;</a:t>
            </a:r>
            <a:endParaRPr lang="ru-RU" dirty="0"/>
          </a:p>
          <a:p>
            <a:pPr algn="just"/>
            <a:r>
              <a:rPr lang="ru-RU" dirty="0"/>
              <a:t>        </a:t>
            </a:r>
            <a:r>
              <a:rPr lang="ru-RU" b="1" dirty="0"/>
              <a:t>Выставки дидактических игр и пособий.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71800" y="240011"/>
            <a:ext cx="43204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u="sng" dirty="0">
                <a:solidFill>
                  <a:prstClr val="black"/>
                </a:solidFill>
              </a:rPr>
              <a:t>Повышение профессионального </a:t>
            </a:r>
            <a:r>
              <a:rPr lang="ru-RU" b="1" u="sng" dirty="0" smtClean="0">
                <a:solidFill>
                  <a:prstClr val="black"/>
                </a:solidFill>
              </a:rPr>
              <a:t>мастерства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46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87626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364088" y="130783"/>
            <a:ext cx="360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Monotype Corsiva" pitchFamily="66" charset="0"/>
                <a:cs typeface="David" pitchFamily="34" charset="-79"/>
              </a:rPr>
              <a:t>Участие в конкурсах</a:t>
            </a:r>
            <a:endParaRPr lang="ru-RU" sz="3600" dirty="0">
              <a:solidFill>
                <a:srgbClr val="FF0000"/>
              </a:solidFill>
              <a:latin typeface="Monotype Corsiva" pitchFamily="66" charset="0"/>
              <a:cs typeface="David" pitchFamily="34" charset="-79"/>
            </a:endParaRPr>
          </a:p>
        </p:txBody>
      </p:sp>
      <p:pic>
        <p:nvPicPr>
          <p:cNvPr id="3074" name="Picture 2" descr="C:\Users\User\Desktop\ФОТО\Грамоты ко Дню дошкольного работника\0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0800000">
            <a:off x="827584" y="476670"/>
            <a:ext cx="2153324" cy="295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ФОТО\Грамоты ко Дню дошкольного работника\0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0800000">
            <a:off x="1961844" y="3606761"/>
            <a:ext cx="2080180" cy="288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esktop\ФОТО\Грамоты ко Дню дошкольного работника\00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927"/>
          <a:stretch/>
        </p:blipFill>
        <p:spPr bwMode="auto">
          <a:xfrm rot="10800000">
            <a:off x="3137661" y="476671"/>
            <a:ext cx="2004725" cy="2971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User\Desktop\ФОТО\Грамоты ко Дню дошкольного работника\00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0800000">
            <a:off x="4388631" y="4209309"/>
            <a:ext cx="1938902" cy="262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User\Desktop\ФОТО\Грамоты ко Дню дошкольного работника\02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0800000">
            <a:off x="5220072" y="1331113"/>
            <a:ext cx="1872210" cy="268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87626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79990" y="652210"/>
            <a:ext cx="3153465" cy="2232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 descr="C:\Users\User\Desktop\ФОТО\Всемирный день бега\DSC0638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16731" y="3338945"/>
            <a:ext cx="3576366" cy="2092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739875" y="6165304"/>
            <a:ext cx="59766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Спасибо за внимание!</a:t>
            </a:r>
            <a:endParaRPr lang="ru-RU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87626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99592" y="0"/>
            <a:ext cx="6984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1. Общая характеристика </a:t>
            </a:r>
            <a:endParaRPr lang="ru-RU" sz="3200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95909"/>
              </p:ext>
            </p:extLst>
          </p:nvPr>
        </p:nvGraphicFramePr>
        <p:xfrm>
          <a:off x="2051720" y="613623"/>
          <a:ext cx="5184576" cy="58288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18652"/>
                <a:gridCol w="1968213"/>
                <a:gridCol w="2897711"/>
              </a:tblGrid>
              <a:tr h="1665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Наименование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Информация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</a:tr>
              <a:tr h="1665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1.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Район/ город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Тяжинский район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</a:tr>
              <a:tr h="3940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Полное наименование образовательного учреждения (ОУ)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Муниципальное автономное дошкольное образовательное учреждение «Тяжинский детский сад  №3 «Золотой ключик»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</a:tr>
              <a:tr h="333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Адрес ОУ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652240 РФ Кемеровская область, пгт Тяжинский,  ул.Первомайская,22б.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</a:tr>
              <a:tr h="1665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Телефон ОУ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8-(38449)-21-0-18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</a:tr>
              <a:tr h="2205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Руководитель ОУ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571750" algn="l"/>
                        </a:tabLst>
                      </a:pPr>
                      <a:r>
                        <a:rPr lang="ru-RU" sz="1000" dirty="0" smtClean="0">
                          <a:effectLst/>
                        </a:rPr>
                        <a:t>Караульнова </a:t>
                      </a:r>
                      <a:r>
                        <a:rPr lang="ru-RU" sz="1000" dirty="0">
                          <a:effectLst/>
                        </a:rPr>
                        <a:t>Ольга Анатольевна	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 anchor="b"/>
                </a:tc>
              </a:tr>
              <a:tr h="15351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Чем интересно ОУ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Детский сад работает по общеобразовательной программе дошкольного образования «От рождения до школы» под редакцией Н.Е. </a:t>
                      </a:r>
                      <a:r>
                        <a:rPr lang="ru-RU" sz="1000" dirty="0" err="1">
                          <a:effectLst/>
                        </a:rPr>
                        <a:t>Вераксы</a:t>
                      </a:r>
                      <a:r>
                        <a:rPr lang="ru-RU" sz="1000" dirty="0">
                          <a:effectLst/>
                        </a:rPr>
                        <a:t>, Т.С. Комаровой, М.А. Васильевой (программа соответствует действующим федеральным государственным требованиям, допущена Министерством образования и науки Российской Федерации). Имеется медицинский блок, логопедический кабинет, музыкально-спортивный зал,  спортивная площадка (улица). В  детском саду функционируют 6  групп, которые посещают 136 воспитанников.  В учреждении работают 16 педагогов, из них 9 педагогов имеют  высшее образование, 7 - специальное  педагогическое  образование; 7 педагогов имеют первую квалификационную категорию. Средний возраст педагогов составляет 34 года.  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</a:tr>
              <a:tr h="1665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Год основания ОУ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06.12.2011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</a:tr>
              <a:tr h="1900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Учредитель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Администрация Тяжинского муниципального района 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</a:tr>
              <a:tr h="5348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9.</a:t>
                      </a:r>
                      <a:endParaRPr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Информационный сайт.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Адрес </a:t>
                      </a:r>
                      <a:r>
                        <a:rPr lang="ru-RU" sz="1000" dirty="0">
                          <a:effectLst/>
                        </a:rPr>
                        <a:t>электронной почты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 </a:t>
                      </a:r>
                      <a:r>
                        <a:rPr lang="ru-RU" sz="1000" u="sng" dirty="0">
                          <a:effectLst/>
                          <a:hlinkClick r:id="rId2"/>
                        </a:rPr>
                        <a:t>http://nsportal.ru/site/munitsipalnoe-avtonomnoe-doshkolnoe-obrazovatelnoe-uchrezhdenie-tyazhiskiy-detskiy-sad-no-3</a:t>
                      </a:r>
                      <a:endParaRPr lang="ru-RU" sz="10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madouzkluchik@mail.ru</a:t>
                      </a: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2937" marR="32937" marT="0" marB="0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4"/>
          <p:cNvSpPr txBox="1">
            <a:spLocks/>
          </p:cNvSpPr>
          <p:nvPr/>
        </p:nvSpPr>
        <p:spPr>
          <a:xfrm>
            <a:off x="457200" y="274638"/>
            <a:ext cx="8229600" cy="706090"/>
          </a:xfrm>
          <a:prstGeom prst="rect">
            <a:avLst/>
          </a:prstGeom>
        </p:spPr>
        <p:txBody>
          <a:bodyPr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smtClean="0">
                <a:latin typeface="+mn-lt"/>
              </a:rPr>
              <a:t>Режим функционирования</a:t>
            </a:r>
            <a:br>
              <a:rPr lang="ru-RU" sz="2800" b="1" smtClean="0">
                <a:latin typeface="+mn-lt"/>
              </a:rPr>
            </a:br>
            <a:r>
              <a:rPr lang="ru-RU" sz="2800" b="1" smtClean="0">
                <a:latin typeface="+mn-lt"/>
              </a:rPr>
              <a:t> </a:t>
            </a:r>
            <a:endParaRPr lang="ru-RU" sz="2800" b="1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836713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Blip>
                <a:blip r:embed="rId2"/>
              </a:buBlip>
            </a:pPr>
            <a:r>
              <a:rPr lang="ru-RU" dirty="0" smtClean="0">
                <a:latin typeface="Cambria" pitchFamily="18" charset="0"/>
              </a:rPr>
              <a:t>      пятидневная рабочая неделя</a:t>
            </a:r>
          </a:p>
          <a:p>
            <a:pPr lvl="0">
              <a:buBlip>
                <a:blip r:embed="rId2"/>
              </a:buBlip>
            </a:pPr>
            <a:r>
              <a:rPr lang="ru-RU" dirty="0" smtClean="0">
                <a:latin typeface="Cambria" pitchFamily="18" charset="0"/>
              </a:rPr>
              <a:t>      12 часов  - режим пребывания ребенка в детском саду, </a:t>
            </a:r>
          </a:p>
          <a:p>
            <a:pPr lvl="0"/>
            <a:r>
              <a:rPr lang="ru-RU" dirty="0" smtClean="0">
                <a:latin typeface="Cambria" pitchFamily="18" charset="0"/>
              </a:rPr>
              <a:t>          с 7.00 до 19.00</a:t>
            </a:r>
          </a:p>
          <a:p>
            <a:pPr lvl="0"/>
            <a:endParaRPr lang="ru-RU" dirty="0"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0" y="1628800"/>
            <a:ext cx="460851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 smtClean="0">
              <a:latin typeface="Cambria" pitchFamily="18" charset="0"/>
            </a:endParaRPr>
          </a:p>
          <a:p>
            <a:pPr algn="ctr"/>
            <a:r>
              <a:rPr lang="ru-RU" sz="2000" dirty="0" smtClean="0">
                <a:latin typeface="Cambria" pitchFamily="18" charset="0"/>
              </a:rPr>
              <a:t>Состав воспитанников:</a:t>
            </a:r>
          </a:p>
          <a:p>
            <a:pPr algn="ctr"/>
            <a:r>
              <a:rPr lang="ru-RU" b="1" dirty="0" smtClean="0">
                <a:latin typeface="Cambria" pitchFamily="18" charset="0"/>
              </a:rPr>
              <a:t>2014-2015 учебный год</a:t>
            </a:r>
            <a:endParaRPr lang="ru-RU" dirty="0" smtClean="0">
              <a:latin typeface="Cambria" pitchFamily="18" charset="0"/>
            </a:endParaRPr>
          </a:p>
          <a:p>
            <a:endParaRPr lang="ru-RU" sz="2000" dirty="0">
              <a:latin typeface="Cambria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230025"/>
              </p:ext>
            </p:extLst>
          </p:nvPr>
        </p:nvGraphicFramePr>
        <p:xfrm>
          <a:off x="467544" y="2780928"/>
          <a:ext cx="7416824" cy="341219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5544616"/>
                <a:gridCol w="1872208"/>
              </a:tblGrid>
              <a:tr h="5040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cap="all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cap="all" dirty="0" smtClean="0">
                          <a:latin typeface="Times New Roman" pitchFamily="18" charset="0"/>
                          <a:cs typeface="Times New Roman" pitchFamily="18" charset="0"/>
                        </a:rPr>
                        <a:t>Возрастная </a:t>
                      </a:r>
                      <a:r>
                        <a:rPr lang="ru-RU" sz="1400" b="1" cap="all" dirty="0">
                          <a:latin typeface="Times New Roman" pitchFamily="18" charset="0"/>
                          <a:cs typeface="Times New Roman" pitchFamily="18" charset="0"/>
                        </a:rPr>
                        <a:t>группа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cap="all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cap="all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</a:t>
                      </a:r>
                      <a:r>
                        <a:rPr lang="ru-RU" sz="1400" b="1" cap="all" dirty="0">
                          <a:latin typeface="Times New Roman" pitchFamily="18" charset="0"/>
                          <a:cs typeface="Times New Roman" pitchFamily="18" charset="0"/>
                        </a:rPr>
                        <a:t>детей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65760">
                <a:tc>
                  <a:txBody>
                    <a:bodyPr/>
                    <a:lstStyle/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первая младшая группа «Петрушка» – (2-3 года);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65760">
                <a:tc>
                  <a:txBody>
                    <a:bodyPr/>
                    <a:lstStyle/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вторая младшая группа «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Артемон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-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(3-4 года);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78864">
                <a:tc>
                  <a:txBody>
                    <a:bodyPr/>
                    <a:lstStyle/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средняя группа «Пьеро» –  (4-5 лет);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293752">
                <a:tc>
                  <a:txBody>
                    <a:bodyPr/>
                    <a:lstStyle/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средняя группа «Черепашка» – (4-5 лет);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65760">
                <a:tc>
                  <a:txBody>
                    <a:bodyPr/>
                    <a:lstStyle/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старшая группа «Буратино» –   (5-6 лет);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25720">
                <a:tc>
                  <a:txBody>
                    <a:bodyPr/>
                    <a:lstStyle/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подготовительная группа  «Мальвина» –  (6-7 лет);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49776">
                <a:tc>
                  <a:txBody>
                    <a:bodyPr/>
                    <a:lstStyle/>
                    <a:p>
                      <a:pPr lvl="0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разновозрастная группа «Солнышко» - 8 детей.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98904">
                <a:tc>
                  <a:txBody>
                    <a:bodyPr/>
                    <a:lstStyle/>
                    <a:p>
                      <a:pPr lvl="0"/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  <a:endParaRPr lang="ru-RU" sz="14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754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87626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67544" y="173832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itchFamily="18" charset="0"/>
              </a:rPr>
              <a:t>Административный аппарат</a:t>
            </a:r>
            <a:endParaRPr lang="ru-RU" sz="2400" b="1" i="1" dirty="0" smtClean="0"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36" y="3098099"/>
            <a:ext cx="8208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ambria" pitchFamily="18" charset="0"/>
              </a:rPr>
              <a:t>Заведующий МАДОУ – </a:t>
            </a:r>
            <a:r>
              <a:rPr lang="ru-RU" sz="2000" b="1" i="1" dirty="0" smtClean="0">
                <a:latin typeface="Cambria" pitchFamily="18" charset="0"/>
              </a:rPr>
              <a:t>Караульнова Ольга Анатольевна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7504" y="5965795"/>
            <a:ext cx="2932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Cambria" pitchFamily="18" charset="0"/>
              </a:rPr>
              <a:t>Заместитель заведующей по АХЧ</a:t>
            </a:r>
          </a:p>
          <a:p>
            <a:pPr algn="ctr"/>
            <a:r>
              <a:rPr lang="ru-RU" sz="1400" b="1" i="1" dirty="0" smtClean="0">
                <a:latin typeface="Cambria" pitchFamily="18" charset="0"/>
              </a:rPr>
              <a:t>Тихонова Наталья Викторовна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65465" y="5827238"/>
            <a:ext cx="2932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Cambria" pitchFamily="18" charset="0"/>
              </a:rPr>
              <a:t>Старший воспитатель</a:t>
            </a:r>
          </a:p>
          <a:p>
            <a:pPr algn="ctr"/>
            <a:r>
              <a:rPr lang="ru-RU" sz="1400" b="1" i="1" dirty="0" smtClean="0">
                <a:latin typeface="Cambria" pitchFamily="18" charset="0"/>
              </a:rPr>
              <a:t>Петрова Инна Васильевна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38067" y="3713811"/>
            <a:ext cx="2153556" cy="2113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85253" y="664338"/>
            <a:ext cx="2602929" cy="2433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C:\Users\User\Desktop\ФОТО\сад фото\DSC0010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516216" y="3584997"/>
            <a:ext cx="1768477" cy="2148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87071" y="3609465"/>
            <a:ext cx="1849026" cy="2356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285253" y="6043226"/>
            <a:ext cx="29326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Cambria" pitchFamily="18" charset="0"/>
              </a:rPr>
              <a:t>Главный бухгалтер</a:t>
            </a:r>
          </a:p>
          <a:p>
            <a:pPr algn="ctr"/>
            <a:r>
              <a:rPr lang="ru-RU" sz="1400" b="1" i="1" dirty="0" err="1" smtClean="0">
                <a:latin typeface="Cambria" pitchFamily="18" charset="0"/>
              </a:rPr>
              <a:t>Киримецкая</a:t>
            </a:r>
            <a:r>
              <a:rPr lang="ru-RU" sz="1400" b="1" i="1" dirty="0" smtClean="0">
                <a:latin typeface="Cambria" pitchFamily="18" charset="0"/>
              </a:rPr>
              <a:t> Анастасия Васильевна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8527" y="2"/>
            <a:ext cx="777686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+mj-lt"/>
              </a:rPr>
              <a:t>Кадровый потенциал МАДОУ.</a:t>
            </a:r>
            <a:endParaRPr lang="ru-RU" sz="3600" dirty="0" smtClean="0">
              <a:solidFill>
                <a:srgbClr val="FF0000"/>
              </a:solidFill>
              <a:latin typeface="+mj-lt"/>
            </a:endParaRPr>
          </a:p>
          <a:p>
            <a:pPr algn="ctr"/>
            <a:endParaRPr lang="ru-RU" sz="40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620690"/>
            <a:ext cx="8352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Учреждение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укомплектовано следующими педагогическими кадрами: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воспитатель – 13 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инструктор по физической культуре – 1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учитель-логопед – 1</a:t>
            </a: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музыкальный руководитель – 1 (внутренний совместитель)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Итого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15 педагогов. Из них штатных —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52495" y="2708920"/>
            <a:ext cx="5256584" cy="3338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710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187626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907704" y="332656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/>
              <a:t>Особенности образовательного процесса</a:t>
            </a:r>
            <a:endParaRPr lang="ru-RU" sz="2000" b="1" dirty="0"/>
          </a:p>
        </p:txBody>
      </p:sp>
      <p:pic>
        <p:nvPicPr>
          <p:cNvPr id="1026" name="Picture 2" descr="C:\Users\User\Desktop\ФОТО\Районное МО\DSC038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3103" y="1314716"/>
            <a:ext cx="2700785" cy="1975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User\Desktop\ФОТО\Логопедич. кабинет\100_36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645024"/>
            <a:ext cx="3024336" cy="2014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ФОТО\Для сайта Сотрудники\DSC0368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08104" y="1189255"/>
            <a:ext cx="2808312" cy="210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27784" y="476672"/>
            <a:ext cx="489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Взаимодействие с </a:t>
            </a:r>
            <a:r>
              <a:rPr lang="ru-RU" b="1" dirty="0" smtClean="0"/>
              <a:t>социумом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71600" y="1361345"/>
            <a:ext cx="2654423" cy="2166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91925" y="4197926"/>
            <a:ext cx="4341411" cy="2105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11961" y="1361345"/>
            <a:ext cx="3528392" cy="2166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635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47990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Динамика состояния здоровья воспитанников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596041"/>
              </p:ext>
            </p:extLst>
          </p:nvPr>
        </p:nvGraphicFramePr>
        <p:xfrm>
          <a:off x="539552" y="517322"/>
          <a:ext cx="8280920" cy="3435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44616"/>
                <a:gridCol w="1368152"/>
                <a:gridCol w="1368152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Заболевания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Всего зарегистрировано случаев заболевания в 2012-2013 </a:t>
                      </a:r>
                      <a:r>
                        <a:rPr lang="ru-RU" sz="1200" dirty="0" err="1">
                          <a:effectLst/>
                        </a:rPr>
                        <a:t>уч.году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Всего зарегистрировано случаев заболевания в 2013-2014 </a:t>
                      </a:r>
                      <a:r>
                        <a:rPr lang="ru-RU" sz="1200" dirty="0" err="1">
                          <a:effectLst/>
                        </a:rPr>
                        <a:t>уч.году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Всего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485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360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Бактериальная дизентерия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Колиты, вызванные установленными, не установленными и неточно обозначенными возбудителями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Скарлатина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Ангина (острый тонзиллит)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Грипп и острые инфекции верхних дыхательных путей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327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217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Пневмонии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Несчастные случаи, отравления, травмы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Другие заболевания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136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131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55576" y="4077072"/>
            <a:ext cx="73448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создана </a:t>
            </a:r>
            <a:r>
              <a:rPr lang="ru-RU" b="1" dirty="0"/>
              <a:t>система работы по профилактике, сохранению и укреплению здоровья детей дошкольного </a:t>
            </a:r>
            <a:r>
              <a:rPr lang="ru-RU" b="1" dirty="0" smtClean="0"/>
              <a:t>возраста</a:t>
            </a:r>
            <a:r>
              <a:rPr lang="ru-RU" dirty="0" smtClean="0"/>
              <a:t>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оздоровительный;</a:t>
            </a:r>
          </a:p>
          <a:p>
            <a:pPr marL="285750" indent="-285750">
              <a:buFontTx/>
              <a:buChar char="-"/>
            </a:pPr>
            <a:r>
              <a:rPr lang="ru-RU" dirty="0"/>
              <a:t>о</a:t>
            </a:r>
            <a:r>
              <a:rPr lang="ru-RU" dirty="0" smtClean="0"/>
              <a:t>бщеукрепляющая терапия;</a:t>
            </a:r>
          </a:p>
          <a:p>
            <a:pPr marL="285750" indent="-285750">
              <a:buFontTx/>
              <a:buChar char="-"/>
            </a:pPr>
            <a:r>
              <a:rPr lang="ru-RU" dirty="0"/>
              <a:t>ф</a:t>
            </a:r>
            <a:r>
              <a:rPr lang="ru-RU" dirty="0" smtClean="0"/>
              <a:t>итотерапия;</a:t>
            </a:r>
          </a:p>
          <a:p>
            <a:pPr marL="285750" indent="-285750">
              <a:buFontTx/>
              <a:buChar char="-"/>
            </a:pPr>
            <a:r>
              <a:rPr lang="ru-RU" dirty="0"/>
              <a:t>р</a:t>
            </a:r>
            <a:r>
              <a:rPr lang="ru-RU" dirty="0" smtClean="0"/>
              <a:t>ациональное питание;</a:t>
            </a:r>
          </a:p>
          <a:p>
            <a:pPr marL="285750" indent="-285750">
              <a:buFontTx/>
              <a:buChar char="-"/>
            </a:pPr>
            <a:r>
              <a:rPr lang="ru-RU" dirty="0"/>
              <a:t>д</a:t>
            </a:r>
            <a:r>
              <a:rPr lang="ru-RU" dirty="0" smtClean="0"/>
              <a:t>вигательная активность</a:t>
            </a:r>
            <a:r>
              <a:rPr lang="ru-RU" dirty="0"/>
              <a:t>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25024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4578" y="404664"/>
            <a:ext cx="53257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mtClean="0"/>
              <a:t>Обеспечение безопасности  учреждения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02539" y="773996"/>
            <a:ext cx="79208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 smtClean="0"/>
              <a:t>- Приказ МАДОУ о  назначении ответственных </a:t>
            </a:r>
            <a:r>
              <a:rPr lang="ru-RU" dirty="0"/>
              <a:t>за организацию работы по охране труда, противопожарной безопасности, электробезопасности, правилам дорожного </a:t>
            </a:r>
            <a:r>
              <a:rPr lang="ru-RU" dirty="0" smtClean="0"/>
              <a:t>движения;</a:t>
            </a:r>
          </a:p>
          <a:p>
            <a:pPr lvl="0" algn="just"/>
            <a:r>
              <a:rPr lang="ru-RU" dirty="0" smtClean="0"/>
              <a:t>- Пройдено обучение по проверке </a:t>
            </a:r>
            <a:r>
              <a:rPr lang="ru-RU" dirty="0"/>
              <a:t>знаний требований охраны труда </a:t>
            </a:r>
            <a:r>
              <a:rPr lang="ru-RU" dirty="0" smtClean="0"/>
              <a:t> - 3 работника;</a:t>
            </a:r>
            <a:endParaRPr lang="ru-RU" dirty="0"/>
          </a:p>
          <a:p>
            <a:pPr marL="285750" lvl="0" indent="-285750" algn="just">
              <a:buFontTx/>
              <a:buChar char="-"/>
            </a:pPr>
            <a:r>
              <a:rPr lang="ru-RU" dirty="0" smtClean="0"/>
              <a:t>Организовано </a:t>
            </a:r>
            <a:r>
              <a:rPr lang="ru-RU" dirty="0"/>
              <a:t>обучение работающих и воспитанников в учреждении мерам обеспечения пожарной </a:t>
            </a:r>
            <a:r>
              <a:rPr lang="ru-RU" dirty="0" smtClean="0"/>
              <a:t>безопасности</a:t>
            </a:r>
            <a:r>
              <a:rPr lang="ru-RU" dirty="0"/>
              <a:t>;</a:t>
            </a:r>
            <a:endParaRPr lang="ru-RU" dirty="0" smtClean="0"/>
          </a:p>
          <a:p>
            <a:pPr marL="285750" lvl="0" indent="-285750" algn="just">
              <a:buFontTx/>
              <a:buChar char="-"/>
            </a:pPr>
            <a:r>
              <a:rPr lang="ru-RU" dirty="0" smtClean="0"/>
              <a:t>Проводятся </a:t>
            </a:r>
            <a:r>
              <a:rPr lang="ru-RU" dirty="0"/>
              <a:t>тренировочные мероприятия по эвакуации воспитанников и всего </a:t>
            </a:r>
            <a:r>
              <a:rPr lang="ru-RU" dirty="0" smtClean="0"/>
              <a:t>персонала;</a:t>
            </a:r>
            <a:endParaRPr lang="ru-RU" dirty="0"/>
          </a:p>
          <a:p>
            <a:pPr lvl="0" algn="just"/>
            <a:r>
              <a:rPr lang="ru-RU" dirty="0" smtClean="0"/>
              <a:t>- Своевременно </a:t>
            </a:r>
            <a:r>
              <a:rPr lang="ru-RU" dirty="0"/>
              <a:t>проводятся инструктажи по охране труда и пожарной безопасности с работниками с обязательной регистрацией в журнале инструктажа по охране труда на рабочем </a:t>
            </a:r>
            <a:r>
              <a:rPr lang="ru-RU" dirty="0" smtClean="0"/>
              <a:t>месте;</a:t>
            </a:r>
            <a:endParaRPr lang="ru-RU" dirty="0"/>
          </a:p>
          <a:p>
            <a:pPr lvl="0" algn="just"/>
            <a:r>
              <a:rPr lang="ru-RU" dirty="0" smtClean="0"/>
              <a:t>- Осуществляются </a:t>
            </a:r>
            <a:r>
              <a:rPr lang="ru-RU" dirty="0"/>
              <a:t>мероприятия по предупреждению травматизма, дорожно-транспортных происшествий, несчастных случаев, происходящих на улице, воде, спортивных мероприятиях и т.д.</a:t>
            </a:r>
          </a:p>
          <a:p>
            <a:pPr lvl="0" algn="just"/>
            <a:r>
              <a:rPr lang="ru-RU" dirty="0" smtClean="0"/>
              <a:t>- Проводятся </a:t>
            </a:r>
            <a:r>
              <a:rPr lang="ru-RU" dirty="0"/>
              <a:t>тематические проверки по ОТ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29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2616</TotalTime>
  <Words>680</Words>
  <Application>Microsoft Office PowerPoint</Application>
  <PresentationFormat>Экран (4:3)</PresentationFormat>
  <Paragraphs>152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   Муниципальное  автономное дошкольное образовательное учреждение   «Тяжинский детский сад  №3 «Золотой ключик» 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Пользователь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Aleks</dc:creator>
  <cp:lastModifiedBy>User</cp:lastModifiedBy>
  <cp:revision>229</cp:revision>
  <dcterms:created xsi:type="dcterms:W3CDTF">2010-10-24T12:00:47Z</dcterms:created>
  <dcterms:modified xsi:type="dcterms:W3CDTF">2015-03-27T08:17:20Z</dcterms:modified>
</cp:coreProperties>
</file>