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84" r:id="rId11"/>
    <p:sldId id="270" r:id="rId12"/>
    <p:sldId id="273" r:id="rId13"/>
    <p:sldId id="272" r:id="rId14"/>
    <p:sldId id="271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3" r:id="rId24"/>
    <p:sldId id="281" r:id="rId25"/>
    <p:sldId id="285" r:id="rId26"/>
    <p:sldId id="287" r:id="rId27"/>
    <p:sldId id="289" r:id="rId28"/>
    <p:sldId id="288" r:id="rId29"/>
    <p:sldId id="286" r:id="rId30"/>
    <p:sldId id="290" r:id="rId31"/>
    <p:sldId id="291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D0E"/>
    <a:srgbClr val="3B28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08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4F3A9-1CC2-411C-8524-2049CCF0FB4C}" type="datetimeFigureOut">
              <a:rPr lang="ru-RU"/>
              <a:pPr>
                <a:defRPr/>
              </a:pPr>
              <a:t>04.11.2014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85876-5BDA-4D04-9504-FF0A59989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  <p:bldP spid="28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3934-2C73-4F0C-917C-CD3BB4EB5C74}" type="datetimeFigureOut">
              <a:rPr lang="ru-RU"/>
              <a:pPr>
                <a:defRPr/>
              </a:pPr>
              <a:t>04.11.2014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1AC41-8637-475B-99E0-CEEB29628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44BF1-DA6C-4F8E-94BA-140D412845F3}" type="datetimeFigureOut">
              <a:rPr lang="ru-RU"/>
              <a:pPr>
                <a:defRPr/>
              </a:pPr>
              <a:t>04.11.2014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090F8-0EF5-419A-91BF-1420D56F9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96E12-CF9E-4E6C-BF54-C889F52EF096}" type="datetimeFigureOut">
              <a:rPr lang="ru-RU"/>
              <a:pPr>
                <a:defRPr/>
              </a:pPr>
              <a:t>04.11.2014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860FC-DD4D-4337-B75E-946A44FE9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820C-E21D-422F-9E5E-187EB3A1A05E}" type="datetimeFigureOut">
              <a:rPr lang="ru-RU"/>
              <a:pPr>
                <a:defRPr/>
              </a:pPr>
              <a:t>04.11.2014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D7C1A-7F4C-4875-AE0D-47F6B2D4D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53382-D593-4BD3-BB91-67B404E4E6EC}" type="datetimeFigureOut">
              <a:rPr lang="ru-RU"/>
              <a:pPr>
                <a:defRPr/>
              </a:pPr>
              <a:t>04.11.2014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7B854-D883-4EC4-971F-E95AE1862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6364-902C-4412-ABE5-DC0B3FA75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47FBD-7ED4-4295-94F1-D85E61114139}" type="datetimeFigureOut">
              <a:rPr lang="ru-RU"/>
              <a:pPr>
                <a:defRPr/>
              </a:pPr>
              <a:t>04.11.2014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32" grpId="0" build="p" autoUpdateAnimBg="0"/>
      <p:bldP spid="34" grpId="0" build="p" autoUpdateAnimBg="0"/>
      <p:bldP spid="2" grpId="0" autoUpdateAnimBg="0"/>
      <p:bldP spid="12" grpId="0" build="p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2AB9D-0E7C-4479-B4E8-99511B8A52ED}" type="datetimeFigureOut">
              <a:rPr lang="ru-RU"/>
              <a:pPr>
                <a:defRPr/>
              </a:pPr>
              <a:t>04.11.2014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BDA25-DD7D-4B77-926B-F71F5C4C7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36054-DA98-4B6A-8C3B-5B0C2F1F5CE8}" type="datetimeFigureOut">
              <a:rPr lang="ru-RU"/>
              <a:pPr>
                <a:defRPr/>
              </a:pPr>
              <a:t>04.11.2014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D6784-99DF-42D0-9322-7E2963634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79D3D-976B-41D8-8A67-75C45EB6E4BC}" type="datetimeFigureOut">
              <a:rPr lang="ru-RU"/>
              <a:pPr>
                <a:defRPr/>
              </a:pPr>
              <a:t>04.11.2014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FA488-A914-43D3-BE90-C7882D0BC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464C0-79B3-488D-B878-95F049D9578E}" type="datetimeFigureOut">
              <a:rPr lang="ru-RU"/>
              <a:pPr>
                <a:defRPr/>
              </a:pPr>
              <a:t>04.11.2014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8EAB1-9A5B-488C-B9BC-C73C357FF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F9F1BE-4931-40A6-B8FC-C5C8D92DE6F6}" type="datetimeFigureOut">
              <a:rPr lang="ru-RU"/>
              <a:pPr>
                <a:defRPr/>
              </a:pPr>
              <a:t>04.11.2014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8CC12A-BF1C-4188-8B6A-95BB51EBC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BC7526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9D611E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BC7526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BC7526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ctrTitle" idx="4294967295"/>
          </p:nvPr>
        </p:nvSpPr>
        <p:spPr bwMode="auto">
          <a:xfrm>
            <a:off x="1371600" y="476250"/>
            <a:ext cx="7772400" cy="720725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4400" i="1" u="sng" smtClean="0">
                <a:ln>
                  <a:noFill/>
                </a:ln>
                <a:solidFill>
                  <a:srgbClr val="422D0E"/>
                </a:solidFill>
                <a:effectLst/>
                <a:latin typeface="Arial" charset="0"/>
              </a:rPr>
              <a:t>Мода 19 века</a:t>
            </a:r>
          </a:p>
        </p:txBody>
      </p:sp>
      <p:sp>
        <p:nvSpPr>
          <p:cNvPr id="13314" name="Rectangle 3"/>
          <p:cNvSpPr>
            <a:spLocks noGrp="1"/>
          </p:cNvSpPr>
          <p:nvPr>
            <p:ph type="subTitle" idx="4294967295"/>
          </p:nvPr>
        </p:nvSpPr>
        <p:spPr>
          <a:xfrm>
            <a:off x="684213" y="1628775"/>
            <a:ext cx="7953375" cy="4752975"/>
          </a:xfrm>
        </p:spPr>
        <p:txBody>
          <a:bodyPr/>
          <a:lstStyle/>
          <a:p>
            <a:pPr marL="0" indent="0" algn="ctr"/>
            <a:r>
              <a:rPr lang="ru-RU" b="1" smtClean="0">
                <a:solidFill>
                  <a:srgbClr val="422D0E"/>
                </a:solidFill>
              </a:rPr>
              <a:t> </a:t>
            </a:r>
            <a:r>
              <a:rPr lang="ru-RU" sz="3600" b="1" smtClean="0">
                <a:solidFill>
                  <a:srgbClr val="422D0E"/>
                </a:solidFill>
              </a:rPr>
              <a:t>Открывает круговорот стилей в моде XIX века – ампир (от фр. Empire — империя) – торжественный и величественный, основанный на эстетике древнеримских и древнегреческих образцов</a:t>
            </a:r>
            <a:r>
              <a:rPr lang="ru-RU" sz="3900" b="1" smtClean="0">
                <a:solidFill>
                  <a:srgbClr val="422D0E"/>
                </a:solidFill>
              </a:rPr>
              <a:t>.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3600" smtClean="0">
                <a:solidFill>
                  <a:srgbClr val="452E0E"/>
                </a:solidFill>
              </a:rPr>
              <a:t>Ампир – античный стиль</a:t>
            </a:r>
            <a:r>
              <a:rPr lang="ru-RU" sz="3600" i="1" smtClean="0">
                <a:solidFill>
                  <a:srgbClr val="452E0E"/>
                </a:solidFill>
              </a:rPr>
              <a:t>.</a:t>
            </a:r>
            <a:endParaRPr lang="ru-RU" sz="3900" smtClean="0">
              <a:solidFill>
                <a:srgbClr val="422D0E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endParaRPr lang="ru-RU" sz="1800" smtClean="0">
              <a:solidFill>
                <a:srgbClr val="422D0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13314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rtlCol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solidFill>
                  <a:srgbClr val="422D0E"/>
                </a:solidFill>
                <a:effectLst/>
              </a:rPr>
              <a:t>Изобретение швейной машинки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28775"/>
            <a:ext cx="8229600" cy="48958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422D0E"/>
                </a:solidFill>
              </a:rPr>
              <a:t>Несомненное влияние на  российский женский костюм XIXвека оказали два открытия в истории мирового швейного дела. Первым было изобретение в 1801 г. «жаккардовой» машины, позволявшей получать полотно с любыми переплетениями нитей и сложным орнаментом. Вторым событием было изобретение швейной машинки, получившей, правда, распространение лишь после 1850 г.: именно тогда ее усовершенствованный вариант, созданный Исааком Зингером, в несколько лет приобрел мировую славу.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07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2457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288" y="4005263"/>
            <a:ext cx="8305800" cy="1143000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200" spc="100" dirty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99332" y="364315"/>
            <a:ext cx="8305799" cy="1330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>
                <a:solidFill>
                  <a:schemeClr val="bg2">
                    <a:lumMod val="75000"/>
                  </a:schemeClr>
                </a:solidFill>
                <a:effectLst/>
                <a:latin typeface="Times New Roman"/>
              </a:rPr>
              <a:t>ВО ВСЕХ ТЫ, ДУШЕНЬКА, НАРЯДАХ </a:t>
            </a:r>
            <a:r>
              <a:rPr lang="ru-RU" sz="4800" b="1" smtClean="0">
                <a:solidFill>
                  <a:schemeClr val="bg2">
                    <a:lumMod val="75000"/>
                  </a:schemeClr>
                </a:solidFill>
                <a:effectLst/>
                <a:latin typeface="Times New Roman"/>
              </a:rPr>
              <a:t>ХОРОША</a:t>
            </a:r>
            <a:endParaRPr lang="ru-RU" sz="4800" b="1">
              <a:solidFill>
                <a:schemeClr val="bg2">
                  <a:lumMod val="75000"/>
                </a:schemeClr>
              </a:solidFill>
              <a:effectLst/>
              <a:latin typeface="Times New Roman"/>
            </a:endParaRPr>
          </a:p>
        </p:txBody>
      </p:sp>
      <p:pic>
        <p:nvPicPr>
          <p:cNvPr id="24579" name="Picture 3" descr="Костюм XIX 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565400"/>
            <a:ext cx="4176712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Костюм XIX ве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205038"/>
            <a:ext cx="388778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5200" smtClean="0">
                <a:ln>
                  <a:noFill/>
                </a:ln>
                <a:solidFill>
                  <a:srgbClr val="422D0E"/>
                </a:solidFill>
                <a:effectLst/>
              </a:rPr>
              <a:t>1831 год</a:t>
            </a:r>
          </a:p>
        </p:txBody>
      </p:sp>
      <p:pic>
        <p:nvPicPr>
          <p:cNvPr id="25602" name="Picture 4" descr="18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0"/>
            <a:ext cx="5400675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effectLst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6627" name="Picture 4" descr="125608_6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65175"/>
            <a:ext cx="82073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effectLst/>
            </a:endParaRPr>
          </a:p>
        </p:txBody>
      </p:sp>
      <p:pic>
        <p:nvPicPr>
          <p:cNvPr id="27650" name="Picture 4" descr="125765_6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60350"/>
            <a:ext cx="381635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xXNwHx8Ayew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4779962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828675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200" smtClean="0">
                <a:ln>
                  <a:noFill/>
                </a:ln>
                <a:solidFill>
                  <a:srgbClr val="422D0E"/>
                </a:solidFill>
                <a:effectLst/>
              </a:rPr>
              <a:t>1850 – 1870 е годы. Стиль «второе рококо»</a:t>
            </a:r>
            <a:r>
              <a:rPr lang="ru-RU" sz="3600" smtClean="0">
                <a:ln>
                  <a:noFill/>
                </a:ln>
                <a:solidFill>
                  <a:srgbClr val="422D0E"/>
                </a:solidFill>
                <a:effectLst/>
              </a:rPr>
              <a:t> 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8675" name="Picture 4" descr="готика 1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125538"/>
            <a:ext cx="39751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18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908050"/>
            <a:ext cx="31718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effectLst/>
            </a:endParaRP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9699" name="Picture 4" descr="369071_6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22479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364906_6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549275"/>
            <a:ext cx="37909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372228_6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3495675"/>
            <a:ext cx="22479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900113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600" smtClean="0">
                <a:ln>
                  <a:noFill/>
                </a:ln>
                <a:solidFill>
                  <a:srgbClr val="422D0E"/>
                </a:solidFill>
                <a:effectLst/>
              </a:rPr>
              <a:t>1840-1850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468313" y="1412875"/>
            <a:ext cx="8229600" cy="46783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0723" name="Picture 4" descr="1V5d-NIGwH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620713"/>
            <a:ext cx="37338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g0dKZ_2o2-g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4950" y="1412875"/>
            <a:ext cx="255905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Qog66Y2ROWY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08050"/>
            <a:ext cx="27336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effectLst/>
            </a:endParaRPr>
          </a:p>
        </p:txBody>
      </p:sp>
      <p:pic>
        <p:nvPicPr>
          <p:cNvPr id="31746" name="Picture 4" descr="-NqXVQF1Oyc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6713" y="0"/>
            <a:ext cx="4967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7" descr="pGQMjTui6u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0713"/>
            <a:ext cx="482758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99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effectLst/>
            </a:endParaRP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2771" name="Picture 4" descr="RsprlpOKfO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0313" y="0"/>
            <a:ext cx="4103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Xqx6dZzyFSo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76250"/>
            <a:ext cx="446722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1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5761037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452E0E"/>
                </a:solidFill>
              </a:rPr>
              <a:t>Стиль «АМПИР» 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solidFill>
                <a:srgbClr val="452E0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24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339" name="Picture 3" descr="C:\Users\школа\Desktop\19 век\мода 19 века\18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404813"/>
            <a:ext cx="45720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800" smtClean="0">
                <a:ln>
                  <a:noFill/>
                </a:ln>
                <a:solidFill>
                  <a:srgbClr val="422D0E"/>
                </a:solidFill>
                <a:effectLst/>
              </a:rPr>
              <a:t>Новую нижнюю юбку – кринолин – носили на протяжении 1840–50-х гг.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ru-RU" smtClean="0">
                <a:solidFill>
                  <a:srgbClr val="422D0E"/>
                </a:solidFill>
              </a:rPr>
              <a:t>Василий Перов «Приезд гувернантки в купеческий дом».</a:t>
            </a:r>
          </a:p>
        </p:txBody>
      </p:sp>
      <p:pic>
        <p:nvPicPr>
          <p:cNvPr id="33795" name="Picture 4" descr="0_97038_aed5e645_L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989138"/>
            <a:ext cx="5761038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effectLst/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4819" name="Picture 4" descr="0_9703d_4d867068_L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92150"/>
            <a:ext cx="8713788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spect="1" noChangeArrowheads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mtClean="0">
                <a:ln>
                  <a:noFill/>
                </a:ln>
                <a:solidFill>
                  <a:srgbClr val="422D0E"/>
                </a:solidFill>
                <a:effectLst/>
              </a:rPr>
              <a:t>Эклектика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ru-RU" sz="3600" smtClean="0">
                <a:solidFill>
                  <a:srgbClr val="422D0E"/>
                </a:solidFill>
              </a:rPr>
              <a:t>Крикливая роскошь сложных женских туалетов 1860-1890-х гг., особенно заметная в столицах, была вне стилей, как и архитектура России того времени: господствовала эклектика.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mtClean="0">
                <a:ln>
                  <a:noFill/>
                </a:ln>
                <a:solidFill>
                  <a:srgbClr val="422D0E"/>
                </a:solidFill>
                <a:effectLst/>
              </a:rPr>
              <a:t>Турнюр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468313" y="1412875"/>
            <a:ext cx="8229600" cy="4678363"/>
          </a:xfrm>
        </p:spPr>
        <p:txBody>
          <a:bodyPr/>
          <a:lstStyle/>
          <a:p>
            <a:r>
              <a:rPr lang="ru-RU" sz="2800" smtClean="0">
                <a:solidFill>
                  <a:srgbClr val="422D0E"/>
                </a:solidFill>
              </a:rPr>
              <a:t>С середины 1860-х гг. платья на кринолинах стали казаться не модными, а смешными. </a:t>
            </a:r>
          </a:p>
          <a:p>
            <a:r>
              <a:rPr lang="ru-RU" sz="2800" smtClean="0">
                <a:solidFill>
                  <a:srgbClr val="422D0E"/>
                </a:solidFill>
              </a:rPr>
              <a:t> К 1870 г. появились новые фасоны. Широкое распространение получили платья с </a:t>
            </a:r>
            <a:r>
              <a:rPr lang="ru-RU" sz="2800" b="1" smtClean="0">
                <a:solidFill>
                  <a:srgbClr val="422D0E"/>
                </a:solidFill>
              </a:rPr>
              <a:t>тюниками</a:t>
            </a:r>
            <a:r>
              <a:rPr lang="ru-RU" sz="2800" smtClean="0">
                <a:solidFill>
                  <a:srgbClr val="422D0E"/>
                </a:solidFill>
              </a:rPr>
              <a:t> (когда нижняя юбка драпировалась верхней, более короткой, часто — из контрастной ткани) и </a:t>
            </a:r>
            <a:r>
              <a:rPr lang="ru-RU" sz="2800" b="1" smtClean="0">
                <a:solidFill>
                  <a:srgbClr val="422D0E"/>
                </a:solidFill>
              </a:rPr>
              <a:t>тюрнюрами</a:t>
            </a:r>
            <a:r>
              <a:rPr lang="ru-RU" sz="2800" smtClean="0">
                <a:solidFill>
                  <a:srgbClr val="422D0E"/>
                </a:solidFill>
              </a:rPr>
              <a:t> (конструкциями из китового уса или подушечки, поддерживавшей пышные складки ниже спины).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effectLst/>
            </a:endParaRPr>
          </a:p>
        </p:txBody>
      </p:sp>
      <p:sp>
        <p:nvSpPr>
          <p:cNvPr id="37890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1447800"/>
            <a:ext cx="8229600" cy="51498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7891" name="Picture 4" descr="турню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49275"/>
            <a:ext cx="604837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4800" smtClean="0">
                <a:ln>
                  <a:noFill/>
                </a:ln>
                <a:solidFill>
                  <a:srgbClr val="422D0E"/>
                </a:solidFill>
                <a:effectLst/>
              </a:rPr>
              <a:t>Стиль  «модерн»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ru-RU" sz="3600" smtClean="0">
                <a:solidFill>
                  <a:srgbClr val="422D0E"/>
                </a:solidFill>
              </a:rPr>
              <a:t>В 90-е гг. в женский костюм проникает зарождающийся стиль </a:t>
            </a:r>
            <a:r>
              <a:rPr lang="ru-RU" sz="3600" b="1" smtClean="0">
                <a:solidFill>
                  <a:srgbClr val="422D0E"/>
                </a:solidFill>
              </a:rPr>
              <a:t>модерн</a:t>
            </a:r>
            <a:r>
              <a:rPr lang="ru-RU" sz="3600" smtClean="0">
                <a:solidFill>
                  <a:srgbClr val="422D0E"/>
                </a:solidFill>
              </a:rPr>
              <a:t> (современный, новый), который возник как отрицание эклектизма буржуазного искусства.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effectLst/>
            </a:endParaRP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9939" name="Picture 4" descr="1899платье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38463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1899платье женско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4475" y="0"/>
            <a:ext cx="381952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1899платье сзад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762000"/>
            <a:ext cx="2895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 descr="1897 Россия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88913"/>
            <a:ext cx="3319462" cy="6478587"/>
          </a:xfrm>
        </p:spPr>
      </p:pic>
      <p:sp>
        <p:nvSpPr>
          <p:cNvPr id="51206" name="Rectangle 6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effectLst/>
            </a:endParaRPr>
          </a:p>
        </p:txBody>
      </p:sp>
      <p:pic>
        <p:nvPicPr>
          <p:cNvPr id="40963" name="Picture 7" descr="1898 Росс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33375"/>
            <a:ext cx="4332287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effectLst/>
            </a:endParaRPr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1987" name="Picture 4" descr="1899дев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325" y="0"/>
            <a:ext cx="4265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6" descr="1899 костюм женск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9063" y="0"/>
            <a:ext cx="3397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xfrm>
            <a:off x="179388" y="333375"/>
            <a:ext cx="8229600" cy="3238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3800" smtClean="0">
              <a:ln>
                <a:noFill/>
              </a:ln>
              <a:effectLst/>
            </a:endParaRPr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3011" name="Picture 10" descr="модер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0"/>
            <a:ext cx="7993062" cy="661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30825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1826год                                               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7538" y="420688"/>
            <a:ext cx="8229600" cy="5402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bg2">
                    <a:lumMod val="50000"/>
                  </a:schemeClr>
                </a:solidFill>
              </a:rPr>
              <a:t>Мужской костюм</a:t>
            </a:r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363" name="Picture 4" descr="C:\Users\школа\Desktop\19 век\мода 19 века\1826 г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888" y="1160463"/>
            <a:ext cx="315118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C:\Users\школа\Desktop\19 век\мода 19 века\1826го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125538"/>
            <a:ext cx="33845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ln>
                  <a:noFill/>
                </a:ln>
                <a:solidFill>
                  <a:srgbClr val="422D0E"/>
                </a:solidFill>
                <a:effectLst/>
                <a:latin typeface="Arial" charset="0"/>
              </a:rPr>
              <a:t>Модистка</a:t>
            </a:r>
          </a:p>
        </p:txBody>
      </p:sp>
      <p:sp>
        <p:nvSpPr>
          <p:cNvPr id="44034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4035" name="Picture 4" descr="1523b859ccc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57163"/>
            <a:ext cx="4681538" cy="670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effectLst/>
            </a:endParaRPr>
          </a:p>
        </p:txBody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>
          <a:xfrm>
            <a:off x="457200" y="260350"/>
            <a:ext cx="8229600" cy="6264275"/>
          </a:xfrm>
        </p:spPr>
        <p:txBody>
          <a:bodyPr/>
          <a:lstStyle/>
          <a:p>
            <a:r>
              <a:rPr lang="ru-RU" b="1" smtClean="0">
                <a:solidFill>
                  <a:srgbClr val="422D0E"/>
                </a:solidFill>
                <a:latin typeface="Arial" charset="0"/>
              </a:rPr>
              <a:t>В одежде старайся быть изящным, но не щеголем; признак изящества — приличие, а признак щегольства — излишество. </a:t>
            </a:r>
          </a:p>
          <a:p>
            <a:pPr>
              <a:buFont typeface="Wingdings 2" pitchFamily="18" charset="2"/>
              <a:buNone/>
            </a:pPr>
            <a:r>
              <a:rPr lang="ru-RU" b="1" i="1" smtClean="0">
                <a:solidFill>
                  <a:srgbClr val="422D0E"/>
                </a:solidFill>
                <a:latin typeface="Arial" charset="0"/>
              </a:rPr>
              <a:t>Сократ</a:t>
            </a:r>
          </a:p>
          <a:p>
            <a:r>
              <a:rPr lang="ru-RU" b="1" smtClean="0">
                <a:solidFill>
                  <a:srgbClr val="422D0E"/>
                </a:solidFill>
                <a:latin typeface="Arial" charset="0"/>
              </a:rPr>
              <a:t>Хорошо одетый человек - это тот, на чью одежду не обращают внимания. </a:t>
            </a:r>
          </a:p>
          <a:p>
            <a:pPr>
              <a:buFont typeface="Wingdings 2" pitchFamily="18" charset="2"/>
              <a:buNone/>
            </a:pPr>
            <a:r>
              <a:rPr lang="ru-RU" b="1" i="1" smtClean="0">
                <a:solidFill>
                  <a:srgbClr val="422D0E"/>
                </a:solidFill>
                <a:latin typeface="Arial" charset="0"/>
              </a:rPr>
              <a:t>Уильям Сомерсет Моэм</a:t>
            </a:r>
          </a:p>
          <a:p>
            <a:r>
              <a:rPr lang="ru-RU" b="1" smtClean="0">
                <a:solidFill>
                  <a:srgbClr val="422D0E"/>
                </a:solidFill>
                <a:latin typeface="Arial" charset="0"/>
              </a:rPr>
              <a:t>Хорошо одетый человек тот, кто считается с собой и с другими.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422D0E"/>
                </a:solidFill>
                <a:latin typeface="Arial" charset="0"/>
              </a:rPr>
              <a:t> </a:t>
            </a:r>
            <a:r>
              <a:rPr lang="ru-RU" b="1" i="1" smtClean="0">
                <a:solidFill>
                  <a:srgbClr val="422D0E"/>
                </a:solidFill>
                <a:latin typeface="Arial" charset="0"/>
              </a:rPr>
              <a:t>Пьер Карден</a:t>
            </a:r>
          </a:p>
          <a:p>
            <a:r>
              <a:rPr lang="ru-RU" b="1" smtClean="0">
                <a:solidFill>
                  <a:srgbClr val="422D0E"/>
                </a:solidFill>
                <a:latin typeface="Arial" charset="0"/>
              </a:rPr>
              <a:t>Красивая одежда - что рекомендательное письмо. </a:t>
            </a:r>
          </a:p>
          <a:p>
            <a:pPr>
              <a:buFont typeface="Wingdings 2" pitchFamily="18" charset="2"/>
              <a:buNone/>
            </a:pPr>
            <a:r>
              <a:rPr lang="ru-RU" b="1" i="1" smtClean="0">
                <a:solidFill>
                  <a:srgbClr val="422D0E"/>
                </a:solidFill>
                <a:latin typeface="Arial" charset="0"/>
              </a:rPr>
              <a:t>Итальянская пословица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556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lang="ru-RU" sz="3200" smtClean="0">
                <a:ln>
                  <a:noFill/>
                </a:ln>
                <a:solidFill>
                  <a:srgbClr val="3B280D"/>
                </a:solidFill>
                <a:effectLst/>
                <a:latin typeface="Arial" charset="0"/>
              </a:rPr>
              <a:t>1829 год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4" descr="1829г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908050"/>
            <a:ext cx="252095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1829Париж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58750"/>
            <a:ext cx="3810000" cy="669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600" smtClean="0">
                <a:ln>
                  <a:noFill/>
                </a:ln>
                <a:effectLst/>
                <a:latin typeface="Arial" charset="0"/>
              </a:rPr>
              <a:t>      </a:t>
            </a:r>
            <a:r>
              <a:rPr lang="ru-RU" sz="3600" smtClean="0">
                <a:ln>
                  <a:noFill/>
                </a:ln>
                <a:solidFill>
                  <a:srgbClr val="3B280D"/>
                </a:solidFill>
                <a:effectLst/>
                <a:latin typeface="Arial" charset="0"/>
              </a:rPr>
              <a:t>1831год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4" descr="1831г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88913"/>
            <a:ext cx="4321175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smtClean="0">
                <a:ln>
                  <a:noFill/>
                </a:ln>
                <a:solidFill>
                  <a:srgbClr val="3B280D"/>
                </a:solidFill>
                <a:effectLst/>
                <a:latin typeface="Arial" charset="0"/>
              </a:rPr>
              <a:t>1837 год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4" descr="1837 Пари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60350"/>
            <a:ext cx="52578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smtClean="0">
                <a:ln>
                  <a:noFill/>
                </a:ln>
                <a:solidFill>
                  <a:srgbClr val="3B280D"/>
                </a:solidFill>
                <a:effectLst/>
                <a:latin typeface="Arial" charset="0"/>
              </a:rPr>
              <a:t>1837 год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4" descr="18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60350"/>
            <a:ext cx="53276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smtClean="0">
                <a:ln>
                  <a:noFill/>
                </a:ln>
                <a:solidFill>
                  <a:srgbClr val="3B280D"/>
                </a:solidFill>
                <a:effectLst/>
                <a:latin typeface="Arial" charset="0"/>
              </a:rPr>
              <a:t>1837 год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468313" y="1412875"/>
            <a:ext cx="8229600" cy="46783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4" descr="1837Париж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522288"/>
            <a:ext cx="5903913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Франция мужской и женский костюмы 1837го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628775"/>
            <a:ext cx="381000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smtClean="0">
                <a:ln>
                  <a:noFill/>
                </a:ln>
                <a:solidFill>
                  <a:srgbClr val="3B280D"/>
                </a:solidFill>
                <a:effectLst/>
                <a:latin typeface="Arial" charset="0"/>
              </a:rPr>
              <a:t>1838 год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4" descr="1838мужской костю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0"/>
            <a:ext cx="5715000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222</TotalTime>
  <Words>276</Words>
  <Application>Microsoft Office PowerPoint</Application>
  <PresentationFormat>Экран (4:3)</PresentationFormat>
  <Paragraphs>34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Constantia</vt:lpstr>
      <vt:lpstr>Wingdings 2</vt:lpstr>
      <vt:lpstr>Calibri</vt:lpstr>
      <vt:lpstr>Бумажная</vt:lpstr>
      <vt:lpstr>Бумажная</vt:lpstr>
      <vt:lpstr>Бумажная</vt:lpstr>
      <vt:lpstr>Бумажная</vt:lpstr>
      <vt:lpstr>Мода 19 века</vt:lpstr>
      <vt:lpstr>Слайд 2</vt:lpstr>
      <vt:lpstr>Слайд 3</vt:lpstr>
      <vt:lpstr> 1829 год</vt:lpstr>
      <vt:lpstr>      1831год</vt:lpstr>
      <vt:lpstr>1837 год</vt:lpstr>
      <vt:lpstr>1837 год</vt:lpstr>
      <vt:lpstr>1837 год</vt:lpstr>
      <vt:lpstr>1838 год</vt:lpstr>
      <vt:lpstr>Изобретение швейной машинки</vt:lpstr>
      <vt:lpstr>Слайд 11</vt:lpstr>
      <vt:lpstr>1831 год</vt:lpstr>
      <vt:lpstr>Слайд 13</vt:lpstr>
      <vt:lpstr>Слайд 14</vt:lpstr>
      <vt:lpstr>1850 – 1870 е годы. Стиль «второе рококо» </vt:lpstr>
      <vt:lpstr>Слайд 16</vt:lpstr>
      <vt:lpstr>1840-1850</vt:lpstr>
      <vt:lpstr>Слайд 18</vt:lpstr>
      <vt:lpstr>Слайд 19</vt:lpstr>
      <vt:lpstr>Новую нижнюю юбку – кринолин – носили на протяжении 1840–50-х гг.</vt:lpstr>
      <vt:lpstr>Слайд 21</vt:lpstr>
      <vt:lpstr>Эклектика</vt:lpstr>
      <vt:lpstr>Турнюр</vt:lpstr>
      <vt:lpstr>Слайд 24</vt:lpstr>
      <vt:lpstr>Стиль  «модерн»</vt:lpstr>
      <vt:lpstr>Слайд 26</vt:lpstr>
      <vt:lpstr>Слайд 27</vt:lpstr>
      <vt:lpstr>Слайд 28</vt:lpstr>
      <vt:lpstr>Слайд 29</vt:lpstr>
      <vt:lpstr>Модистка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Татьяна</cp:lastModifiedBy>
  <cp:revision>20</cp:revision>
  <dcterms:created xsi:type="dcterms:W3CDTF">2014-03-17T13:01:42Z</dcterms:created>
  <dcterms:modified xsi:type="dcterms:W3CDTF">2014-11-04T10:02:41Z</dcterms:modified>
</cp:coreProperties>
</file>