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6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68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0" autoAdjust="0"/>
    <p:restoredTop sz="94691" autoAdjust="0"/>
  </p:normalViewPr>
  <p:slideViewPr>
    <p:cSldViewPr>
      <p:cViewPr>
        <p:scale>
          <a:sx n="80" d="100"/>
          <a:sy n="80" d="100"/>
        </p:scale>
        <p:origin x="-552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50" d="100"/>
          <a:sy n="50" d="100"/>
        </p:scale>
        <p:origin x="-2904" y="-51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62CD5-B171-4CD3-BE34-031249E0D0D5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9F408D-CE5D-4762-A04B-CF6320500A2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9" r:id="rId1"/>
    <p:sldLayoutId id="2147484670" r:id="rId2"/>
    <p:sldLayoutId id="2147484671" r:id="rId3"/>
    <p:sldLayoutId id="2147484672" r:id="rId4"/>
    <p:sldLayoutId id="2147484673" r:id="rId5"/>
    <p:sldLayoutId id="2147484674" r:id="rId6"/>
    <p:sldLayoutId id="2147484675" r:id="rId7"/>
    <p:sldLayoutId id="2147484676" r:id="rId8"/>
    <p:sldLayoutId id="2147484677" r:id="rId9"/>
    <p:sldLayoutId id="2147484678" r:id="rId10"/>
    <p:sldLayoutId id="21474846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642918"/>
            <a:ext cx="7358114" cy="1857388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/>
              <a:t>Федеральный государственный образовательный стандарт дошкольного образования</a:t>
            </a:r>
            <a:r>
              <a:rPr lang="ru-RU" sz="2400" b="0" dirty="0" smtClean="0"/>
              <a:t/>
            </a:r>
            <a:br>
              <a:rPr lang="ru-RU" sz="2400" b="0" dirty="0" smtClean="0"/>
            </a:br>
            <a:endParaRPr lang="ru-RU" sz="2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00232" y="5643578"/>
            <a:ext cx="7000924" cy="928694"/>
          </a:xfrm>
        </p:spPr>
        <p:txBody>
          <a:bodyPr>
            <a:normAutofit/>
          </a:bodyPr>
          <a:lstStyle/>
          <a:p>
            <a:r>
              <a:rPr lang="ru-RU" dirty="0" smtClean="0"/>
              <a:t>ГБДОУ № 39 </a:t>
            </a:r>
          </a:p>
          <a:p>
            <a:r>
              <a:rPr lang="ru-RU" dirty="0" smtClean="0"/>
              <a:t>Старший воспитатель Зиновьева Ольга Александровна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643182"/>
            <a:ext cx="3179762" cy="3211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6143644"/>
            <a:ext cx="140971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00166" y="2000240"/>
            <a:ext cx="3929090" cy="185738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small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Консультация для родителей воспитанников</a:t>
            </a:r>
            <a:endParaRPr kumimoji="0" lang="ru-RU" sz="2200" b="1" i="0" u="none" strike="noStrike" kern="1200" cap="sm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7786742" cy="1296974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Целевые ориентиры образования в младенческом и раннем возрасте </a:t>
            </a:r>
            <a:br>
              <a:rPr lang="ru-RU" b="1" i="1" dirty="0" smtClean="0"/>
            </a:br>
            <a:r>
              <a:rPr lang="ru-RU" b="1" i="1" dirty="0" smtClean="0"/>
              <a:t>(от 0 до 3 лет):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714488"/>
            <a:ext cx="7467600" cy="4873752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ребенок интересуется окружающими предметами и активно действует с ними; эмоционально вовлечен в действия с игрушками и другими предметами, стремится проявлять настойчивость в достижении результата своих действий;</a:t>
            </a:r>
          </a:p>
          <a:p>
            <a:r>
              <a:rPr lang="ru-RU" dirty="0" smtClean="0"/>
              <a:t>использует специфические, культурно фиксированные предметные действия, знает назначение бытовых предметов (ложки, расчески, карандаша и пр.) и умеет пользоваться ими. Владеет простейшими навыками самообслуживания; стремится проявлять самостоятельность в бытовом и игровом поведении;</a:t>
            </a:r>
          </a:p>
          <a:p>
            <a:r>
              <a:rPr lang="ru-RU" dirty="0" smtClean="0"/>
              <a:t>владеет активной речью, включенной в общение; может обращаться с вопросами и просьбами, понимает речь взрослых; знает названия окружающих предметов и игрушек;</a:t>
            </a:r>
          </a:p>
          <a:p>
            <a:r>
              <a:rPr lang="ru-RU" dirty="0" smtClean="0"/>
              <a:t>стремится к общению со взрослыми и активно подражает им в движениях и действиях; появляются игры, в которых ребенок воспроизводит действия взрослого;</a:t>
            </a:r>
          </a:p>
          <a:p>
            <a:r>
              <a:rPr lang="ru-RU" dirty="0" smtClean="0"/>
              <a:t>проявляет интерес к сверстникам; наблюдает за их действиями и подражает им;</a:t>
            </a:r>
          </a:p>
          <a:p>
            <a:r>
              <a:rPr lang="ru-RU" dirty="0" smtClean="0"/>
              <a:t>проявляет интерес к стихам, песням и сказкам, рассматриванию картинки, стремится двигаться под музыку; эмоционально откликается на различные произведения культуры и искусства;</a:t>
            </a:r>
          </a:p>
          <a:p>
            <a:r>
              <a:rPr lang="ru-RU" dirty="0" smtClean="0"/>
              <a:t>у ребенка развита крупная моторика, он стремится осваивать различные виды движения (бег, лазанье, перешагивание и пр.).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285728"/>
            <a:ext cx="1533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72547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Целевые ориентиры на этапе завершения дошкольного образования (7 лет):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1000108"/>
            <a:ext cx="8358246" cy="5072098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i="1" dirty="0" smtClean="0"/>
              <a:t>ребенок овладевает основными культурными способами деятельности, проявляет инициативу и самостоятельность в разных видах деятельности</a:t>
            </a:r>
            <a:r>
              <a:rPr lang="ru-RU" dirty="0" smtClean="0"/>
              <a:t> - игре, общении, познавательно-исследовательской деятельности, конструировании и др.; способен выбирать себе род занятий, участников по совместной деятельности;</a:t>
            </a:r>
          </a:p>
          <a:p>
            <a:pPr algn="just"/>
            <a:r>
              <a:rPr lang="ru-RU" dirty="0" smtClean="0"/>
              <a:t>ребенок обладает установкой положительного отношения к миру, к разным видам труда, другим людям и самому себе, обладает чувством собственного достоинства; активно взаимодействует со сверстниками и взрослыми, участвует в совместных играх. Способен договариваться, учитывать интересы и чувства других, сопереживать неудачам и радоваться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pPr algn="just"/>
            <a:r>
              <a:rPr lang="ru-RU" dirty="0" smtClean="0"/>
              <a:t>ребенок обладает развитым воображением, которое реализуется в разных видах деятельности, и прежде всего в игре; ребенок владеет разными формами и видами игры, различает условную и реальную ситуации, умеет подчиняться разным правилам и социальным нормам;</a:t>
            </a:r>
          </a:p>
          <a:p>
            <a:pPr algn="just"/>
            <a:r>
              <a:rPr lang="ru-RU" dirty="0" smtClean="0"/>
              <a:t>ребенок достаточно хорошо владеет устной речью, может выражать свои мысли и желания, может использовать речь для выражения своих мыслей, чувств и желаний, построения речевого высказывания в ситуации общения, может выделять звуки в словах, у ребенка складываются предпосылки грамотности;</a:t>
            </a:r>
          </a:p>
          <a:p>
            <a:pPr algn="just"/>
            <a:r>
              <a:rPr lang="ru-RU" dirty="0" smtClean="0"/>
              <a:t>у ребенка развита крупная и мелкая моторика; он подвижен, вынослив, владеет основными движениями, может контролировать свои движения и управлять ими;</a:t>
            </a:r>
          </a:p>
          <a:p>
            <a:pPr algn="just"/>
            <a:r>
              <a:rPr lang="ru-RU" dirty="0" smtClean="0"/>
              <a:t>ребенок способен к волевым усилиям, может следовать социальным нормам поведения и правилам в разных видах деятельности, во взаимоотношениях со взрослыми и сверстниками, может соблюдать правила безопасного поведения и личной гигиены;</a:t>
            </a:r>
          </a:p>
          <a:p>
            <a:pPr algn="just"/>
            <a:r>
              <a:rPr lang="ru-RU" dirty="0" smtClean="0"/>
              <a:t>ребенок проявляет любознательность, задает вопросы 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склонен наблюдать, экспериментировать. Обладает начальными знаниями о себе, о природном и социальном мире, в котором он живет;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ребенок способен к принятию собственных решений, опираясь на свои знания и умения в различных видах деятельности.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6000768"/>
            <a:ext cx="8358246" cy="8572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/>
            <a:r>
              <a:rPr lang="ru-RU" sz="1200" b="1" dirty="0" smtClean="0"/>
              <a:t>Целевые ориентиры Программы ДО выступают основаниями преемственности дошкольного и начального общего образования и предполагают формирование у детей дошкольного возраста предпосылок к учебной деятельности на этапе завершения ими дошкольного образования.</a:t>
            </a:r>
            <a:endParaRPr lang="ru-RU" sz="1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14290"/>
            <a:ext cx="7498080" cy="10112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ФГОС ДО направлен на решение следующих задач:</a:t>
            </a:r>
            <a:endParaRPr lang="ru-RU" sz="3200" b="1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214282" y="1428736"/>
            <a:ext cx="8143932" cy="5214974"/>
          </a:xfrm>
        </p:spPr>
        <p:txBody>
          <a:bodyPr>
            <a:noAutofit/>
          </a:bodyPr>
          <a:lstStyle/>
          <a:p>
            <a:r>
              <a:rPr lang="ru-RU" sz="1400" dirty="0" smtClean="0"/>
              <a:t>охраны и укрепления физического и психического здоровья детей, в том числе их эмоционального благополучия;</a:t>
            </a:r>
          </a:p>
          <a:p>
            <a:r>
              <a:rPr lang="ru-RU" sz="1400" dirty="0" smtClean="0"/>
              <a:t>обеспечения равных возможностей для полноценного развития каждого ребенка в период дошкольного детства;</a:t>
            </a:r>
          </a:p>
          <a:p>
            <a:r>
              <a:rPr lang="ru-RU" sz="1400" dirty="0" smtClean="0"/>
              <a:t>обеспечения преемственности целей, задач и содержания образования, реализуемых в рамках образовательных программ различных уровней (</a:t>
            </a:r>
            <a:r>
              <a:rPr lang="ru-RU" sz="1400" b="1" dirty="0" smtClean="0"/>
              <a:t>преемственность основных образовательных программ дошкольного и начального общего образования</a:t>
            </a:r>
            <a:r>
              <a:rPr lang="ru-RU" sz="1400" dirty="0" smtClean="0"/>
              <a:t>);</a:t>
            </a:r>
          </a:p>
          <a:p>
            <a:r>
              <a:rPr lang="ru-RU" sz="1400" i="1" dirty="0" smtClean="0"/>
              <a:t>создания благоприятных условий развития детей </a:t>
            </a:r>
            <a:r>
              <a:rPr lang="ru-RU" sz="1400" dirty="0" smtClean="0"/>
              <a:t>в соответствии с их возрастными и индивидуальными особенностями и склонностями, </a:t>
            </a:r>
            <a:r>
              <a:rPr lang="ru-RU" sz="1400" i="1" dirty="0" smtClean="0"/>
              <a:t>развития способностей и творческого потенциала каждого ребенка как субъекта отношений с самим собой, другими детьми, взрослыми и миром</a:t>
            </a:r>
            <a:r>
              <a:rPr lang="ru-RU" sz="1400" dirty="0" smtClean="0"/>
              <a:t>;</a:t>
            </a:r>
          </a:p>
          <a:p>
            <a:r>
              <a:rPr lang="ru-RU" sz="1400" i="1" dirty="0" smtClean="0"/>
              <a:t>объединения обучения и воспитания в целостный образовательный процесс </a:t>
            </a:r>
            <a:r>
              <a:rPr lang="ru-RU" sz="1400" dirty="0" smtClean="0"/>
              <a:t>на основе духовно-нравственных и </a:t>
            </a:r>
            <a:r>
              <a:rPr lang="ru-RU" sz="1400" dirty="0" err="1" smtClean="0"/>
              <a:t>социокультурных</a:t>
            </a:r>
            <a:r>
              <a:rPr lang="ru-RU" sz="1400" dirty="0" smtClean="0"/>
              <a:t> ценностей и принятых в обществе правил и норм поведения в интересах человека, семьи, общества;</a:t>
            </a:r>
          </a:p>
          <a:p>
            <a:r>
              <a:rPr lang="ru-RU" sz="1400" i="1" dirty="0" smtClean="0"/>
              <a:t>формирования общей культуры личности детей</a:t>
            </a:r>
            <a:r>
              <a:rPr lang="ru-RU" sz="1400" dirty="0" smtClean="0"/>
              <a:t>, в том числе ценностей здорового образа жизни, развития их социальных, нравственных, эстетических, интеллектуальных, физических качеств, инициативности, самостоятельности и ответственности ребенка, </a:t>
            </a:r>
            <a:r>
              <a:rPr lang="ru-RU" sz="1400" i="1" dirty="0" smtClean="0"/>
              <a:t>формирования предпосылок учебной деятельности</a:t>
            </a:r>
            <a:r>
              <a:rPr lang="ru-RU" sz="1400" dirty="0" smtClean="0"/>
              <a:t>;</a:t>
            </a:r>
          </a:p>
          <a:p>
            <a:r>
              <a:rPr lang="ru-RU" sz="1400" dirty="0" smtClean="0"/>
              <a:t>обеспечения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7" y="142853"/>
            <a:ext cx="1000133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14290"/>
            <a:ext cx="7643866" cy="171451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Содержание Программы ДО должно обеспечивать </a:t>
            </a:r>
            <a:r>
              <a:rPr lang="ru-RU" sz="1800" b="1" dirty="0" smtClean="0"/>
              <a:t>развитие личности, мотивации и способностей детей в различных видах деятельности </a:t>
            </a:r>
            <a:r>
              <a:rPr lang="ru-RU" sz="1800" dirty="0" smtClean="0"/>
              <a:t>и охватывать следующие структурные единицы, представляющие определенные направления развития и образования детей (</a:t>
            </a:r>
            <a:r>
              <a:rPr lang="ru-RU" sz="1800" b="1" dirty="0" smtClean="0"/>
              <a:t>образовательные области</a:t>
            </a:r>
            <a:r>
              <a:rPr lang="ru-RU" sz="1800" dirty="0" smtClean="0"/>
              <a:t>):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57224" y="2000240"/>
            <a:ext cx="7358114" cy="2714644"/>
          </a:xfrm>
        </p:spPr>
        <p:txBody>
          <a:bodyPr/>
          <a:lstStyle/>
          <a:p>
            <a:r>
              <a:rPr lang="ru-RU" dirty="0" smtClean="0"/>
              <a:t>Социально-коммуникативное развитие;</a:t>
            </a:r>
          </a:p>
          <a:p>
            <a:r>
              <a:rPr lang="ru-RU" dirty="0" smtClean="0"/>
              <a:t>Познавательное развитие;</a:t>
            </a:r>
          </a:p>
          <a:p>
            <a:r>
              <a:rPr lang="ru-RU" dirty="0" smtClean="0"/>
              <a:t>Речевое развитие;</a:t>
            </a:r>
          </a:p>
          <a:p>
            <a:r>
              <a:rPr lang="ru-RU" dirty="0" smtClean="0"/>
              <a:t>Художественно-эстетическое развитие;</a:t>
            </a:r>
          </a:p>
          <a:p>
            <a:r>
              <a:rPr lang="ru-RU" dirty="0" smtClean="0"/>
              <a:t>Физическое развитие.</a:t>
            </a:r>
          </a:p>
          <a:p>
            <a:pPr algn="ctr"/>
            <a:endParaRPr lang="ru-RU" i="1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256"/>
            <a:ext cx="714380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7256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/>
              <a:t>Социально-коммуникативное развитие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142984"/>
            <a:ext cx="8143932" cy="3714776"/>
          </a:xfrm>
        </p:spPr>
        <p:txBody>
          <a:bodyPr>
            <a:noAutofit/>
          </a:bodyPr>
          <a:lstStyle/>
          <a:p>
            <a:r>
              <a:rPr lang="ru-RU" sz="1600" dirty="0" smtClean="0"/>
              <a:t>усвоение норм и ценностей, принятых в обществе, включая моральные и нравственные ценности; </a:t>
            </a:r>
          </a:p>
          <a:p>
            <a:r>
              <a:rPr lang="ru-RU" sz="1600" dirty="0" smtClean="0"/>
              <a:t>развитие общения и взаимодействия ребенка со взрослыми и сверстниками; </a:t>
            </a:r>
          </a:p>
          <a:p>
            <a:r>
              <a:rPr lang="ru-RU" sz="1600" dirty="0" smtClean="0"/>
              <a:t>становление </a:t>
            </a:r>
            <a:r>
              <a:rPr lang="ru-RU" sz="1600" b="1" dirty="0" smtClean="0"/>
              <a:t>самостоятельности, целенаправленности и </a:t>
            </a:r>
            <a:r>
              <a:rPr lang="ru-RU" sz="1600" b="1" dirty="0" err="1" smtClean="0"/>
              <a:t>саморегуляции</a:t>
            </a:r>
            <a:r>
              <a:rPr lang="ru-RU" sz="1600" dirty="0" smtClean="0"/>
              <a:t> собственных действий; </a:t>
            </a:r>
          </a:p>
          <a:p>
            <a:r>
              <a:rPr lang="ru-RU" sz="1600" dirty="0" smtClean="0"/>
              <a:t>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к сообществу детей и взрослых в Учреждении; </a:t>
            </a:r>
          </a:p>
          <a:p>
            <a:r>
              <a:rPr lang="ru-RU" sz="1600" dirty="0" smtClean="0"/>
              <a:t>формирование позитивных установок к различным видам труда и творчества; </a:t>
            </a:r>
          </a:p>
          <a:p>
            <a:r>
              <a:rPr lang="ru-RU" sz="1600" dirty="0" smtClean="0"/>
              <a:t>формирование основ безопасного поведения в быту, социуме, природе.</a:t>
            </a:r>
            <a:endParaRPr lang="ru-RU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572008"/>
            <a:ext cx="3357586" cy="215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4572008"/>
            <a:ext cx="3179762" cy="204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14290"/>
            <a:ext cx="6858048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Познавательное развитие</a:t>
            </a:r>
            <a:r>
              <a:rPr lang="ru-RU" sz="3200" dirty="0" smtClean="0"/>
              <a:t>: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3214686"/>
            <a:ext cx="6286544" cy="321473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Отечестве, представлений о </a:t>
            </a:r>
            <a:r>
              <a:rPr lang="ru-RU" dirty="0" err="1" smtClean="0"/>
              <a:t>социокультурных</a:t>
            </a:r>
            <a:r>
              <a:rPr lang="ru-RU" dirty="0" smtClean="0"/>
              <a:t> ценностях нашего народа, об отечественных традициях и праздниках, о планете Земля как общем доме людей, об особенностях ее природы, многообразии стран и народов мира.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643182"/>
            <a:ext cx="200026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64307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одержимое 2"/>
          <p:cNvSpPr txBox="1">
            <a:spLocks/>
          </p:cNvSpPr>
          <p:nvPr/>
        </p:nvSpPr>
        <p:spPr>
          <a:xfrm>
            <a:off x="1785918" y="1071546"/>
            <a:ext cx="5929354" cy="2000264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интересов детей, любознательности и познавательной мотивации;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формирование познавательных действий, становление сознания;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развитие воображения и творческой активности;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498080" cy="7143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Речевое развитие: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1214422"/>
            <a:ext cx="7498080" cy="362427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владение речью как средством общения и культуры;</a:t>
            </a:r>
          </a:p>
          <a:p>
            <a:r>
              <a:rPr lang="ru-RU" dirty="0" smtClean="0"/>
              <a:t> обогащение активного словаря; </a:t>
            </a:r>
          </a:p>
          <a:p>
            <a:r>
              <a:rPr lang="ru-RU" dirty="0" smtClean="0"/>
              <a:t>развитие связной, грамматически правильной диалогической и монологической речи; </a:t>
            </a:r>
          </a:p>
          <a:p>
            <a:r>
              <a:rPr lang="ru-RU" dirty="0" smtClean="0"/>
              <a:t>развитие речевого творчества; </a:t>
            </a:r>
          </a:p>
          <a:p>
            <a:r>
              <a:rPr lang="ru-RU" dirty="0" smtClean="0"/>
              <a:t>развитие звуковой и интонационной культуры речи, фонематического слуха; </a:t>
            </a:r>
          </a:p>
          <a:p>
            <a:r>
              <a:rPr lang="ru-RU" dirty="0" smtClean="0"/>
              <a:t>знакомство с книжной культурой, детской литературой, понимание на слух текстов различных жанров детской литературы; </a:t>
            </a:r>
          </a:p>
          <a:p>
            <a:r>
              <a:rPr lang="ru-RU" dirty="0" smtClean="0"/>
              <a:t>формирование звуковой аналитико-синтетической активности как предпосылки обучения грамоте.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929198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4929198"/>
            <a:ext cx="28575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786322"/>
            <a:ext cx="250984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467600" cy="1143000"/>
          </a:xfrm>
        </p:spPr>
        <p:txBody>
          <a:bodyPr/>
          <a:lstStyle/>
          <a:p>
            <a:pPr algn="ctr"/>
            <a:r>
              <a:rPr lang="ru-RU" b="1" i="1" dirty="0" smtClean="0"/>
              <a:t>Художественно-эстетическое развитие: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7933588" cy="392909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развитие предпосылок ценностно-смыслового восприятия и понимания произведений искусства (словесного, музыкального, изобразительного), мира природы; </a:t>
            </a:r>
          </a:p>
          <a:p>
            <a:r>
              <a:rPr lang="ru-RU" dirty="0" smtClean="0"/>
              <a:t>становление эстетического отношения к окружающему миру; </a:t>
            </a:r>
          </a:p>
          <a:p>
            <a:r>
              <a:rPr lang="ru-RU" dirty="0" smtClean="0"/>
              <a:t>формирование элементарных представлений о видах искусства; </a:t>
            </a:r>
          </a:p>
          <a:p>
            <a:r>
              <a:rPr lang="ru-RU" dirty="0" smtClean="0"/>
              <a:t>восприятие музыки, художественной литературы, фольклора; </a:t>
            </a:r>
          </a:p>
          <a:p>
            <a:r>
              <a:rPr lang="ru-RU" dirty="0" smtClean="0"/>
              <a:t>стимулирование сопереживания персонажам художественных произведений; </a:t>
            </a:r>
          </a:p>
          <a:p>
            <a:r>
              <a:rPr lang="ru-RU" dirty="0" smtClean="0"/>
              <a:t>реализацию самостоятельной творческой деятельности детей (изобразительной, конструктивно-модельной, музыкальной и др.).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214950"/>
            <a:ext cx="26765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072074"/>
            <a:ext cx="3000396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5143512"/>
            <a:ext cx="207170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Физическое развитие: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071546"/>
            <a:ext cx="7858180" cy="435771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приобретение опыта в следующих видах деятельности детей: двигательной, в том числе связанной с выполнением упражнений, направленных на развитие таких физических качеств, как координация и гибкость;</a:t>
            </a:r>
          </a:p>
          <a:p>
            <a:r>
              <a:rPr lang="ru-RU" dirty="0" smtClean="0"/>
              <a:t> способствующих 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выполнением основных движений (ходьба, бег, мягкие прыжки, повороты в обе стороны), формирование начальных представлений о некоторых видах спорта, овладение подвижными играми с правилами; </a:t>
            </a:r>
          </a:p>
          <a:p>
            <a:r>
              <a:rPr lang="ru-RU" dirty="0" smtClean="0"/>
              <a:t>становление целенаправленности и </a:t>
            </a:r>
            <a:r>
              <a:rPr lang="ru-RU" dirty="0" err="1" smtClean="0"/>
              <a:t>саморегуляции</a:t>
            </a:r>
            <a:r>
              <a:rPr lang="ru-RU" dirty="0" smtClean="0"/>
              <a:t> в двигательной сфере; </a:t>
            </a:r>
          </a:p>
          <a:p>
            <a:r>
              <a:rPr lang="ru-RU" dirty="0" smtClean="0"/>
              <a:t>становление ценностей здорового образа жизни, овладение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286388"/>
            <a:ext cx="2638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5214950"/>
            <a:ext cx="14097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5286388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5286388"/>
            <a:ext cx="15049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86676" cy="86834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Виды деятельности дошкольников (3 года – 8 лет)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071546"/>
            <a:ext cx="6572296" cy="557216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Игровая деятельность </a:t>
            </a:r>
            <a:r>
              <a:rPr lang="ru-RU" dirty="0" smtClean="0"/>
              <a:t>(сюжетно-ролевая игра, игра с правилами и другие виды игры)</a:t>
            </a:r>
          </a:p>
          <a:p>
            <a:r>
              <a:rPr lang="ru-RU" b="1" dirty="0" smtClean="0"/>
              <a:t>Коммуникативная</a:t>
            </a:r>
            <a:r>
              <a:rPr lang="ru-RU" dirty="0" smtClean="0"/>
              <a:t> (общение и взаимодействие со взрослыми и сверстниками)</a:t>
            </a:r>
          </a:p>
          <a:p>
            <a:r>
              <a:rPr lang="ru-RU" b="1" dirty="0" smtClean="0"/>
              <a:t>Познавательно-исследовательская</a:t>
            </a:r>
            <a:r>
              <a:rPr lang="ru-RU" dirty="0" smtClean="0"/>
              <a:t> (исследования объектов окружающего мира и экспериментирования с ними) </a:t>
            </a:r>
          </a:p>
          <a:p>
            <a:r>
              <a:rPr lang="ru-RU" b="1" dirty="0" smtClean="0"/>
              <a:t>Восприятие художественной литературы и фольклора</a:t>
            </a:r>
          </a:p>
          <a:p>
            <a:r>
              <a:rPr lang="ru-RU" b="1" dirty="0" smtClean="0"/>
              <a:t>Самообслуживание и элементарный бытовой труд </a:t>
            </a:r>
            <a:r>
              <a:rPr lang="ru-RU" dirty="0" smtClean="0"/>
              <a:t>(в помещении и на улице) </a:t>
            </a:r>
          </a:p>
          <a:p>
            <a:r>
              <a:rPr lang="ru-RU" b="1" dirty="0" smtClean="0"/>
              <a:t>Конструирование</a:t>
            </a:r>
            <a:r>
              <a:rPr lang="ru-RU" dirty="0" smtClean="0"/>
              <a:t> из разного материала, включая конструкторы, модули, бумагу, природный и иной материал</a:t>
            </a:r>
          </a:p>
          <a:p>
            <a:r>
              <a:rPr lang="ru-RU" b="1" dirty="0" smtClean="0"/>
              <a:t>Изобразительная</a:t>
            </a:r>
            <a:r>
              <a:rPr lang="ru-RU" dirty="0" smtClean="0"/>
              <a:t> (рисование, лепка, аппликация)</a:t>
            </a:r>
          </a:p>
          <a:p>
            <a:r>
              <a:rPr lang="ru-RU" b="1" dirty="0" smtClean="0"/>
              <a:t>Музыкальная</a:t>
            </a:r>
            <a:r>
              <a:rPr lang="ru-RU" dirty="0" smtClean="0"/>
              <a:t> (восприятие и понимание смысла музыкальных произведений, пение, музыкально-ритмические движения, игры на детских музыкальных инструментах)</a:t>
            </a:r>
          </a:p>
          <a:p>
            <a:r>
              <a:rPr lang="ru-RU" b="1" dirty="0" smtClean="0"/>
              <a:t>Двигательная</a:t>
            </a:r>
            <a:r>
              <a:rPr lang="ru-RU" dirty="0" smtClean="0"/>
              <a:t> (овладение основными движениями) </a:t>
            </a:r>
            <a:r>
              <a:rPr lang="ru-RU" b="1" dirty="0" smtClean="0"/>
              <a:t>формы активности ребенка</a:t>
            </a:r>
            <a:r>
              <a:rPr lang="ru-RU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71480"/>
            <a:ext cx="1857388" cy="202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2571744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4286256"/>
            <a:ext cx="204787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666</TotalTime>
  <Words>1407</Words>
  <PresentationFormat>Экран (4:3)</PresentationFormat>
  <Paragraphs>77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Федеральный государственный образовательный стандарт дошкольного образования </vt:lpstr>
      <vt:lpstr>ФГОС ДО направлен на решение следующих задач:</vt:lpstr>
      <vt:lpstr>Содержание Программы ДО должно обеспечивать развитие личности, мотивации и способностей детей в различных видах деятельности и охватывать следующие структурные единицы, представляющие определенные направления развития и образования детей (образовательные области):</vt:lpstr>
      <vt:lpstr>Социально-коммуникативное развитие:</vt:lpstr>
      <vt:lpstr>Познавательное развитие:</vt:lpstr>
      <vt:lpstr>Речевое развитие:</vt:lpstr>
      <vt:lpstr>Художественно-эстетическое развитие:</vt:lpstr>
      <vt:lpstr>Физическое развитие:</vt:lpstr>
      <vt:lpstr>Виды деятельности дошкольников (3 года – 8 лет)</vt:lpstr>
      <vt:lpstr>Целевые ориентиры образования в младенческом и раннем возрасте  (от 0 до 3 лет):</vt:lpstr>
      <vt:lpstr>Целевые ориентиры на этапе завершения дошкольного образования (7 лет):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Владелец-ПК</dc:creator>
  <cp:lastModifiedBy>Владелец-ПК</cp:lastModifiedBy>
  <cp:revision>87</cp:revision>
  <dcterms:created xsi:type="dcterms:W3CDTF">2009-01-16T07:30:22Z</dcterms:created>
  <dcterms:modified xsi:type="dcterms:W3CDTF">2015-03-31T11:21:39Z</dcterms:modified>
</cp:coreProperties>
</file>