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20" r:id="rId6"/>
    <p:sldMasterId id="2147483732" r:id="rId7"/>
    <p:sldMasterId id="2147483744" r:id="rId8"/>
    <p:sldMasterId id="2147483780" r:id="rId9"/>
    <p:sldMasterId id="2147483792" r:id="rId10"/>
  </p:sldMasterIdLst>
  <p:sldIdLst>
    <p:sldId id="257" r:id="rId11"/>
    <p:sldId id="280" r:id="rId12"/>
    <p:sldId id="261" r:id="rId13"/>
    <p:sldId id="262" r:id="rId14"/>
    <p:sldId id="263" r:id="rId15"/>
    <p:sldId id="264" r:id="rId16"/>
    <p:sldId id="268" r:id="rId17"/>
    <p:sldId id="267" r:id="rId18"/>
    <p:sldId id="269" r:id="rId19"/>
    <p:sldId id="281" r:id="rId20"/>
    <p:sldId id="275" r:id="rId21"/>
    <p:sldId id="279" r:id="rId22"/>
    <p:sldId id="277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53200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9624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46216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29360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9243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3142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4235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90595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17428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01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95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246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532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054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775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394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413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860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3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655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897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820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106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5657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217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687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656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371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95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68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7602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114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9698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3504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0268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5861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75675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4771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02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0938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7761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2671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634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2102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6831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3840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5115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7073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14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8048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92330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2287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585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227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4843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1007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9396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9276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6662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7864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7113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9437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5203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12111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2981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9496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8156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95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1920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5969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0599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9277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6318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13605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8816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193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9948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83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2620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93569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1046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1903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0190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922709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64639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72917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39691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4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517494E-28BB-4E00-9140-549A9B8D1D7B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2E857-8D95-4476-96DC-B26664EC7DA7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33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491B4-684D-437C-831F-2E2A5EBA3E40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9A18-F029-4665-B9EF-7EBAD95F3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0296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974C1-9055-4823-8CF7-5C8D5BC53D1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2596-C3D7-45C3-9A78-06535232286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13427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FA836-D605-4710-85E0-9DF310BEE611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05A8A-466D-473E-AD47-338E696CC65F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9846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175E-2E91-4310-B5A7-A2EF4D30C9C4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F5CF-5B14-473C-8B30-236FBA812EC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62959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E97F-48E8-4610-B452-1C7B85C2B52C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A712-FD1D-4F62-A924-BBCF3F43DB7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00703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3EF93-6C65-41C1-8A34-DA1E9C267393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E517-36B3-49B4-B94A-46FC99F69AB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9714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AF2E-C1D6-4E65-AB6E-7582CBE04B4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A66A-4517-43D9-967B-D7EEC8634F68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2849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3F93-FF62-4580-8B6C-2F0DEEC32E6E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D75-FC99-4F8B-AC50-695C896595C5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51437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DEAAE-84CF-43DF-A2F8-275A7CA8E2F2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25A2-EBF5-47A2-ADE6-84ABC1112522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63497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BA0F5-BE6D-43D7-8B58-D4DF18E034FD}" type="datetimeFigureOut">
              <a:rPr lang="ru-RU">
                <a:solidFill>
                  <a:srgbClr val="EAEAEA"/>
                </a:solidFill>
              </a:rPr>
              <a:pPr/>
              <a:t>24.03.2014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39A-1A6A-4BC7-A280-136F25D10BA0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72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713410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85995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2337148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1176315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1806316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7215089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9837856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0939518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EAEAEA"/>
                </a:solidFill>
                <a:latin typeface="Verdana" pitchFamily="34" charset="0"/>
              </a:endParaRPr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3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6044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EAEAEA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7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  <p:sp>
            <p:nvSpPr>
              <p:cNvPr id="6048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EAEAE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0DE8D-F5CB-4320-A57E-ACA37CC8A767}" type="datetimeFigureOut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24.03.2014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AAF24-CFD4-4C8A-908A-A72F6DDB153B}" type="slidenum">
              <a:rPr lang="ru-RU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EAEAEA"/>
              </a:solidFill>
            </a:endParaRPr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8033822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>
              <a:defRPr/>
            </a:pPr>
            <a:endParaRPr lang="ru-RU">
              <a:latin typeface="+mj-lt"/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57" y="0"/>
            <a:ext cx="9144000" cy="749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1476375" y="-1326526"/>
            <a:ext cx="7272338" cy="811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65067" anchor="ctr">
            <a:spAutoFit/>
          </a:bodyPr>
          <a:lstStyle/>
          <a:p>
            <a:pPr algn="ctr"/>
            <a:r>
              <a:rPr lang="ru-RU" sz="4000" b="1" i="1" dirty="0"/>
              <a:t> </a:t>
            </a:r>
          </a:p>
          <a:p>
            <a:pPr algn="ctr"/>
            <a:endParaRPr lang="ru-RU" sz="4000" b="1" i="1" dirty="0" smtClean="0">
              <a:solidFill>
                <a:srgbClr val="000000"/>
              </a:solidFill>
            </a:endParaRPr>
          </a:p>
          <a:p>
            <a:pPr algn="ctr"/>
            <a:endParaRPr lang="ru-RU" sz="4000" b="1" i="1" dirty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Формирование социальной компетенции</a:t>
            </a:r>
            <a:endParaRPr lang="ru-RU" sz="4000" b="1" i="1" dirty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>
                <a:solidFill>
                  <a:srgbClr val="000000"/>
                </a:solidFill>
              </a:rPr>
              <a:t>учащихся </a:t>
            </a:r>
            <a:r>
              <a:rPr lang="ru-RU" sz="4000" b="1" i="1" dirty="0" smtClean="0">
                <a:solidFill>
                  <a:srgbClr val="000000"/>
                </a:solidFill>
              </a:rPr>
              <a:t> в условиях дистанционного образования</a:t>
            </a:r>
          </a:p>
          <a:p>
            <a:pPr algn="ctr"/>
            <a:endParaRPr lang="ru-RU" sz="4000" b="1" i="1" dirty="0" smtClean="0">
              <a:solidFill>
                <a:srgbClr val="000000"/>
              </a:solidFill>
            </a:endParaRPr>
          </a:p>
          <a:p>
            <a:pPr algn="ctr"/>
            <a:endParaRPr lang="ru-RU" sz="4000" b="1" i="1" dirty="0">
              <a:solidFill>
                <a:srgbClr val="000000"/>
              </a:solidFill>
            </a:endParaRPr>
          </a:p>
          <a:p>
            <a:pPr algn="ctr"/>
            <a:endParaRPr lang="ru-RU" sz="4000" b="1" i="1" dirty="0" smtClean="0">
              <a:solidFill>
                <a:srgbClr val="000000"/>
              </a:solidFill>
            </a:endParaRPr>
          </a:p>
          <a:p>
            <a:pPr algn="ctr"/>
            <a:endParaRPr lang="ru-RU" sz="4000" b="1" i="1" dirty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ЦДО</a:t>
            </a: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2014   </a:t>
            </a:r>
            <a:endParaRPr lang="ru-RU" sz="4000" b="1" i="1" dirty="0">
              <a:solidFill>
                <a:srgbClr val="000000"/>
              </a:solidFill>
            </a:endParaRPr>
          </a:p>
        </p:txBody>
      </p:sp>
      <p:pic>
        <p:nvPicPr>
          <p:cNvPr id="3079" name="Picture 8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852372"/>
            <a:ext cx="2262187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999489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413338"/>
            <a:ext cx="61024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Социальная компетенция – «желание и умение вступать в коммуникацию с другими людьми, способность ориентироваться в ситуации общения, строить высказывание в зависимости от коммуникативного намерения говорящего и ситуации»</a:t>
            </a:r>
          </a:p>
        </p:txBody>
      </p:sp>
    </p:spTree>
    <p:extLst>
      <p:ext uri="{BB962C8B-B14F-4D97-AF65-F5344CB8AC3E}">
        <p14:creationId xmlns:p14="http://schemas.microsoft.com/office/powerpoint/2010/main" xmlns="" val="187652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273050"/>
            <a:ext cx="8226425" cy="704850"/>
          </a:xfrm>
        </p:spPr>
        <p:txBody>
          <a:bodyPr/>
          <a:lstStyle/>
          <a:p>
            <a:r>
              <a:rPr lang="ru-RU" sz="3200" b="1" dirty="0"/>
              <a:t>Формируются компетентности, если:</a:t>
            </a:r>
            <a:r>
              <a:rPr lang="ru-RU" sz="4000" dirty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 dirty="0"/>
              <a:t>Обучение носит </a:t>
            </a:r>
            <a:r>
              <a:rPr lang="ru-RU" sz="2000" dirty="0" err="1"/>
              <a:t>деятельностный</a:t>
            </a:r>
            <a:r>
              <a:rPr lang="ru-RU" sz="2000" dirty="0"/>
              <a:t> характер.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/>
              <a:t>Идёт ориентация </a:t>
            </a:r>
            <a:r>
              <a:rPr lang="ru-RU" sz="2000" dirty="0" smtClean="0"/>
              <a:t> </a:t>
            </a:r>
            <a:r>
              <a:rPr lang="ru-RU" sz="2000" dirty="0"/>
              <a:t>на развитие самостоятельности и ответственности ученика за результаты своей деятельности. (для этого необходимо увеличить долю самостоятельных работ творческого, поискового, исследовательского и экспериментального характера).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/>
              <a:t>Если создаются условия для приобретения опыта и достижения цели.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/>
              <a:t>Применяются такие технологии преподавания, в основе которых лежат самостоятельность и ответственность учителя за результаты своих учеников (проектная методика, реферативный подход, рефлексия, исследовательский, проблемный методы, программированное обучение, интеграция, </a:t>
            </a:r>
            <a:r>
              <a:rPr lang="ru-RU" sz="2000" dirty="0" smtClean="0"/>
              <a:t>развивающее обучение). </a:t>
            </a:r>
            <a:endParaRPr lang="ru-RU" sz="2000" dirty="0"/>
          </a:p>
          <a:p>
            <a:pPr marL="609600" indent="-609600">
              <a:lnSpc>
                <a:spcPct val="80000"/>
              </a:lnSpc>
            </a:pPr>
            <a:r>
              <a:rPr lang="ru-RU" sz="2000" dirty="0"/>
              <a:t>Усиление практической направленности школьного образования (через деловые, имитационные игры, творческие встречи, </a:t>
            </a:r>
            <a:r>
              <a:rPr lang="ru-RU" sz="2000" dirty="0" smtClean="0"/>
              <a:t>дискуссии). </a:t>
            </a:r>
            <a:endParaRPr lang="ru-RU" sz="2000" dirty="0"/>
          </a:p>
          <a:p>
            <a:pPr marL="609600" indent="-609600">
              <a:lnSpc>
                <a:spcPct val="80000"/>
              </a:lnSpc>
            </a:pPr>
            <a:r>
              <a:rPr lang="ru-RU" sz="2000" dirty="0"/>
              <a:t>Если учитель умело управляет обучением и деятельностью ученика.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3651946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777653"/>
              </p:ext>
            </p:extLst>
          </p:nvPr>
        </p:nvGraphicFramePr>
        <p:xfrm>
          <a:off x="539552" y="1700808"/>
          <a:ext cx="8280920" cy="4029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3070"/>
                <a:gridCol w="4227850"/>
              </a:tblGrid>
              <a:tr h="645990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преподавателя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ученика</a:t>
                      </a:r>
                      <a:endParaRPr lang="ru-RU" dirty="0"/>
                    </a:p>
                  </a:txBody>
                  <a:tcPr/>
                </a:tc>
              </a:tr>
              <a:tr h="30264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Предлагает  задачи разного уровня,  вариативные домашние задания , перечень  тем творческих  работ и докладов,  </a:t>
                      </a:r>
                    </a:p>
                    <a:p>
                      <a:r>
                        <a:rPr lang="ru-RU" dirty="0" smtClean="0"/>
                        <a:t>разные формы тематического оценивания,</a:t>
                      </a:r>
                    </a:p>
                    <a:p>
                      <a:r>
                        <a:rPr lang="ru-RU" dirty="0" smtClean="0"/>
                        <a:t>разбор ситуаций, поступков героев в литературных произведениях,</a:t>
                      </a:r>
                    </a:p>
                    <a:p>
                      <a:r>
                        <a:rPr lang="ru-RU" dirty="0" smtClean="0"/>
                        <a:t>Необходимо чаще показывать ученикам перспективы </a:t>
                      </a:r>
                      <a:r>
                        <a:rPr lang="ru-RU" dirty="0" err="1" smtClean="0"/>
                        <a:t>иx</a:t>
                      </a:r>
                      <a:r>
                        <a:rPr lang="ru-RU" dirty="0" smtClean="0"/>
                        <a:t> обучения.</a:t>
                      </a:r>
                    </a:p>
                    <a:p>
                      <a:r>
                        <a:rPr lang="ru-RU" dirty="0" smtClean="0"/>
                        <a:t>Разыгрывание социальных</a:t>
                      </a:r>
                      <a:r>
                        <a:rPr lang="ru-RU" baseline="0" dirty="0" smtClean="0"/>
                        <a:t> ролей</a:t>
                      </a:r>
                    </a:p>
                    <a:p>
                      <a:r>
                        <a:rPr lang="ru-RU" baseline="0" dirty="0" smtClean="0"/>
                        <a:t> Проведение рефлексии на уроке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Выбирает уровень на тематическом оценивании,</a:t>
                      </a:r>
                    </a:p>
                    <a:p>
                      <a:r>
                        <a:rPr lang="ru-RU" dirty="0" smtClean="0"/>
                        <a:t>уровень домашней работы,</a:t>
                      </a:r>
                    </a:p>
                    <a:p>
                      <a:r>
                        <a:rPr lang="ru-RU" dirty="0" smtClean="0"/>
                        <a:t>темы творческих работ из общего перечня,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B6B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оценивание 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B6B99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МОДЕЛИРОВАНИЕ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B6B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ситуаций, оценивание поступков героев литературных произведений</a:t>
                      </a:r>
                    </a:p>
                    <a:p>
                      <a:r>
                        <a:rPr lang="ru-RU" dirty="0" smtClean="0"/>
                        <a:t>Умение играть социальные роли</a:t>
                      </a:r>
                    </a:p>
                    <a:p>
                      <a:r>
                        <a:rPr lang="ru-RU" dirty="0" smtClean="0"/>
                        <a:t>Умение </a:t>
                      </a:r>
                      <a:r>
                        <a:rPr lang="ru-RU" dirty="0" err="1" smtClean="0"/>
                        <a:t>оценитьс</a:t>
                      </a:r>
                      <a:r>
                        <a:rPr lang="ru-RU" dirty="0" smtClean="0"/>
                        <a:t> вои знания, свой ответ, работу на уроке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57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563" y="620688"/>
            <a:ext cx="768085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9034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WordArt 5"/>
          <p:cNvSpPr>
            <a:spLocks noChangeArrowheads="1" noChangeShapeType="1" noTextEdit="1"/>
          </p:cNvSpPr>
          <p:nvPr/>
        </p:nvSpPr>
        <p:spPr bwMode="auto">
          <a:xfrm>
            <a:off x="1259632" y="1628775"/>
            <a:ext cx="6912818" cy="4176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Georgia" pitchFamily="18" charset="0"/>
              </a:rPr>
              <a:t>Спасибо.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+mj-lt"/>
              </a:rPr>
              <a:t> </a:t>
            </a: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+mj-lt"/>
              </a:rPr>
              <a:t>Презентацию </a:t>
            </a: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+mj-lt"/>
              </a:rPr>
              <a:t>подготовила </a:t>
            </a:r>
            <a:r>
              <a:rPr lang="ru-RU" sz="3600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+mj-lt"/>
              </a:rPr>
              <a:t>Старцева</a:t>
            </a: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+mj-lt"/>
              </a:rPr>
              <a:t> Г.А</a:t>
            </a:r>
            <a:endParaRPr lang="ru-RU" sz="3600" kern="10" dirty="0" smtClean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16665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WordArt 5"/>
          <p:cNvSpPr>
            <a:spLocks noChangeArrowheads="1" noChangeShapeType="1" noTextEdit="1"/>
          </p:cNvSpPr>
          <p:nvPr/>
        </p:nvSpPr>
        <p:spPr bwMode="auto">
          <a:xfrm>
            <a:off x="1259632" y="836713"/>
            <a:ext cx="6984776" cy="403244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Эпиграф: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Мы слишком часто </a:t>
            </a: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даем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детям ответы, </a:t>
            </a:r>
            <a:endParaRPr lang="ru-RU" sz="3600" kern="10" dirty="0" smtClean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которые </a:t>
            </a: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надо выучить, </a:t>
            </a:r>
            <a:endParaRPr lang="ru-RU" sz="3600" kern="10" dirty="0" smtClean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 </a:t>
            </a: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ставим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передними проблемы, </a:t>
            </a:r>
            <a:endParaRPr lang="ru-RU" sz="3600" kern="10" dirty="0" smtClean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которые </a:t>
            </a:r>
            <a:endParaRPr lang="ru-RU" sz="36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надо решить».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ru-RU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                              Роджер </a:t>
            </a: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Левин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endParaRPr lang="ru-RU" sz="3600" kern="10" dirty="0" smtClean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084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2359025"/>
          </a:xfrm>
        </p:spPr>
        <p:txBody>
          <a:bodyPr/>
          <a:lstStyle/>
          <a:p>
            <a:r>
              <a:rPr lang="ru-RU" sz="3200"/>
              <a:t> </a:t>
            </a:r>
            <a:r>
              <a:rPr lang="ru-RU"/>
              <a:t>Цели образования </a:t>
            </a:r>
            <a:r>
              <a:rPr lang="en-US"/>
              <a:t>XXI</a:t>
            </a:r>
            <a:r>
              <a:rPr lang="ru-RU"/>
              <a:t> века, сформулированные </a:t>
            </a:r>
            <a:r>
              <a:rPr lang="en-US"/>
              <a:t/>
            </a:r>
            <a:br>
              <a:rPr lang="en-US"/>
            </a:br>
            <a:r>
              <a:rPr lang="ru-RU"/>
              <a:t>Жаком Делором: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781300"/>
            <a:ext cx="8229600" cy="3306763"/>
          </a:xfrm>
        </p:spPr>
        <p:txBody>
          <a:bodyPr/>
          <a:lstStyle/>
          <a:p>
            <a:pPr>
              <a:buFont typeface="Wingdings" pitchFamily="2" charset="2"/>
              <a:buChar char="¯"/>
            </a:pPr>
            <a:r>
              <a:rPr lang="ru-RU"/>
              <a:t>научиться познавать;</a:t>
            </a:r>
            <a:endParaRPr lang="en-US"/>
          </a:p>
          <a:p>
            <a:pPr>
              <a:buFont typeface="Wingdings" pitchFamily="2" charset="2"/>
              <a:buChar char="¯"/>
            </a:pPr>
            <a:r>
              <a:rPr lang="ru-RU"/>
              <a:t> научиться делать;</a:t>
            </a:r>
            <a:endParaRPr lang="en-US"/>
          </a:p>
          <a:p>
            <a:pPr>
              <a:buFont typeface="Wingdings" pitchFamily="2" charset="2"/>
              <a:buChar char="¯"/>
            </a:pPr>
            <a:r>
              <a:rPr lang="ru-RU"/>
              <a:t>научиться жить вместе; </a:t>
            </a:r>
            <a:endParaRPr lang="en-US"/>
          </a:p>
          <a:p>
            <a:pPr>
              <a:buFont typeface="Wingdings" pitchFamily="2" charset="2"/>
              <a:buChar char="¯"/>
            </a:pPr>
            <a:r>
              <a:rPr lang="ru-RU"/>
              <a:t>научиться жить</a:t>
            </a:r>
            <a:r>
              <a:rPr lang="en-US"/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327490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/>
              <a:t>Компетенции «закладываются» в образовательный процесс посредством: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2200275"/>
            <a:ext cx="8226425" cy="3895725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Дистанционных технологий</a:t>
            </a:r>
            <a:r>
              <a:rPr lang="ru-RU" dirty="0"/>
              <a:t>;</a:t>
            </a:r>
          </a:p>
          <a:p>
            <a:r>
              <a:rPr lang="ru-RU" dirty="0"/>
              <a:t>Содержания образования;</a:t>
            </a:r>
          </a:p>
          <a:p>
            <a:r>
              <a:rPr lang="ru-RU" dirty="0"/>
              <a:t>Стиля жизни ОУ;</a:t>
            </a:r>
          </a:p>
          <a:p>
            <a:r>
              <a:rPr lang="ru-RU" dirty="0"/>
              <a:t>Типа взаимодействия между </a:t>
            </a:r>
            <a:r>
              <a:rPr lang="ru-RU" dirty="0" smtClean="0"/>
              <a:t>преподавателем </a:t>
            </a:r>
            <a:r>
              <a:rPr lang="ru-RU" dirty="0"/>
              <a:t>и </a:t>
            </a:r>
            <a:r>
              <a:rPr lang="ru-RU" dirty="0" smtClean="0"/>
              <a:t>обучающимся </a:t>
            </a:r>
            <a:r>
              <a:rPr lang="ru-RU" dirty="0"/>
              <a:t>и между обучающимися.</a:t>
            </a:r>
          </a:p>
        </p:txBody>
      </p:sp>
    </p:spTree>
    <p:extLst>
      <p:ext uri="{BB962C8B-B14F-4D97-AF65-F5344CB8AC3E}">
        <p14:creationId xmlns:p14="http://schemas.microsoft.com/office/powerpoint/2010/main" xmlns="" val="3797019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57200" y="620713"/>
            <a:ext cx="82296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65B2FF"/>
              </a:buClr>
              <a:buSzPts val="1100"/>
              <a:buFont typeface="Wingdings" pitchFamily="2" charset="2"/>
              <a:buNone/>
              <a:defRPr/>
            </a:pPr>
            <a:r>
              <a:rPr lang="ru-RU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Компетенция – это 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заданное требование, норма образовательной подготовки учеников. 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65B2FF"/>
              </a:buClr>
              <a:buSzPts val="1200"/>
              <a:buFont typeface="Wingdings" pitchFamily="2" charset="2"/>
              <a:buNone/>
              <a:defRPr/>
            </a:pPr>
            <a:r>
              <a:rPr lang="ru-RU" sz="24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539750" y="3141663"/>
            <a:ext cx="7920038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65B2FF"/>
              </a:buClr>
              <a:buSzPts val="1100"/>
              <a:buFont typeface="Wingdings" pitchFamily="2" charset="2"/>
              <a:buNone/>
              <a:defRPr/>
            </a:pPr>
            <a:r>
              <a:rPr lang="ru-RU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Компетентность – это реально сформированные личностные качества и минимальный опыт деятельности.</a:t>
            </a:r>
            <a:r>
              <a:rPr lang="ru-RU" sz="3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endParaRPr lang="ru-RU" sz="3200" b="1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65B2FF"/>
              </a:buClr>
              <a:buSzPts val="1100"/>
              <a:buFont typeface="Wingdings" pitchFamily="2" charset="2"/>
              <a:buNone/>
              <a:defRPr/>
            </a:pPr>
            <a:endParaRPr lang="ru-RU" sz="3200" b="1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12598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456237"/>
          </a:xfrm>
        </p:spPr>
        <p:txBody>
          <a:bodyPr/>
          <a:lstStyle/>
          <a:p>
            <a:pPr>
              <a:defRPr/>
            </a:pPr>
            <a:r>
              <a:rPr lang="ru-RU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2339975" y="1125538"/>
            <a:ext cx="4537075" cy="1633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smtClean="0">
                <a:solidFill>
                  <a:srgbClr val="0000FF"/>
                </a:solidFill>
                <a:latin typeface="Verdana" pitchFamily="34" charset="0"/>
              </a:rPr>
              <a:t>Компетентность</a:t>
            </a:r>
            <a:r>
              <a:rPr lang="ru-RU" smtClean="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6156325" y="2565400"/>
            <a:ext cx="1223963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  <a:latin typeface="Verdana" pitchFamily="34" charset="0"/>
            </a:endParaRPr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4643438" y="2781300"/>
            <a:ext cx="730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  <a:latin typeface="Verdana" pitchFamily="34" charset="0"/>
            </a:endParaRPr>
          </a:p>
        </p:txBody>
      </p:sp>
      <p:sp>
        <p:nvSpPr>
          <p:cNvPr id="9223" name="Line 14"/>
          <p:cNvSpPr>
            <a:spLocks noChangeShapeType="1"/>
          </p:cNvSpPr>
          <p:nvPr/>
        </p:nvSpPr>
        <p:spPr bwMode="auto">
          <a:xfrm flipH="1">
            <a:off x="2195513" y="2636838"/>
            <a:ext cx="1081087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AEAEA"/>
              </a:solidFill>
              <a:latin typeface="Verdana" pitchFamily="34" charset="0"/>
            </a:endParaRPr>
          </a:p>
        </p:txBody>
      </p:sp>
      <p:sp>
        <p:nvSpPr>
          <p:cNvPr id="9224" name="Rectangle 16"/>
          <p:cNvSpPr>
            <a:spLocks noChangeArrowheads="1"/>
          </p:cNvSpPr>
          <p:nvPr/>
        </p:nvSpPr>
        <p:spPr bwMode="auto">
          <a:xfrm>
            <a:off x="684213" y="4437063"/>
            <a:ext cx="184943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3300"/>
                </a:solidFill>
                <a:latin typeface="Verdana" pitchFamily="34" charset="0"/>
              </a:rPr>
              <a:t>Мобильность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3300"/>
                </a:solidFill>
                <a:latin typeface="Verdana" pitchFamily="34" charset="0"/>
              </a:rPr>
              <a:t> знаний</a:t>
            </a: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3492500" y="4652963"/>
            <a:ext cx="19939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FF3300"/>
                </a:solidFill>
                <a:latin typeface="Verdana" pitchFamily="34" charset="0"/>
              </a:rPr>
              <a:t>Гибкость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2000" smtClean="0">
                <a:solidFill>
                  <a:srgbClr val="FF3300"/>
                </a:solidFill>
                <a:latin typeface="Verdana" pitchFamily="34" charset="0"/>
              </a:rPr>
              <a:t>метода</a:t>
            </a:r>
          </a:p>
        </p:txBody>
      </p:sp>
      <p:sp>
        <p:nvSpPr>
          <p:cNvPr id="9226" name="Rectangle 18"/>
          <p:cNvSpPr>
            <a:spLocks noChangeArrowheads="1"/>
          </p:cNvSpPr>
          <p:nvPr/>
        </p:nvSpPr>
        <p:spPr bwMode="auto">
          <a:xfrm>
            <a:off x="6659563" y="4508500"/>
            <a:ext cx="20891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3300"/>
                </a:solidFill>
                <a:latin typeface="Verdana" pitchFamily="34" charset="0"/>
              </a:rPr>
              <a:t>Критичность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3300"/>
                </a:solidFill>
                <a:latin typeface="Verdana" pitchFamily="34" charset="0"/>
              </a:rPr>
              <a:t>мышления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231341452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5613" y="227331"/>
            <a:ext cx="45719" cy="45719"/>
          </a:xfrm>
          <a:noFill/>
        </p:spPr>
        <p:txBody>
          <a:bodyPr/>
          <a:lstStyle/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672"/>
            <a:ext cx="8229600" cy="4464497"/>
          </a:xfrm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Социальная компетентность </a:t>
            </a: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связана с окружением, жизнью общества, социальной деятельностью личности (способность к сотрудничеству, умение решать проблемы в различных жизненных ситуациях, навыки взаимопонимания,  коммуникационные навыки, мобильность в разных социальных условиях).</a:t>
            </a:r>
            <a:r>
              <a:rPr lang="ru-RU" sz="1800" i="1" dirty="0" smtClean="0">
                <a:solidFill>
                  <a:srgbClr val="FFC000"/>
                </a:solidFill>
              </a:rPr>
              <a:t>                </a:t>
            </a:r>
          </a:p>
          <a:p>
            <a:pPr marL="0" indent="0">
              <a:lnSpc>
                <a:spcPct val="80000"/>
              </a:lnSpc>
              <a:buNone/>
            </a:pPr>
            <a:endParaRPr lang="ru-RU" sz="1800" i="1" dirty="0"/>
          </a:p>
          <a:p>
            <a:pPr marL="0" indent="0">
              <a:lnSpc>
                <a:spcPct val="80000"/>
              </a:lnSpc>
              <a:buNone/>
            </a:pPr>
            <a:endParaRPr lang="ru-RU" sz="1800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b="1" i="1" dirty="0" smtClean="0">
                <a:solidFill>
                  <a:srgbClr val="92D050"/>
                </a:solidFill>
              </a:rPr>
              <a:t>Социальная </a:t>
            </a:r>
            <a:r>
              <a:rPr lang="ru-RU" b="1" i="1" dirty="0">
                <a:solidFill>
                  <a:srgbClr val="92D050"/>
                </a:solidFill>
              </a:rPr>
              <a:t>компетентность </a:t>
            </a:r>
            <a:r>
              <a:rPr lang="ru-RU" b="1" dirty="0" smtClean="0">
                <a:solidFill>
                  <a:srgbClr val="92D050"/>
                </a:solidFill>
              </a:rPr>
              <a:t>– </a:t>
            </a:r>
            <a:r>
              <a:rPr lang="ru-RU" b="1" dirty="0">
                <a:solidFill>
                  <a:srgbClr val="92D050"/>
                </a:solidFill>
              </a:rPr>
              <a:t>способность действовать в социуме с учётом позиций других людей.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486561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>к</a:t>
            </a:r>
            <a:r>
              <a:rPr lang="ru-RU" sz="2400" i="1" dirty="0">
                <a:effectLst/>
                <a:latin typeface="Calibri"/>
                <a:ea typeface="Calibri"/>
                <a:cs typeface="Times New Roman"/>
              </a:rPr>
              <a:t>огнитивный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> компонент, который связан с представлениями о способах и правилах социального взаимодействия (в частности, нормы поведения в обществе, нормы общения);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400" i="1" dirty="0">
                <a:effectLst/>
                <a:latin typeface="Calibri"/>
                <a:ea typeface="Calibri"/>
                <a:cs typeface="Times New Roman"/>
              </a:rPr>
              <a:t>мотивационно-ценностный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> компонент, включающий отношение к себе и другому человеку как высшей ценности; проявления доброты, заботы, милосердия; наличие мотивации достижения в собственном поведении и в совместной групповой деятельности; </a:t>
            </a:r>
          </a:p>
          <a:p>
            <a:r>
              <a:rPr lang="ru-RU" sz="2400" i="1" dirty="0" err="1">
                <a:effectLst/>
                <a:latin typeface="Calibri"/>
                <a:ea typeface="Calibri"/>
                <a:cs typeface="Times New Roman"/>
              </a:rPr>
              <a:t>деятельностный</a:t>
            </a:r>
            <a:r>
              <a:rPr lang="ru-RU" sz="2400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>компонент, предполагающий </a:t>
            </a:r>
            <a:r>
              <a:rPr lang="ru-RU" sz="2400" dirty="0" err="1">
                <a:effectLst/>
                <a:latin typeface="Calibri"/>
                <a:ea typeface="Calibri"/>
                <a:cs typeface="Times New Roman"/>
              </a:rPr>
              <a:t>сформированность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> навыков самоорганизации, самоконтроля, навыков конструктивного неконфликтного взаимодействия, а также выбор адекватных ситуации способов общения и поведения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22946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7355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компетентность в сфере социально-трудовой деятельности включает:</a:t>
            </a:r>
            <a:b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dirty="0">
              <a:solidFill>
                <a:srgbClr val="9900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00200"/>
            <a:ext cx="8352928" cy="3773016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анализировать ситуацию на рынке труда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оценивать собственные профессиональные возможности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ориентироваться в нормах и этике взаимоотношений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навыки самоорганизации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0368792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540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Тема Office</vt:lpstr>
      <vt:lpstr>Сетка с тенью</vt:lpstr>
      <vt:lpstr>1_Сетка с тенью</vt:lpstr>
      <vt:lpstr>2_Сетка с тенью</vt:lpstr>
      <vt:lpstr>3_Сетка с тенью</vt:lpstr>
      <vt:lpstr>5_Сетка с тенью</vt:lpstr>
      <vt:lpstr>6_Сетка с тенью</vt:lpstr>
      <vt:lpstr>7_Сетка с тенью</vt:lpstr>
      <vt:lpstr>10_Сетка с тенью</vt:lpstr>
      <vt:lpstr>11_Сетка с тенью</vt:lpstr>
      <vt:lpstr>Слайд 1</vt:lpstr>
      <vt:lpstr>Слайд 2</vt:lpstr>
      <vt:lpstr> Цели образования XXI века, сформулированные  Жаком Делором:</vt:lpstr>
      <vt:lpstr>Компетенции «закладываются» в образовательный процесс посредством:</vt:lpstr>
      <vt:lpstr>Слайд 5</vt:lpstr>
      <vt:lpstr> </vt:lpstr>
      <vt:lpstr> </vt:lpstr>
      <vt:lpstr>Слайд 8</vt:lpstr>
      <vt:lpstr>компетентность в сфере социально-трудовой деятельности включает: </vt:lpstr>
      <vt:lpstr>Слайд 10</vt:lpstr>
      <vt:lpstr>Формируются компетентности, если: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Галочка</dc:creator>
  <cp:lastModifiedBy>100</cp:lastModifiedBy>
  <cp:revision>25</cp:revision>
  <dcterms:created xsi:type="dcterms:W3CDTF">2014-03-19T05:54:51Z</dcterms:created>
  <dcterms:modified xsi:type="dcterms:W3CDTF">2014-03-24T07:12:11Z</dcterms:modified>
</cp:coreProperties>
</file>