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  <p:sldId id="261" r:id="rId7"/>
    <p:sldId id="265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5EE6-93FC-455E-90D3-531DE42A2DC6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727B-25AA-4BBD-B008-64435C84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5EE6-93FC-455E-90D3-531DE42A2DC6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727B-25AA-4BBD-B008-64435C84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5EE6-93FC-455E-90D3-531DE42A2DC6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727B-25AA-4BBD-B008-64435C84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5EE6-93FC-455E-90D3-531DE42A2DC6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727B-25AA-4BBD-B008-64435C84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5EE6-93FC-455E-90D3-531DE42A2DC6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727B-25AA-4BBD-B008-64435C84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5EE6-93FC-455E-90D3-531DE42A2DC6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727B-25AA-4BBD-B008-64435C84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5EE6-93FC-455E-90D3-531DE42A2DC6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727B-25AA-4BBD-B008-64435C84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5EE6-93FC-455E-90D3-531DE42A2DC6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727B-25AA-4BBD-B008-64435C84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5EE6-93FC-455E-90D3-531DE42A2DC6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727B-25AA-4BBD-B008-64435C84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5EE6-93FC-455E-90D3-531DE42A2DC6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727B-25AA-4BBD-B008-64435C84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5EE6-93FC-455E-90D3-531DE42A2DC6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727B-25AA-4BBD-B008-64435C84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F5EE6-93FC-455E-90D3-531DE42A2DC6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1727B-25AA-4BBD-B008-64435C8406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da.delphimaster.net/?id=1303971325&amp;n=3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900igr.net/kartinki/geometrija/Kvadrat/012-V-ejo-pravom-verkhnem-uglu-razmeschjon-magicheskij-kvadrat-4-porjadka.html" TargetMode="External"/><Relationship Id="rId5" Type="http://schemas.openxmlformats.org/officeDocument/2006/relationships/hyperlink" Target="http://www.tulatalker.ru/?act=Print&amp;client=html&amp;f=88&amp;t=58842" TargetMode="External"/><Relationship Id="rId4" Type="http://schemas.openxmlformats.org/officeDocument/2006/relationships/hyperlink" Target="http://blogs.mail.ru/mail/med-sestr/58D565240944568F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Картинка 73 из 815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 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2052" name="Прямоугольник 3"/>
          <p:cNvSpPr>
            <a:spLocks noChangeArrowheads="1"/>
          </p:cNvSpPr>
          <p:nvPr/>
        </p:nvSpPr>
        <p:spPr bwMode="auto">
          <a:xfrm>
            <a:off x="928688" y="571500"/>
            <a:ext cx="7788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</a:rPr>
              <a:t>Дидактическая игра «Магический квадрат»</a:t>
            </a:r>
          </a:p>
        </p:txBody>
      </p:sp>
      <p:pic>
        <p:nvPicPr>
          <p:cNvPr id="2053" name="Picture 12" descr="Картинка 60 из 279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214686"/>
            <a:ext cx="2000250" cy="2579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14" descr="Картинка 239 из 2796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1857375"/>
            <a:ext cx="2590800" cy="2652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8" descr="Картинка 427 из 2796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38" y="4143375"/>
            <a:ext cx="1714500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6" name="TextBox 14"/>
          <p:cNvSpPr txBox="1">
            <a:spLocks noChangeArrowheads="1"/>
          </p:cNvSpPr>
          <p:nvPr/>
        </p:nvSpPr>
        <p:spPr bwMode="auto">
          <a:xfrm>
            <a:off x="2500313" y="5286375"/>
            <a:ext cx="421481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latin typeface="Calibri" pitchFamily="34" charset="0"/>
              </a:rPr>
              <a:t>Автор: Ларионова Ирина Михайловна,</a:t>
            </a:r>
          </a:p>
          <a:p>
            <a:pPr algn="ctr"/>
            <a:r>
              <a:rPr lang="ru-RU" dirty="0">
                <a:latin typeface="Calibri" pitchFamily="34" charset="0"/>
              </a:rPr>
              <a:t>учитель биологии и экологии</a:t>
            </a:r>
          </a:p>
          <a:p>
            <a:pPr algn="ctr"/>
            <a:r>
              <a:rPr lang="ru-RU" dirty="0">
                <a:latin typeface="Calibri" pitchFamily="34" charset="0"/>
              </a:rPr>
              <a:t>МОУ «Медновская СОШ»</a:t>
            </a:r>
          </a:p>
          <a:p>
            <a:pPr algn="ctr"/>
            <a:r>
              <a:rPr lang="ru-RU" dirty="0">
                <a:latin typeface="Calibri" pitchFamily="34" charset="0"/>
              </a:rPr>
              <a:t>Тверская область</a:t>
            </a:r>
          </a:p>
          <a:p>
            <a:pPr algn="ctr"/>
            <a:r>
              <a:rPr lang="ru-RU" dirty="0" smtClean="0">
                <a:latin typeface="Calibri" pitchFamily="34" charset="0"/>
              </a:rPr>
              <a:t>2015</a:t>
            </a:r>
            <a:endParaRPr lang="ru-RU" dirty="0"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Картинка 73 из 815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1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/>
              <a:t>Цель игры:</a:t>
            </a:r>
          </a:p>
        </p:txBody>
      </p:sp>
      <p:sp>
        <p:nvSpPr>
          <p:cNvPr id="3076" name="Содержимое 2"/>
          <p:cNvSpPr>
            <a:spLocks noGrp="1"/>
          </p:cNvSpPr>
          <p:nvPr>
            <p:ph idx="1"/>
          </p:nvPr>
        </p:nvSpPr>
        <p:spPr>
          <a:xfrm>
            <a:off x="785813" y="2000250"/>
            <a:ext cx="5000625" cy="41259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smtClean="0"/>
              <a:t>1.Проверить эрудицию. 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/>
              <a:t>2.Проверить информированность. 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/>
              <a:t>3.Проверить знания учащихся.</a:t>
            </a:r>
          </a:p>
        </p:txBody>
      </p:sp>
      <p:pic>
        <p:nvPicPr>
          <p:cNvPr id="3077" name="Picture 4" descr="Картинка 20 из 2796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38" y="2714625"/>
            <a:ext cx="3000375" cy="3000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8" descr="Картинка 427 из 2796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285750"/>
            <a:ext cx="928688" cy="928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Картинка 73 из 815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1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Правила игры</a:t>
            </a:r>
            <a:br>
              <a:rPr lang="ru-RU" sz="3200" dirty="0" smtClean="0"/>
            </a:br>
            <a:endParaRPr lang="ru-RU" sz="3200" dirty="0" smtClean="0"/>
          </a:p>
        </p:txBody>
      </p:sp>
      <p:sp>
        <p:nvSpPr>
          <p:cNvPr id="4100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marL="0" indent="0" defTabSz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800" dirty="0" smtClean="0">
                <a:cs typeface="Times New Roman" pitchFamily="18" charset="0"/>
              </a:rPr>
              <a:t>Для проведения игры необходимо начертить квадрат и разбить его на 16 клеток (4х4). В клетках проставить буквы в алфавитном порядке построчно, слева направо, как показано на рисунке.</a:t>
            </a:r>
          </a:p>
          <a:p>
            <a:pPr marL="0" indent="0" defTabSz="0" eaLnBrk="1" hangingPunct="1">
              <a:spcBef>
                <a:spcPct val="0"/>
              </a:spcBef>
              <a:buFont typeface="Arial" charset="0"/>
              <a:buNone/>
            </a:pPr>
            <a:endParaRPr lang="ru-RU" dirty="0" smtClean="0"/>
          </a:p>
          <a:p>
            <a:pPr marL="0" indent="0" defTabSz="0" eaLnBrk="1" hangingPunct="1">
              <a:spcBef>
                <a:spcPct val="0"/>
              </a:spcBef>
              <a:buFont typeface="Arial" charset="0"/>
              <a:buNone/>
            </a:pPr>
            <a:endParaRPr lang="ru-RU" dirty="0" smtClean="0"/>
          </a:p>
          <a:p>
            <a:pPr marL="0" indent="0" defTabSz="0" eaLnBrk="1" hangingPunct="1">
              <a:spcBef>
                <a:spcPct val="0"/>
              </a:spcBef>
              <a:buFont typeface="Arial" charset="0"/>
              <a:buNone/>
            </a:pPr>
            <a:endParaRPr lang="ru-RU" dirty="0" smtClean="0"/>
          </a:p>
          <a:p>
            <a:pPr marL="0" indent="0" defTabSz="0" eaLnBrk="1" hangingPunct="1">
              <a:spcBef>
                <a:spcPct val="0"/>
              </a:spcBef>
              <a:buFont typeface="Arial" charset="0"/>
              <a:buNone/>
            </a:pPr>
            <a:endParaRPr lang="ru-RU" sz="1800" dirty="0" smtClean="0"/>
          </a:p>
          <a:p>
            <a:pPr marL="0" indent="0" defTabSz="0" eaLnBrk="1" hangingPunct="1">
              <a:spcBef>
                <a:spcPct val="0"/>
              </a:spcBef>
              <a:buFont typeface="Arial" charset="0"/>
              <a:buNone/>
            </a:pPr>
            <a:endParaRPr lang="ru-RU" sz="1800" dirty="0" smtClean="0"/>
          </a:p>
          <a:p>
            <a:pPr marL="0" indent="0" defTabSz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800" dirty="0" smtClean="0"/>
              <a:t>Данные буквы – от «А» до «Р» соответствуют 16 вопросам, ответы на которые пронумерованы числами  от 1 до 16. В ходе игры эти числа необходимо вписывать в клеточки с буквами, обозначающими соответствующий вопрос. При правильном заполнении сумма чисел в каждом из горизонтальных и вертикальных рядов квадрата будет составлять одно и то же число – 34.</a:t>
            </a:r>
          </a:p>
          <a:p>
            <a:pPr marL="0" indent="0" defTabSz="0" eaLnBrk="1" hangingPunct="1">
              <a:spcBef>
                <a:spcPct val="0"/>
              </a:spcBef>
              <a:buFont typeface="Arial" charset="0"/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71750" y="2428875"/>
          <a:ext cx="3714775" cy="1490319"/>
        </p:xfrm>
        <a:graphic>
          <a:graphicData uri="http://schemas.openxmlformats.org/drawingml/2006/table">
            <a:tbl>
              <a:tblPr/>
              <a:tblGrid>
                <a:gridCol w="928693"/>
                <a:gridCol w="928694"/>
                <a:gridCol w="928694"/>
                <a:gridCol w="928694"/>
              </a:tblGrid>
              <a:tr h="285752">
                <a:tc>
                  <a:txBody>
                    <a:bodyPr/>
                    <a:lstStyle/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Б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394133">
                <a:tc>
                  <a:txBody>
                    <a:bodyPr/>
                    <a:lstStyle/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Ж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З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394133">
                <a:tc>
                  <a:txBody>
                    <a:bodyPr/>
                    <a:lstStyle/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397253">
                <a:tc>
                  <a:txBody>
                    <a:bodyPr/>
                    <a:lstStyle/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</a:tbl>
          </a:graphicData>
        </a:graphic>
      </p:graphicFrame>
      <p:sp>
        <p:nvSpPr>
          <p:cNvPr id="412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29" name="Picture 8" descr="Картинка 427 из 279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5" y="142875"/>
            <a:ext cx="11430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Картинка 73 из 815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1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3" name="Заголовок 1"/>
          <p:cNvSpPr>
            <a:spLocks noGrp="1"/>
          </p:cNvSpPr>
          <p:nvPr>
            <p:ph type="ctrTitle"/>
          </p:nvPr>
        </p:nvSpPr>
        <p:spPr>
          <a:xfrm>
            <a:off x="785813" y="214313"/>
            <a:ext cx="7772400" cy="857250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Дидактическая игра «Магический квадрат»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285860"/>
          <a:ext cx="7500990" cy="514353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857388"/>
                <a:gridCol w="1928826"/>
                <a:gridCol w="1887423"/>
                <a:gridCol w="1827353"/>
              </a:tblGrid>
              <a:tr h="1357322"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57322"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57322"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71570"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Картинка 73 из 815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92869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Питание животных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357298"/>
            <a:ext cx="7715304" cy="4429156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Вопросы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А</a:t>
            </a:r>
            <a:r>
              <a:rPr lang="ru-RU" sz="1600" dirty="0">
                <a:solidFill>
                  <a:schemeClr val="tx1"/>
                </a:solidFill>
              </a:rPr>
              <a:t>.  Организмы, употребляющие готовые органические вещества – это.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Б</a:t>
            </a:r>
            <a:r>
              <a:rPr lang="ru-RU" sz="1600" dirty="0">
                <a:solidFill>
                  <a:schemeClr val="tx1"/>
                </a:solidFill>
              </a:rPr>
              <a:t>.  У каких животные есть пищеварительная система?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В</a:t>
            </a:r>
            <a:r>
              <a:rPr lang="ru-RU" sz="1600" dirty="0">
                <a:solidFill>
                  <a:schemeClr val="tx1"/>
                </a:solidFill>
              </a:rPr>
              <a:t>.  Назовите организм, который может быть как растением, так и животным?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Г</a:t>
            </a:r>
            <a:r>
              <a:rPr lang="ru-RU" sz="1600" dirty="0">
                <a:solidFill>
                  <a:schemeClr val="tx1"/>
                </a:solidFill>
              </a:rPr>
              <a:t>.  Ястреб это животное, какое?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Д</a:t>
            </a:r>
            <a:r>
              <a:rPr lang="ru-RU" sz="1600" dirty="0">
                <a:solidFill>
                  <a:schemeClr val="tx1"/>
                </a:solidFill>
              </a:rPr>
              <a:t>.  Как называются животные, питающиеся только растительной пищей?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Е.  </a:t>
            </a:r>
            <a:r>
              <a:rPr lang="ru-RU" sz="1600" dirty="0">
                <a:solidFill>
                  <a:schemeClr val="tx1"/>
                </a:solidFill>
              </a:rPr>
              <a:t>Где начинается процесс пищеварения у животных?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Ж. </a:t>
            </a:r>
            <a:r>
              <a:rPr lang="ru-RU" sz="1600" dirty="0">
                <a:solidFill>
                  <a:schemeClr val="tx1"/>
                </a:solidFill>
              </a:rPr>
              <a:t>Хищники среди насекомых – это?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З</a:t>
            </a:r>
            <a:r>
              <a:rPr lang="ru-RU" sz="1600" dirty="0">
                <a:solidFill>
                  <a:schemeClr val="tx1"/>
                </a:solidFill>
              </a:rPr>
              <a:t>.   Самая крупная железа организма?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И.  </a:t>
            </a:r>
            <a:r>
              <a:rPr lang="ru-RU" sz="1600" dirty="0">
                <a:solidFill>
                  <a:schemeClr val="tx1"/>
                </a:solidFill>
              </a:rPr>
              <a:t>Животные, употребляющие в пищу трупы животных – это?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К</a:t>
            </a:r>
            <a:r>
              <a:rPr lang="ru-RU" sz="1600" dirty="0">
                <a:solidFill>
                  <a:schemeClr val="tx1"/>
                </a:solidFill>
              </a:rPr>
              <a:t>.  Какой кишечник у растительноядных животных?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Л</a:t>
            </a:r>
            <a:r>
              <a:rPr lang="ru-RU" sz="1600" dirty="0">
                <a:solidFill>
                  <a:schemeClr val="tx1"/>
                </a:solidFill>
              </a:rPr>
              <a:t>. Складки кишечника покрыты бесчисленными выростами – это?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М</a:t>
            </a:r>
            <a:r>
              <a:rPr lang="ru-RU" sz="1600" dirty="0">
                <a:solidFill>
                  <a:schemeClr val="tx1"/>
                </a:solidFill>
              </a:rPr>
              <a:t>. Животные, использующие в пищу других животных, называются?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Н</a:t>
            </a:r>
            <a:r>
              <a:rPr lang="ru-RU" sz="1600" dirty="0">
                <a:solidFill>
                  <a:schemeClr val="tx1"/>
                </a:solidFill>
              </a:rPr>
              <a:t>.  Какие организмы проникают в организм хозяина?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О</a:t>
            </a:r>
            <a:r>
              <a:rPr lang="ru-RU" sz="1600" dirty="0">
                <a:solidFill>
                  <a:schemeClr val="tx1"/>
                </a:solidFill>
              </a:rPr>
              <a:t>.  Как называется ткать, которой выстланы стенки пищеварительного тракта?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П</a:t>
            </a:r>
            <a:r>
              <a:rPr lang="ru-RU" sz="1600" dirty="0">
                <a:solidFill>
                  <a:schemeClr val="tx1"/>
                </a:solidFill>
              </a:rPr>
              <a:t>.  Как называются животные, которые питаются растениями и животными?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Р</a:t>
            </a:r>
            <a:r>
              <a:rPr lang="ru-RU" sz="1600" dirty="0">
                <a:solidFill>
                  <a:schemeClr val="tx1"/>
                </a:solidFill>
              </a:rPr>
              <a:t>. Что помогает хищным животным добывать себе пищу?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Картинка 73 из 815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Ответы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728" y="1714490"/>
          <a:ext cx="5929354" cy="385764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06899"/>
                <a:gridCol w="2104458"/>
                <a:gridCol w="689105"/>
                <a:gridCol w="2428892"/>
              </a:tblGrid>
              <a:tr h="45384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Ротовая полость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Зрение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84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Хищное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Гетеротрофы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0762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Животные-паразиты.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Печень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84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Длинный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Хищными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84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Падальщики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/>
                        <a:t>Микроворсинки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84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Стрекозы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Эпителиальная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84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Зеленая эвглена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Млекопитающие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84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Всеядные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Травоядные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Картинка 73 из 815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Заголовок 1"/>
          <p:cNvSpPr>
            <a:spLocks noGrp="1"/>
          </p:cNvSpPr>
          <p:nvPr>
            <p:ph type="ctrTitle"/>
          </p:nvPr>
        </p:nvSpPr>
        <p:spPr>
          <a:xfrm>
            <a:off x="785813" y="214313"/>
            <a:ext cx="7772400" cy="857250"/>
          </a:xfrm>
        </p:spPr>
        <p:txBody>
          <a:bodyPr/>
          <a:lstStyle/>
          <a:p>
            <a:pPr eaLnBrk="1" hangingPunct="1"/>
            <a:r>
              <a:rPr lang="ru-RU" sz="2800" smtClean="0"/>
              <a:t>Правильный «Магический квадрат»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1214422"/>
          <a:ext cx="7500990" cy="542928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857388"/>
                <a:gridCol w="1928826"/>
                <a:gridCol w="1887423"/>
                <a:gridCol w="1827353"/>
              </a:tblGrid>
              <a:tr h="1357322"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57322"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57322"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57322"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Картинка 73 из 815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1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Список литературы и Интернет-ресурсы:</a:t>
            </a:r>
          </a:p>
        </p:txBody>
      </p:sp>
      <p:sp>
        <p:nvSpPr>
          <p:cNvPr id="1946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AutoNum type="arabicPeriod"/>
            </a:pPr>
            <a:r>
              <a:rPr lang="ru-RU" sz="1400" smtClean="0"/>
              <a:t>Дмитриев Ю.Д. Соседи по планете. Птицы. – М.: детская литература, 2004.</a:t>
            </a:r>
          </a:p>
          <a:p>
            <a:pPr eaLnBrk="1" hangingPunct="1">
              <a:buFont typeface="Arial" charset="0"/>
              <a:buAutoNum type="arabicPeriod"/>
            </a:pPr>
            <a:r>
              <a:rPr lang="ru-RU" sz="1400" smtClean="0"/>
              <a:t>Тюрикова И.В. и др. Своя игра. 3-я и 8-я книги для умных. – М.: Терра-книжный клуб, 2006.</a:t>
            </a:r>
          </a:p>
          <a:p>
            <a:pPr eaLnBrk="1" hangingPunct="1">
              <a:buFont typeface="Arial" charset="0"/>
              <a:buAutoNum type="arabicPeriod"/>
            </a:pPr>
            <a:r>
              <a:rPr lang="ru-RU" sz="1400" smtClean="0"/>
              <a:t>Тарасов А.А. Ботаника. Зоология. Химия. – Смоленск: Русич, 1999.</a:t>
            </a:r>
          </a:p>
          <a:p>
            <a:pPr eaLnBrk="1" hangingPunct="1">
              <a:buFont typeface="Arial" charset="0"/>
              <a:buAutoNum type="arabicPeriod"/>
            </a:pPr>
            <a:r>
              <a:rPr lang="ru-RU" sz="1400" smtClean="0"/>
              <a:t>Акимушкин И. Мир животных. Птицы. – М.: Мысль, 2005.</a:t>
            </a:r>
          </a:p>
          <a:p>
            <a:pPr eaLnBrk="1" hangingPunct="1">
              <a:buFont typeface="Arial" charset="0"/>
              <a:buAutoNum type="arabicPeriod"/>
            </a:pPr>
            <a:r>
              <a:rPr lang="ru-RU" sz="1400" smtClean="0"/>
              <a:t>Пономарева И.П. Биология. Растения. Грибы. Бактерии. – М.: Вентана-граф, 2004.</a:t>
            </a:r>
          </a:p>
          <a:p>
            <a:pPr eaLnBrk="1" hangingPunct="1">
              <a:buFont typeface="Arial" charset="0"/>
              <a:buAutoNum type="arabicPeriod"/>
            </a:pPr>
            <a:r>
              <a:rPr lang="ru-RU" sz="1400" u="sng" smtClean="0">
                <a:hlinkClick r:id="rId3"/>
              </a:rPr>
              <a:t>http://pda.delphimaster.net/?id=1303971325&amp;n=3</a:t>
            </a:r>
            <a:endParaRPr lang="ru-RU" sz="1400" u="sng" smtClean="0"/>
          </a:p>
          <a:p>
            <a:pPr eaLnBrk="1" hangingPunct="1">
              <a:buFont typeface="Arial" charset="0"/>
              <a:buAutoNum type="arabicPeriod"/>
            </a:pPr>
            <a:r>
              <a:rPr lang="ru-RU" sz="1400" u="sng" smtClean="0">
                <a:hlinkClick r:id="rId4"/>
              </a:rPr>
              <a:t>http://blogs.mail.ru/mail/med-sestr/58D565240944568F.html</a:t>
            </a:r>
            <a:endParaRPr lang="ru-RU" sz="1400" u="sng" smtClean="0"/>
          </a:p>
          <a:p>
            <a:pPr eaLnBrk="1" hangingPunct="1">
              <a:buFont typeface="Arial" charset="0"/>
              <a:buAutoNum type="arabicPeriod"/>
            </a:pPr>
            <a:r>
              <a:rPr lang="ru-RU" sz="1400" u="sng" smtClean="0">
                <a:hlinkClick r:id="rId5"/>
              </a:rPr>
              <a:t>http://www.tulatalker.ru/?act=Print&amp;client=html&amp;f=88&amp;t=58842</a:t>
            </a:r>
            <a:endParaRPr lang="ru-RU" sz="1400" u="sng" smtClean="0"/>
          </a:p>
          <a:p>
            <a:pPr eaLnBrk="1" hangingPunct="1">
              <a:buFont typeface="Arial" charset="0"/>
              <a:buAutoNum type="arabicPeriod"/>
            </a:pPr>
            <a:r>
              <a:rPr lang="ru-RU" sz="1400" u="sng" smtClean="0">
                <a:hlinkClick r:id="rId6"/>
              </a:rPr>
              <a:t>http://900igr.net/kartinki/geometrija/Kvadrat/012-V-ejo-pravom-verkhnem-uglu-razmeschjon-magicheskij-kvadrat-4-porjadka.html</a:t>
            </a:r>
            <a:endParaRPr lang="ru-RU" sz="1400" u="sng" smtClean="0"/>
          </a:p>
          <a:p>
            <a:pPr eaLnBrk="1" hangingPunct="1">
              <a:buFont typeface="Arial" charset="0"/>
              <a:buAutoNum type="arabicPeriod"/>
            </a:pPr>
            <a:r>
              <a:rPr lang="ru-RU" sz="1400" smtClean="0"/>
              <a:t>http://www.oracle-today.ru/articles/24833/</a:t>
            </a:r>
          </a:p>
          <a:p>
            <a:pPr eaLnBrk="1" hangingPunct="1">
              <a:buFont typeface="Arial" charset="0"/>
              <a:buAutoNum type="arabicPeriod"/>
            </a:pPr>
            <a:endParaRPr lang="ru-RU" sz="1400" smtClean="0"/>
          </a:p>
        </p:txBody>
      </p:sp>
      <p:pic>
        <p:nvPicPr>
          <p:cNvPr id="19461" name="Picture 8" descr="Картинка 427 из 2796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86688" y="5143500"/>
            <a:ext cx="928687" cy="928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528</Words>
  <Application>Microsoft Office PowerPoint</Application>
  <PresentationFormat>Экран (4:3)</PresentationFormat>
  <Paragraphs>293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  </vt:lpstr>
      <vt:lpstr>Цель игры:</vt:lpstr>
      <vt:lpstr>Правила игры </vt:lpstr>
      <vt:lpstr>Дидактическая игра «Магический квадрат»</vt:lpstr>
      <vt:lpstr>Питание животных</vt:lpstr>
      <vt:lpstr>Ответы</vt:lpstr>
      <vt:lpstr>Правильный «Магический квадрат»</vt:lpstr>
      <vt:lpstr>Список литературы и Интернет-ресурсы: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</dc:title>
  <dc:creator>Владимир</dc:creator>
  <cp:lastModifiedBy>Владимир</cp:lastModifiedBy>
  <cp:revision>4</cp:revision>
  <dcterms:created xsi:type="dcterms:W3CDTF">2014-01-27T13:42:19Z</dcterms:created>
  <dcterms:modified xsi:type="dcterms:W3CDTF">2015-03-31T18:11:40Z</dcterms:modified>
</cp:coreProperties>
</file>