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6" r:id="rId8"/>
    <p:sldId id="262"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6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72596196-A56D-418C-998C-3ABC0E460FD5}"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96196-A56D-418C-998C-3ABC0E460FD5}"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96196-A56D-418C-998C-3ABC0E460FD5}"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96196-A56D-418C-998C-3ABC0E460FD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20D29CF4-70FB-48C3-B583-8E561FB6E65F}" type="datetimeFigureOut">
              <a:rPr lang="ru-RU" smtClean="0"/>
              <a:pPr/>
              <a:t>18.11.2014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96196-A56D-418C-998C-3ABC0E460FD5}"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0D29CF4-70FB-48C3-B583-8E561FB6E65F}" type="datetimeFigureOut">
              <a:rPr lang="ru-RU" smtClean="0"/>
              <a:pPr/>
              <a:t>18.11.2014</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96196-A56D-418C-998C-3ABC0E460FD5}"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1484784"/>
            <a:ext cx="6840760" cy="1569660"/>
          </a:xfrm>
          <a:prstGeom prst="rect">
            <a:avLst/>
          </a:prstGeom>
          <a:noFill/>
        </p:spPr>
        <p:txBody>
          <a:bodyPr wrap="square" rtlCol="0">
            <a:spAutoFit/>
          </a:bodyPr>
          <a:lstStyle/>
          <a:p>
            <a:pPr algn="ctr"/>
            <a:r>
              <a:rPr lang="tt-RU" sz="3200" b="1" i="1" dirty="0" smtClean="0">
                <a:solidFill>
                  <a:srgbClr val="FF0000"/>
                </a:solidFill>
                <a:latin typeface="Times New Roman" panose="02020603050405020304" pitchFamily="18" charset="0"/>
                <a:cs typeface="Times New Roman" panose="02020603050405020304" pitchFamily="18" charset="0"/>
              </a:rPr>
              <a:t>Татар теле дәресләрендә  предметлы белем бирү тирәлеге булдыру </a:t>
            </a:r>
            <a:endParaRPr lang="ru-RU" sz="3200" b="1" i="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427984" y="3933056"/>
            <a:ext cx="4392488" cy="1938992"/>
          </a:xfrm>
          <a:prstGeom prst="rect">
            <a:avLst/>
          </a:prstGeom>
          <a:noFill/>
        </p:spPr>
        <p:txBody>
          <a:bodyPr wrap="square" rtlCol="0">
            <a:spAutoFit/>
          </a:bodyPr>
          <a:lstStyle/>
          <a:p>
            <a:pPr algn="r"/>
            <a:r>
              <a:rPr lang="tt-RU" sz="2000" b="1" i="1" dirty="0" smtClean="0">
                <a:latin typeface="Times New Roman" panose="02020603050405020304" pitchFamily="18" charset="0"/>
                <a:cs typeface="Times New Roman" panose="02020603050405020304" pitchFamily="18" charset="0"/>
              </a:rPr>
              <a:t>Яшел Үзән районы А.Шамов исемендәге Татар Танае  гомуми урта белем мәктәбе укытучылары:</a:t>
            </a:r>
            <a:endParaRPr lang="ru-RU" sz="2000" b="1" i="1" dirty="0" smtClean="0">
              <a:latin typeface="Times New Roman" panose="02020603050405020304" pitchFamily="18" charset="0"/>
              <a:cs typeface="Times New Roman" panose="02020603050405020304" pitchFamily="18" charset="0"/>
            </a:endParaRPr>
          </a:p>
          <a:p>
            <a:pPr algn="r"/>
            <a:r>
              <a:rPr lang="tt-RU" sz="2000" b="1" i="1" dirty="0" smtClean="0">
                <a:latin typeface="Times New Roman" panose="02020603050405020304" pitchFamily="18" charset="0"/>
                <a:cs typeface="Times New Roman" panose="02020603050405020304" pitchFamily="18" charset="0"/>
              </a:rPr>
              <a:t>Әдиятуллина </a:t>
            </a:r>
            <a:r>
              <a:rPr lang="tt-RU" sz="2000" b="1" i="1" dirty="0" smtClean="0">
                <a:latin typeface="Times New Roman" panose="02020603050405020304" pitchFamily="18" charset="0"/>
                <a:cs typeface="Times New Roman" panose="02020603050405020304" pitchFamily="18" charset="0"/>
              </a:rPr>
              <a:t>А.Р.</a:t>
            </a:r>
          </a:p>
          <a:p>
            <a:pPr algn="r"/>
            <a:r>
              <a:rPr lang="tt-RU" sz="2000" b="1" i="1" dirty="0" smtClean="0">
                <a:latin typeface="Times New Roman" panose="02020603050405020304" pitchFamily="18" charset="0"/>
                <a:cs typeface="Times New Roman" panose="02020603050405020304" pitchFamily="18" charset="0"/>
              </a:rPr>
              <a:t>Зәйнуллина </a:t>
            </a:r>
            <a:r>
              <a:rPr lang="tt-RU" sz="2000" b="1" i="1" dirty="0" smtClean="0">
                <a:latin typeface="Times New Roman" panose="02020603050405020304" pitchFamily="18" charset="0"/>
                <a:cs typeface="Times New Roman" panose="02020603050405020304" pitchFamily="18" charset="0"/>
              </a:rPr>
              <a:t>Л.Ф.</a:t>
            </a:r>
          </a:p>
          <a:p>
            <a:pPr algn="r"/>
            <a:r>
              <a:rPr lang="tt-RU" sz="2000" b="1" i="1" smtClean="0">
                <a:latin typeface="Times New Roman" panose="02020603050405020304" pitchFamily="18" charset="0"/>
                <a:cs typeface="Times New Roman" panose="02020603050405020304" pitchFamily="18" charset="0"/>
              </a:rPr>
              <a:t>Зиннәтуллина </a:t>
            </a:r>
            <a:r>
              <a:rPr lang="tt-RU" sz="2000" b="1" i="1" dirty="0" smtClean="0">
                <a:latin typeface="Times New Roman" panose="02020603050405020304" pitchFamily="18" charset="0"/>
                <a:cs typeface="Times New Roman" panose="02020603050405020304" pitchFamily="18" charset="0"/>
              </a:rPr>
              <a:t>Р.Г. </a:t>
            </a:r>
            <a:endParaRPr lang="ru-RU" sz="2000" b="1"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445704" y="6109265"/>
            <a:ext cx="3240360" cy="400110"/>
          </a:xfrm>
          <a:prstGeom prst="rect">
            <a:avLst/>
          </a:prstGeom>
          <a:noFill/>
        </p:spPr>
        <p:txBody>
          <a:bodyPr wrap="square" rtlCol="0">
            <a:spAutoFit/>
          </a:bodyPr>
          <a:lstStyle/>
          <a:p>
            <a:pPr algn="ctr"/>
            <a:r>
              <a:rPr lang="tt-RU" sz="2000" b="1" dirty="0" smtClean="0">
                <a:solidFill>
                  <a:srgbClr val="7030A0"/>
                </a:solidFill>
                <a:latin typeface="Times New Roman" panose="02020603050405020304" pitchFamily="18" charset="0"/>
                <a:cs typeface="Times New Roman" panose="02020603050405020304" pitchFamily="18" charset="0"/>
              </a:rPr>
              <a:t>Казан,  2014 нче ел</a:t>
            </a:r>
            <a:endParaRPr lang="ru-RU" sz="2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629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548680"/>
            <a:ext cx="7858120" cy="4800600"/>
          </a:xfrm>
        </p:spPr>
        <p:txBody>
          <a:bodyPr>
            <a:normAutofit/>
          </a:bodyPr>
          <a:lstStyle/>
          <a:p>
            <a:pPr marL="82296" indent="0" algn="ctr">
              <a:buNone/>
            </a:pPr>
            <a:r>
              <a:rPr lang="tt-RU" sz="2400" b="1" i="1" dirty="0" smtClean="0">
                <a:solidFill>
                  <a:srgbClr val="FF0000"/>
                </a:solidFill>
                <a:latin typeface="Times New Roman" panose="02020603050405020304" pitchFamily="18" charset="0"/>
                <a:cs typeface="Times New Roman" panose="02020603050405020304" pitchFamily="18" charset="0"/>
              </a:rPr>
              <a:t>Предметлы белем бирү тирәлеген булдыруның нәтиҗәлелеге.</a:t>
            </a:r>
          </a:p>
          <a:p>
            <a:pPr marL="82296" indent="0" algn="ctr">
              <a:buNone/>
            </a:pPr>
            <a:endParaRPr lang="tt-RU" sz="2400" b="1" i="1" dirty="0">
              <a:solidFill>
                <a:srgbClr val="0070C0"/>
              </a:solidFill>
              <a:latin typeface="Times New Roman" panose="02020603050405020304" pitchFamily="18" charset="0"/>
              <a:cs typeface="Times New Roman" panose="02020603050405020304" pitchFamily="18" charset="0"/>
            </a:endParaRPr>
          </a:p>
          <a:p>
            <a:pPr marL="82296" indent="0" algn="just">
              <a:buNone/>
            </a:pPr>
            <a:r>
              <a:rPr lang="tt-RU" sz="2400" b="1" dirty="0" smtClean="0">
                <a:solidFill>
                  <a:srgbClr val="0070C0"/>
                </a:solidFill>
                <a:latin typeface="Times New Roman" panose="02020603050405020304" pitchFamily="18" charset="0"/>
                <a:cs typeface="Times New Roman" panose="02020603050405020304" pitchFamily="18" charset="0"/>
              </a:rPr>
              <a:t>      </a:t>
            </a:r>
          </a:p>
          <a:p>
            <a:pPr marL="82296" indent="0" algn="just">
              <a:buNone/>
            </a:pPr>
            <a:r>
              <a:rPr lang="tt-RU" sz="2400" b="1" dirty="0">
                <a:solidFill>
                  <a:srgbClr val="0070C0"/>
                </a:solidFill>
                <a:latin typeface="Times New Roman" panose="02020603050405020304" pitchFamily="18" charset="0"/>
                <a:cs typeface="Times New Roman" panose="02020603050405020304" pitchFamily="18" charset="0"/>
              </a:rPr>
              <a:t> </a:t>
            </a:r>
            <a:r>
              <a:rPr lang="tt-RU" sz="2400" b="1" dirty="0" smtClean="0">
                <a:solidFill>
                  <a:srgbClr val="0070C0"/>
                </a:solidFill>
                <a:latin typeface="Times New Roman" panose="02020603050405020304" pitchFamily="18" charset="0"/>
                <a:cs typeface="Times New Roman" panose="02020603050405020304" pitchFamily="18" charset="0"/>
              </a:rPr>
              <a:t>    </a:t>
            </a:r>
            <a:r>
              <a:rPr lang="tt-RU" sz="2400" b="1" i="1" dirty="0" smtClean="0">
                <a:latin typeface="Times New Roman" panose="02020603050405020304" pitchFamily="18" charset="0"/>
                <a:cs typeface="Times New Roman" panose="02020603050405020304" pitchFamily="18" charset="0"/>
              </a:rPr>
              <a:t>Дәрестә кулланылган таратма материаллар, схемалар, интерактив, информацион-коммуникатив биремнәр предметлы белем бирү тирәлеген формалаштырырга ярдәм итә.</a:t>
            </a: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224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692696"/>
            <a:ext cx="7956376" cy="8863965"/>
          </a:xfrm>
          <a:prstGeom prst="rect">
            <a:avLst/>
          </a:prstGeom>
          <a:noFill/>
        </p:spPr>
        <p:txBody>
          <a:bodyPr wrap="square" rtlCol="0">
            <a:spAutoFit/>
          </a:bodyPr>
          <a:lstStyle/>
          <a:p>
            <a:pPr algn="ctr"/>
            <a:r>
              <a:rPr lang="tt-RU" sz="2800" b="1" i="1" dirty="0" smtClean="0">
                <a:solidFill>
                  <a:srgbClr val="FF0000"/>
                </a:solidFill>
                <a:latin typeface="Times New Roman" panose="02020603050405020304" pitchFamily="18" charset="0"/>
                <a:cs typeface="Times New Roman" panose="02020603050405020304" pitchFamily="18" charset="0"/>
              </a:rPr>
              <a:t>Максат</a:t>
            </a:r>
          </a:p>
          <a:p>
            <a:endParaRPr lang="tt-RU" sz="2400" b="1" i="1" dirty="0" smtClean="0">
              <a:solidFill>
                <a:srgbClr val="7030A0"/>
              </a:solidFill>
              <a:latin typeface="Times New Roman" panose="02020603050405020304" pitchFamily="18" charset="0"/>
              <a:cs typeface="Times New Roman" panose="02020603050405020304" pitchFamily="18" charset="0"/>
            </a:endParaRPr>
          </a:p>
          <a:p>
            <a:pPr algn="just"/>
            <a:r>
              <a:rPr lang="tt-RU" sz="2400" b="1" dirty="0" smtClean="0">
                <a:latin typeface="Times New Roman" panose="02020603050405020304" pitchFamily="18" charset="0"/>
                <a:cs typeface="Times New Roman" panose="02020603050405020304" pitchFamily="18" charset="0"/>
              </a:rPr>
              <a:t>1. </a:t>
            </a:r>
            <a:r>
              <a:rPr lang="tt-RU" sz="2400" b="1" dirty="0">
                <a:latin typeface="Times New Roman" panose="02020603050405020304" pitchFamily="18" charset="0"/>
                <a:cs typeface="Times New Roman" panose="02020603050405020304" pitchFamily="18" charset="0"/>
              </a:rPr>
              <a:t>Кеше исемнәре һәм фамилияләрен һәрвакыт баш хәрефтән язарга </a:t>
            </a:r>
            <a:r>
              <a:rPr lang="tt-RU" sz="2400" b="1" dirty="0" smtClean="0">
                <a:latin typeface="Times New Roman" panose="02020603050405020304" pitchFamily="18" charset="0"/>
                <a:cs typeface="Times New Roman" panose="02020603050405020304" pitchFamily="18" charset="0"/>
              </a:rPr>
              <a:t>кирәклегенә төшендерү;</a:t>
            </a:r>
          </a:p>
          <a:p>
            <a:pPr algn="just"/>
            <a:endParaRPr lang="tt-RU" sz="2400" b="1" dirty="0" smtClean="0">
              <a:solidFill>
                <a:srgbClr val="7030A0"/>
              </a:solidFill>
              <a:latin typeface="Times New Roman" pitchFamily="18" charset="0"/>
              <a:cs typeface="Times New Roman" pitchFamily="18" charset="0"/>
            </a:endParaRPr>
          </a:p>
          <a:p>
            <a:pPr algn="ctr"/>
            <a:r>
              <a:rPr lang="tt-RU" sz="2800" b="1" i="1" dirty="0" smtClean="0">
                <a:solidFill>
                  <a:srgbClr val="FF0000"/>
                </a:solidFill>
                <a:latin typeface="Times New Roman" panose="02020603050405020304" pitchFamily="18" charset="0"/>
                <a:cs typeface="Times New Roman" panose="02020603050405020304" pitchFamily="18" charset="0"/>
              </a:rPr>
              <a:t> Бурычлар</a:t>
            </a:r>
          </a:p>
          <a:p>
            <a:pPr algn="ctr"/>
            <a:endParaRPr lang="tt-RU" sz="1400" b="1" dirty="0" smtClean="0">
              <a:solidFill>
                <a:srgbClr val="7030A0"/>
              </a:solidFill>
              <a:latin typeface="Times New Roman" pitchFamily="18" charset="0"/>
              <a:cs typeface="Times New Roman" pitchFamily="18" charset="0"/>
            </a:endParaRPr>
          </a:p>
          <a:p>
            <a:r>
              <a:rPr lang="tt-RU" sz="2400" b="1" dirty="0" smtClean="0">
                <a:solidFill>
                  <a:srgbClr val="7030A0"/>
                </a:solidFill>
                <a:latin typeface="Times New Roman" pitchFamily="18" charset="0"/>
                <a:cs typeface="Times New Roman" pitchFamily="18" charset="0"/>
              </a:rPr>
              <a:t> </a:t>
            </a:r>
            <a:r>
              <a:rPr lang="tt-RU" sz="2400" b="1" dirty="0" smtClean="0">
                <a:latin typeface="Times New Roman" panose="02020603050405020304" pitchFamily="18" charset="0"/>
                <a:cs typeface="Times New Roman" panose="02020603050405020304" pitchFamily="18" charset="0"/>
              </a:rPr>
              <a:t>1. Кеше </a:t>
            </a:r>
            <a:r>
              <a:rPr lang="tt-RU" sz="2400" b="1" dirty="0">
                <a:latin typeface="Times New Roman" panose="02020603050405020304" pitchFamily="18" charset="0"/>
                <a:cs typeface="Times New Roman" panose="02020603050405020304" pitchFamily="18" charset="0"/>
              </a:rPr>
              <a:t>исемнәре һәм фамилияләрен аерып тану, дөрес язу, сөйләмдә куллана  </a:t>
            </a:r>
            <a:r>
              <a:rPr lang="tt-RU" sz="2400" b="1" dirty="0" smtClean="0">
                <a:latin typeface="Times New Roman" panose="02020603050405020304" pitchFamily="18" charset="0"/>
                <a:cs typeface="Times New Roman" panose="02020603050405020304" pitchFamily="18" charset="0"/>
              </a:rPr>
              <a:t>белү</a:t>
            </a:r>
            <a:r>
              <a:rPr lang="tt-RU" sz="2400" b="1" dirty="0">
                <a:latin typeface="Times New Roman" panose="02020603050405020304" pitchFamily="18" charset="0"/>
                <a:cs typeface="Times New Roman" panose="02020603050405020304" pitchFamily="18" charset="0"/>
              </a:rPr>
              <a:t>;</a:t>
            </a:r>
            <a:endParaRPr lang="ru-RU" sz="2400" b="1" dirty="0">
              <a:latin typeface="Times New Roman" panose="02020603050405020304" pitchFamily="18" charset="0"/>
              <a:cs typeface="Times New Roman" panose="02020603050405020304" pitchFamily="18" charset="0"/>
            </a:endParaRPr>
          </a:p>
          <a:p>
            <a:r>
              <a:rPr lang="tt-RU" sz="2400" b="1" dirty="0" smtClean="0">
                <a:latin typeface="Times New Roman" panose="02020603050405020304" pitchFamily="18" charset="0"/>
                <a:cs typeface="Times New Roman" panose="02020603050405020304" pitchFamily="18" charset="0"/>
              </a:rPr>
              <a:t>2.Хәрефләрне </a:t>
            </a:r>
            <a:r>
              <a:rPr lang="tt-RU" sz="2400" b="1" dirty="0">
                <a:latin typeface="Times New Roman" panose="02020603050405020304" pitchFamily="18" charset="0"/>
                <a:cs typeface="Times New Roman" panose="02020603050405020304" pitchFamily="18" charset="0"/>
              </a:rPr>
              <a:t>дөрес язу һәм тоташтыру  күнекмәләрен ныгыту;</a:t>
            </a:r>
            <a:endParaRPr lang="ru-RU" sz="2400" b="1" dirty="0">
              <a:latin typeface="Times New Roman" panose="02020603050405020304" pitchFamily="18" charset="0"/>
              <a:cs typeface="Times New Roman" panose="02020603050405020304" pitchFamily="18" charset="0"/>
            </a:endParaRPr>
          </a:p>
          <a:p>
            <a:r>
              <a:rPr lang="tt-RU" sz="2400" b="1" dirty="0" smtClean="0">
                <a:latin typeface="Times New Roman" panose="02020603050405020304" pitchFamily="18" charset="0"/>
                <a:cs typeface="Times New Roman" panose="02020603050405020304" pitchFamily="18" charset="0"/>
              </a:rPr>
              <a:t>3.Алынган </a:t>
            </a:r>
            <a:r>
              <a:rPr lang="tt-RU" sz="2400" b="1" dirty="0">
                <a:latin typeface="Times New Roman" panose="02020603050405020304" pitchFamily="18" charset="0"/>
                <a:cs typeface="Times New Roman" panose="02020603050405020304" pitchFamily="18" charset="0"/>
              </a:rPr>
              <a:t>белемне һәм осталыкны тормышта максатчан кулланырга </a:t>
            </a:r>
            <a:r>
              <a:rPr lang="tt-RU" sz="2400" b="1" dirty="0" smtClean="0">
                <a:latin typeface="Times New Roman" panose="02020603050405020304" pitchFamily="18" charset="0"/>
                <a:cs typeface="Times New Roman" panose="02020603050405020304" pitchFamily="18" charset="0"/>
              </a:rPr>
              <a:t>өйрәтү</a:t>
            </a:r>
            <a:r>
              <a:rPr lang="tt-RU" sz="2400" b="1" dirty="0">
                <a:latin typeface="Times New Roman" panose="02020603050405020304" pitchFamily="18" charset="0"/>
                <a:cs typeface="Times New Roman" panose="02020603050405020304" pitchFamily="18" charset="0"/>
              </a:rPr>
              <a:t>;</a:t>
            </a:r>
            <a:endParaRPr lang="tt-RU" sz="2400" b="1" dirty="0">
              <a:solidFill>
                <a:srgbClr val="7030A0"/>
              </a:solidFill>
              <a:latin typeface="Times New Roman" pitchFamily="18" charset="0"/>
              <a:cs typeface="Times New Roman" pitchFamily="18" charset="0"/>
            </a:endParaRPr>
          </a:p>
          <a:p>
            <a:pPr algn="just"/>
            <a:r>
              <a:rPr lang="tt-RU" sz="2400" b="1" dirty="0">
                <a:latin typeface="Times New Roman" panose="02020603050405020304" pitchFamily="18" charset="0"/>
                <a:cs typeface="Times New Roman" panose="02020603050405020304" pitchFamily="18" charset="0"/>
              </a:rPr>
              <a:t>4</a:t>
            </a:r>
            <a:r>
              <a:rPr lang="tt-RU" sz="2400" b="1" dirty="0" smtClean="0">
                <a:latin typeface="Times New Roman" panose="02020603050405020304" pitchFamily="18" charset="0"/>
                <a:cs typeface="Times New Roman" panose="02020603050405020304" pitchFamily="18" charset="0"/>
              </a:rPr>
              <a:t>.Үз </a:t>
            </a:r>
            <a:r>
              <a:rPr lang="tt-RU" sz="2400" b="1" dirty="0">
                <a:latin typeface="Times New Roman" panose="02020603050405020304" pitchFamily="18" charset="0"/>
                <a:cs typeface="Times New Roman" panose="02020603050405020304" pitchFamily="18" charset="0"/>
              </a:rPr>
              <a:t>исемең белән горурлану хисләре </a:t>
            </a:r>
            <a:r>
              <a:rPr lang="tt-RU" sz="2400" b="1" dirty="0" smtClean="0">
                <a:latin typeface="Times New Roman" panose="02020603050405020304" pitchFamily="18" charset="0"/>
                <a:cs typeface="Times New Roman" panose="02020603050405020304" pitchFamily="18" charset="0"/>
              </a:rPr>
              <a:t>тәрбияләү.</a:t>
            </a:r>
            <a:endParaRPr lang="tt-RU" sz="2400" b="1" dirty="0" smtClean="0">
              <a:solidFill>
                <a:srgbClr val="7030A0"/>
              </a:solidFill>
              <a:latin typeface="Times New Roman" pitchFamily="18" charset="0"/>
              <a:cs typeface="Times New Roman" pitchFamily="18" charset="0"/>
            </a:endParaRPr>
          </a:p>
          <a:p>
            <a:pPr algn="just"/>
            <a:endParaRPr lang="tt-RU" sz="2000" b="1" i="1" dirty="0">
              <a:solidFill>
                <a:srgbClr val="7030A0"/>
              </a:solidFill>
              <a:latin typeface="Times New Roman" panose="02020603050405020304" pitchFamily="18" charset="0"/>
              <a:cs typeface="Times New Roman" panose="02020603050405020304" pitchFamily="18" charset="0"/>
            </a:endParaRPr>
          </a:p>
          <a:p>
            <a:endParaRPr lang="tt-RU" sz="2400" b="1" i="1" dirty="0" smtClean="0">
              <a:solidFill>
                <a:srgbClr val="7030A0"/>
              </a:solidFill>
              <a:latin typeface="Times New Roman" panose="02020603050405020304" pitchFamily="18" charset="0"/>
              <a:cs typeface="Times New Roman" panose="02020603050405020304" pitchFamily="18" charset="0"/>
            </a:endParaRPr>
          </a:p>
          <a:p>
            <a:endParaRPr lang="tt-RU" sz="2400" b="1" i="1" dirty="0">
              <a:solidFill>
                <a:srgbClr val="7030A0"/>
              </a:solidFill>
              <a:latin typeface="Times New Roman" panose="02020603050405020304" pitchFamily="18" charset="0"/>
              <a:cs typeface="Times New Roman" panose="02020603050405020304" pitchFamily="18" charset="0"/>
            </a:endParaRPr>
          </a:p>
          <a:p>
            <a:endParaRPr lang="tt-RU" sz="2400" b="1" i="1" dirty="0" smtClean="0">
              <a:solidFill>
                <a:srgbClr val="7030A0"/>
              </a:solidFill>
              <a:latin typeface="Times New Roman" panose="02020603050405020304" pitchFamily="18" charset="0"/>
              <a:cs typeface="Times New Roman" panose="02020603050405020304" pitchFamily="18" charset="0"/>
            </a:endParaRPr>
          </a:p>
          <a:p>
            <a:endParaRPr lang="tt-RU" sz="2400" b="1" i="1" dirty="0">
              <a:solidFill>
                <a:srgbClr val="7030A0"/>
              </a:solidFill>
              <a:latin typeface="Times New Roman" panose="02020603050405020304" pitchFamily="18" charset="0"/>
              <a:cs typeface="Times New Roman" panose="02020603050405020304" pitchFamily="18" charset="0"/>
            </a:endParaRPr>
          </a:p>
          <a:p>
            <a:endParaRPr lang="tt-RU" sz="2400" b="1" i="1" dirty="0" smtClean="0">
              <a:solidFill>
                <a:srgbClr val="7030A0"/>
              </a:solidFill>
              <a:latin typeface="Times New Roman" panose="02020603050405020304" pitchFamily="18" charset="0"/>
              <a:cs typeface="Times New Roman" panose="02020603050405020304" pitchFamily="18" charset="0"/>
            </a:endParaRPr>
          </a:p>
          <a:p>
            <a:endParaRPr lang="tt-RU" sz="2400" b="1" i="1" dirty="0">
              <a:solidFill>
                <a:srgbClr val="7030A0"/>
              </a:solidFill>
              <a:latin typeface="Times New Roman" panose="02020603050405020304" pitchFamily="18" charset="0"/>
              <a:cs typeface="Times New Roman" panose="02020603050405020304" pitchFamily="18" charset="0"/>
            </a:endParaRPr>
          </a:p>
          <a:p>
            <a:endParaRPr lang="tt-RU" sz="2400" b="1" i="1" dirty="0" smtClean="0">
              <a:solidFill>
                <a:srgbClr val="7030A0"/>
              </a:solidFill>
              <a:latin typeface="Times New Roman" panose="02020603050405020304" pitchFamily="18" charset="0"/>
              <a:cs typeface="Times New Roman" panose="02020603050405020304" pitchFamily="18" charset="0"/>
            </a:endParaRPr>
          </a:p>
          <a:p>
            <a:endParaRPr lang="tt-RU" sz="2400" b="1" i="1" dirty="0">
              <a:solidFill>
                <a:srgbClr val="7030A0"/>
              </a:solidFill>
              <a:latin typeface="Times New Roman" panose="02020603050405020304" pitchFamily="18" charset="0"/>
              <a:cs typeface="Times New Roman" panose="02020603050405020304" pitchFamily="18" charset="0"/>
            </a:endParaRPr>
          </a:p>
          <a:p>
            <a:endParaRPr lang="ru-RU" sz="2400" b="1"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496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196752"/>
            <a:ext cx="7498080" cy="4800600"/>
          </a:xfrm>
        </p:spPr>
        <p:txBody>
          <a:bodyPr>
            <a:normAutofit/>
          </a:bodyPr>
          <a:lstStyle/>
          <a:p>
            <a:pPr marL="82296" indent="0" algn="ctr">
              <a:buNone/>
            </a:pPr>
            <a:r>
              <a:rPr lang="ru-RU" sz="2800" b="1" i="1" dirty="0" err="1">
                <a:solidFill>
                  <a:srgbClr val="FF0000"/>
                </a:solidFill>
                <a:latin typeface="Times New Roman" panose="02020603050405020304" pitchFamily="18" charset="0"/>
                <a:cs typeface="Times New Roman" panose="02020603050405020304" pitchFamily="18" charset="0"/>
              </a:rPr>
              <a:t>Планлаштырылган</a:t>
            </a:r>
            <a:r>
              <a:rPr lang="ru-RU" sz="2800" b="1" i="1" dirty="0">
                <a:solidFill>
                  <a:srgbClr val="FF0000"/>
                </a:solidFill>
                <a:latin typeface="Times New Roman" panose="02020603050405020304" pitchFamily="18" charset="0"/>
                <a:cs typeface="Times New Roman" panose="02020603050405020304" pitchFamily="18" charset="0"/>
              </a:rPr>
              <a:t> </a:t>
            </a:r>
            <a:r>
              <a:rPr lang="ru-RU" sz="2800" b="1" i="1" dirty="0" err="1" smtClean="0">
                <a:solidFill>
                  <a:srgbClr val="FF0000"/>
                </a:solidFill>
                <a:latin typeface="Times New Roman" panose="02020603050405020304" pitchFamily="18" charset="0"/>
                <a:cs typeface="Times New Roman" panose="02020603050405020304" pitchFamily="18" charset="0"/>
              </a:rPr>
              <a:t>нәтиҗә</a:t>
            </a:r>
            <a:r>
              <a:rPr lang="ru-RU" sz="2800" b="1" i="1" dirty="0" smtClean="0">
                <a:solidFill>
                  <a:srgbClr val="FF0000"/>
                </a:solidFill>
                <a:latin typeface="Times New Roman" panose="02020603050405020304" pitchFamily="18" charset="0"/>
                <a:cs typeface="Times New Roman" panose="02020603050405020304" pitchFamily="18" charset="0"/>
              </a:rPr>
              <a:t>:</a:t>
            </a:r>
          </a:p>
          <a:p>
            <a:pPr marL="82296" indent="0" algn="ctr">
              <a:buNone/>
            </a:pPr>
            <a:endParaRPr lang="ru-RU" sz="2400" b="1" i="1" dirty="0" smtClean="0">
              <a:solidFill>
                <a:srgbClr val="7030A0"/>
              </a:solidFill>
              <a:latin typeface="Times New Roman" panose="02020603050405020304" pitchFamily="18" charset="0"/>
              <a:cs typeface="Times New Roman" panose="02020603050405020304" pitchFamily="18" charset="0"/>
            </a:endParaRPr>
          </a:p>
          <a:p>
            <a:pPr algn="just"/>
            <a:r>
              <a:rPr lang="ru-RU" sz="2400" b="1" dirty="0" smtClean="0">
                <a:latin typeface="Times New Roman" panose="02020603050405020304" pitchFamily="18" charset="0"/>
                <a:cs typeface="Times New Roman" panose="02020603050405020304" pitchFamily="18" charset="0"/>
              </a:rPr>
              <a:t>1. </a:t>
            </a:r>
            <a:r>
              <a:rPr lang="tt-RU" sz="2400" b="1" dirty="0" smtClean="0">
                <a:latin typeface="Times New Roman" panose="02020603050405020304" pitchFamily="18" charset="0"/>
                <a:cs typeface="Times New Roman" panose="02020603050405020304" pitchFamily="18" charset="0"/>
              </a:rPr>
              <a:t>Кеше </a:t>
            </a:r>
            <a:r>
              <a:rPr lang="tt-RU" sz="2400" b="1" dirty="0">
                <a:latin typeface="Times New Roman" panose="02020603050405020304" pitchFamily="18" charset="0"/>
                <a:cs typeface="Times New Roman" panose="02020603050405020304" pitchFamily="18" charset="0"/>
              </a:rPr>
              <a:t>исемнәре һәм фамилияләрен һәрвакыт баш хәрефтән язарга </a:t>
            </a:r>
            <a:r>
              <a:rPr lang="tt-RU" sz="2400" b="1" dirty="0" smtClean="0">
                <a:latin typeface="Times New Roman" panose="02020603050405020304" pitchFamily="18" charset="0"/>
                <a:cs typeface="Times New Roman" panose="02020603050405020304" pitchFamily="18" charset="0"/>
              </a:rPr>
              <a:t>кирәклеген аңлау</a:t>
            </a:r>
            <a:r>
              <a:rPr lang="ru-RU" sz="2400" b="1" dirty="0" smtClean="0">
                <a:latin typeface="Times New Roman" panose="02020603050405020304" pitchFamily="18" charset="0"/>
                <a:cs typeface="Times New Roman" panose="02020603050405020304" pitchFamily="18" charset="0"/>
              </a:rPr>
              <a:t>;</a:t>
            </a:r>
          </a:p>
          <a:p>
            <a:pPr marL="539496" indent="-457200">
              <a:buAutoNum type="arabicPeriod"/>
            </a:pPr>
            <a:endParaRPr lang="ru-RU" sz="2400" b="1" dirty="0" smtClean="0">
              <a:latin typeface="Times New Roman" panose="02020603050405020304" pitchFamily="18" charset="0"/>
              <a:cs typeface="Times New Roman" panose="02020603050405020304" pitchFamily="18" charset="0"/>
            </a:endParaRPr>
          </a:p>
          <a:p>
            <a:pPr marL="82296" indent="0">
              <a:buNone/>
            </a:pPr>
            <a:r>
              <a:rPr lang="ru-RU" sz="2400" b="1" dirty="0" smtClean="0">
                <a:latin typeface="Times New Roman" panose="02020603050405020304" pitchFamily="18" charset="0"/>
                <a:cs typeface="Times New Roman" panose="02020603050405020304" pitchFamily="18" charset="0"/>
              </a:rPr>
              <a:t>2. </a:t>
            </a:r>
            <a:r>
              <a:rPr lang="tt-RU" sz="2400" b="1" dirty="0">
                <a:latin typeface="Times New Roman" panose="02020603050405020304" pitchFamily="18" charset="0"/>
                <a:cs typeface="Times New Roman" panose="02020603050405020304" pitchFamily="18" charset="0"/>
              </a:rPr>
              <a:t>Кеше исемнәре һәм фамилияләрен </a:t>
            </a:r>
            <a:r>
              <a:rPr lang="tt-RU" sz="2400" b="1" dirty="0" smtClean="0">
                <a:latin typeface="Times New Roman" panose="02020603050405020304" pitchFamily="18" charset="0"/>
                <a:cs typeface="Times New Roman" panose="02020603050405020304" pitchFamily="18" charset="0"/>
              </a:rPr>
              <a:t>дөрес яза </a:t>
            </a:r>
            <a:r>
              <a:rPr lang="ru-RU" sz="2400" b="1" dirty="0" err="1" smtClean="0">
                <a:latin typeface="Times New Roman" panose="02020603050405020304" pitchFamily="18" charset="0"/>
                <a:cs typeface="Times New Roman" panose="02020603050405020304" pitchFamily="18" charset="0"/>
              </a:rPr>
              <a:t>белү</a:t>
            </a:r>
            <a:r>
              <a:rPr lang="ru-RU" sz="2400" b="1" dirty="0" smtClean="0">
                <a:latin typeface="Times New Roman" panose="02020603050405020304" pitchFamily="18" charset="0"/>
                <a:cs typeface="Times New Roman" panose="02020603050405020304" pitchFamily="18" charset="0"/>
              </a:rPr>
              <a:t>; </a:t>
            </a:r>
          </a:p>
          <a:p>
            <a:pPr marL="82296" indent="0">
              <a:buNone/>
            </a:pPr>
            <a:endParaRPr lang="ru-RU" sz="2400" b="1" dirty="0" smtClean="0">
              <a:latin typeface="Times New Roman" panose="02020603050405020304" pitchFamily="18" charset="0"/>
              <a:cs typeface="Times New Roman" panose="02020603050405020304" pitchFamily="18" charset="0"/>
            </a:endParaRPr>
          </a:p>
          <a:p>
            <a:pPr marL="82296" indent="0" algn="just">
              <a:buNone/>
            </a:pPr>
            <a:r>
              <a:rPr lang="ru-RU" sz="2400" b="1" dirty="0" smtClean="0">
                <a:latin typeface="Times New Roman" panose="02020603050405020304" pitchFamily="18" charset="0"/>
                <a:cs typeface="Times New Roman" panose="02020603050405020304" pitchFamily="18" charset="0"/>
              </a:rPr>
              <a:t>3. </a:t>
            </a:r>
            <a:r>
              <a:rPr lang="ru-RU" sz="2400" b="1" dirty="0" err="1" smtClean="0">
                <a:latin typeface="Times New Roman" panose="02020603050405020304" pitchFamily="18" charset="0"/>
                <a:cs typeface="Times New Roman" panose="02020603050405020304" pitchFamily="18" charset="0"/>
              </a:rPr>
              <a:t>Үз</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исемеңнең</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мәгънәсен</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белү</a:t>
            </a:r>
            <a:r>
              <a:rPr lang="ru-RU" sz="2400" b="1" dirty="0" smtClean="0">
                <a:latin typeface="Times New Roman" panose="02020603050405020304" pitchFamily="18" charset="0"/>
                <a:cs typeface="Times New Roman" panose="02020603050405020304" pitchFamily="18" charset="0"/>
              </a:rPr>
              <a:t>.</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887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116632"/>
            <a:ext cx="7786112" cy="5760640"/>
          </a:xfrm>
        </p:spPr>
        <p:txBody>
          <a:bodyPr>
            <a:normAutofit/>
          </a:bodyPr>
          <a:lstStyle/>
          <a:p>
            <a:pPr marL="82296" indent="0" algn="ctr">
              <a:buNone/>
            </a:pPr>
            <a:r>
              <a:rPr lang="tt-RU" sz="2800" b="1" i="1" dirty="0" smtClean="0">
                <a:solidFill>
                  <a:srgbClr val="FF0000"/>
                </a:solidFill>
                <a:latin typeface="Times New Roman" panose="02020603050405020304" pitchFamily="18" charset="0"/>
                <a:cs typeface="Times New Roman" panose="02020603050405020304" pitchFamily="18" charset="0"/>
              </a:rPr>
              <a:t>Дәреснең структурасы:</a:t>
            </a:r>
          </a:p>
          <a:p>
            <a:pPr marL="82296" indent="0">
              <a:buNone/>
            </a:pPr>
            <a:endParaRPr lang="ru-RU" sz="2800" b="1" dirty="0">
              <a:solidFill>
                <a:srgbClr val="7030A0"/>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114592155"/>
              </p:ext>
            </p:extLst>
          </p:nvPr>
        </p:nvGraphicFramePr>
        <p:xfrm>
          <a:off x="1259632" y="1052736"/>
          <a:ext cx="7632848" cy="4824536"/>
        </p:xfrm>
        <a:graphic>
          <a:graphicData uri="http://schemas.openxmlformats.org/drawingml/2006/table">
            <a:tbl>
              <a:tblPr firstRow="1" bandRow="1">
                <a:tableStyleId>{69CF1AB2-1976-4502-BF36-3FF5EA218861}</a:tableStyleId>
              </a:tblPr>
              <a:tblGrid>
                <a:gridCol w="4896544"/>
                <a:gridCol w="2736304"/>
              </a:tblGrid>
              <a:tr h="370840">
                <a:tc>
                  <a:txBody>
                    <a:bodyPr/>
                    <a:lstStyle/>
                    <a:p>
                      <a:pPr algn="ctr"/>
                      <a:r>
                        <a:rPr kumimoji="0" lang="tt-RU" sz="2400" i="1" kern="1200" dirty="0" smtClean="0">
                          <a:solidFill>
                            <a:schemeClr val="tx1"/>
                          </a:solidFill>
                          <a:effectLst/>
                          <a:latin typeface="Times New Roman" panose="02020603050405020304" pitchFamily="18" charset="0"/>
                          <a:cs typeface="Times New Roman" panose="02020603050405020304" pitchFamily="18" charset="0"/>
                        </a:rPr>
                        <a:t>Дәрес этаплары</a:t>
                      </a:r>
                      <a:endParaRPr lang="ru-RU" sz="2400" b="1" i="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tt-RU" sz="2400" i="1" dirty="0" smtClean="0">
                          <a:solidFill>
                            <a:schemeClr val="tx1"/>
                          </a:solidFill>
                          <a:latin typeface="Times New Roman" panose="02020603050405020304" pitchFamily="18" charset="0"/>
                          <a:cs typeface="Times New Roman" panose="02020603050405020304" pitchFamily="18" charset="0"/>
                        </a:rPr>
                        <a:t>УУГ</a:t>
                      </a:r>
                      <a:endParaRPr lang="ru-RU" sz="2400" b="1" i="1"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algn="l"/>
                      <a:r>
                        <a:rPr lang="en-US" sz="2000" b="1" dirty="0" smtClean="0">
                          <a:solidFill>
                            <a:schemeClr val="tx1"/>
                          </a:solidFill>
                          <a:latin typeface="Times New Roman" panose="02020603050405020304" pitchFamily="18" charset="0"/>
                          <a:cs typeface="Times New Roman" panose="02020603050405020304" pitchFamily="18" charset="0"/>
                        </a:rPr>
                        <a:t>I</a:t>
                      </a:r>
                      <a:r>
                        <a:rPr lang="tt-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Оештыру</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Эшкә</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кызыксыну</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тудыру</a:t>
                      </a:r>
                      <a:r>
                        <a:rPr lang="ru-RU" sz="2000" b="1" dirty="0" smtClean="0">
                          <a:solidFill>
                            <a:schemeClr val="tx1"/>
                          </a:solidFill>
                          <a:latin typeface="Times New Roman" panose="02020603050405020304" pitchFamily="18" charset="0"/>
                          <a:cs typeface="Times New Roman" panose="02020603050405020304"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КУУГ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ШУУГ</a:t>
                      </a:r>
                      <a:endParaRPr lang="ru-RU" sz="2000" b="1"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en-US" sz="2000" b="1" dirty="0" smtClean="0">
                          <a:solidFill>
                            <a:schemeClr val="tx1"/>
                          </a:solidFill>
                          <a:latin typeface="Times New Roman" panose="02020603050405020304" pitchFamily="18" charset="0"/>
                          <a:cs typeface="Times New Roman" panose="02020603050405020304" pitchFamily="18" charset="0"/>
                        </a:rPr>
                        <a:t>II</a:t>
                      </a:r>
                      <a:r>
                        <a:rPr lang="tt-RU" sz="2000" b="1" dirty="0" smtClean="0">
                          <a:solidFill>
                            <a:schemeClr val="tx1"/>
                          </a:solidFill>
                          <a:latin typeface="Times New Roman" panose="02020603050405020304" pitchFamily="18" charset="0"/>
                          <a:cs typeface="Times New Roman" panose="02020603050405020304" pitchFamily="18" charset="0"/>
                        </a:rPr>
                        <a:t>. Актуальләштерү. Яңа материалны үзләштерүгә ихтыяҗ тудыру.</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ТБУУГ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РУУГ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КУУГ</a:t>
                      </a:r>
                      <a:endParaRPr lang="ru-RU" sz="2000" b="1"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en-US" sz="2000" b="1" dirty="0" smtClean="0">
                          <a:solidFill>
                            <a:schemeClr val="tx1"/>
                          </a:solidFill>
                          <a:latin typeface="Times New Roman" panose="02020603050405020304" pitchFamily="18" charset="0"/>
                          <a:cs typeface="Times New Roman" panose="02020603050405020304" pitchFamily="18" charset="0"/>
                        </a:rPr>
                        <a:t>III</a:t>
                      </a:r>
                      <a:r>
                        <a:rPr lang="tt-RU" sz="2000" b="1" dirty="0" smtClean="0">
                          <a:solidFill>
                            <a:schemeClr val="tx1"/>
                          </a:solidFill>
                          <a:latin typeface="Times New Roman" panose="02020603050405020304" pitchFamily="18" charset="0"/>
                          <a:cs typeface="Times New Roman" panose="02020603050405020304" pitchFamily="18" charset="0"/>
                        </a:rPr>
                        <a:t>. Уку мәсьәләсен кую.</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ТБУУГ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РУУГ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КУУГ</a:t>
                      </a:r>
                    </a:p>
                  </a:txBody>
                  <a:tcPr/>
                </a:tc>
              </a:tr>
              <a:tr h="370840">
                <a:tc>
                  <a:txBody>
                    <a:bodyPr/>
                    <a:lstStyle/>
                    <a:p>
                      <a:r>
                        <a:rPr lang="en-US" sz="2000" b="1" dirty="0" smtClean="0">
                          <a:solidFill>
                            <a:schemeClr val="tx1"/>
                          </a:solidFill>
                          <a:latin typeface="Times New Roman" panose="02020603050405020304" pitchFamily="18" charset="0"/>
                          <a:cs typeface="Times New Roman" panose="02020603050405020304" pitchFamily="18" charset="0"/>
                        </a:rPr>
                        <a:t>IV</a:t>
                      </a:r>
                      <a:r>
                        <a:rPr lang="tt-RU" sz="2000" b="1" dirty="0" smtClean="0">
                          <a:solidFill>
                            <a:schemeClr val="tx1"/>
                          </a:solidFill>
                          <a:latin typeface="Times New Roman" panose="02020603050405020304" pitchFamily="18" charset="0"/>
                          <a:cs typeface="Times New Roman" panose="02020603050405020304" pitchFamily="18" charset="0"/>
                        </a:rPr>
                        <a:t>. Танып-белү эшчәнлеге.  Уку мәсьәләсен чишү.</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ТБУУГ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РУУГ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КУУГ</a:t>
                      </a:r>
                    </a:p>
                  </a:txBody>
                  <a:tcPr/>
                </a:tc>
              </a:tr>
              <a:tr h="370840">
                <a:tc>
                  <a:txBody>
                    <a:bodyPr/>
                    <a:lstStyle/>
                    <a:p>
                      <a:r>
                        <a:rPr lang="en-US" sz="2000" b="1" dirty="0" smtClean="0">
                          <a:solidFill>
                            <a:schemeClr val="tx1"/>
                          </a:solidFill>
                          <a:latin typeface="Times New Roman" panose="02020603050405020304" pitchFamily="18" charset="0"/>
                          <a:cs typeface="Times New Roman" panose="02020603050405020304" pitchFamily="18" charset="0"/>
                        </a:rPr>
                        <a:t>V</a:t>
                      </a:r>
                      <a:r>
                        <a:rPr lang="tt-RU" sz="2000" b="1" dirty="0" smtClean="0">
                          <a:solidFill>
                            <a:schemeClr val="tx1"/>
                          </a:solidFill>
                          <a:latin typeface="Times New Roman" panose="02020603050405020304" pitchFamily="18" charset="0"/>
                          <a:cs typeface="Times New Roman" panose="02020603050405020304" pitchFamily="18" charset="0"/>
                        </a:rPr>
                        <a:t>. Яңа белемнәрне ныгыту.</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ТБУУГ </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РУУГ </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КУУГ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tt-RU" sz="2000" b="1" dirty="0" smtClean="0">
                          <a:solidFill>
                            <a:schemeClr val="tx1"/>
                          </a:solidFill>
                          <a:latin typeface="Times New Roman" panose="02020603050405020304" pitchFamily="18" charset="0"/>
                          <a:cs typeface="Times New Roman" panose="02020603050405020304" pitchFamily="18" charset="0"/>
                        </a:rPr>
                        <a:t>ШУУГ</a:t>
                      </a:r>
                      <a:endParaRPr lang="ru-RU" sz="2000" b="1"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en-US" sz="2000" b="1" dirty="0" smtClean="0">
                          <a:solidFill>
                            <a:schemeClr val="tx1"/>
                          </a:solidFill>
                          <a:latin typeface="Times New Roman" panose="02020603050405020304" pitchFamily="18" charset="0"/>
                          <a:cs typeface="Times New Roman" panose="02020603050405020304" pitchFamily="18" charset="0"/>
                        </a:rPr>
                        <a:t>VI</a:t>
                      </a:r>
                      <a:r>
                        <a:rPr lang="tt-RU" sz="2000" b="1" dirty="0" smtClean="0">
                          <a:solidFill>
                            <a:schemeClr val="tx1"/>
                          </a:solidFill>
                          <a:latin typeface="Times New Roman" panose="02020603050405020304" pitchFamily="18" charset="0"/>
                          <a:cs typeface="Times New Roman" panose="02020603050405020304" pitchFamily="18" charset="0"/>
                        </a:rPr>
                        <a:t>. Яңа белемнәрне мөстәкыйль куллану һәм тикшерү.</a:t>
                      </a:r>
                      <a:endParaRPr lang="ru-RU"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ТБУУГ </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РУУГ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КУУГ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ШУУГ</a:t>
                      </a:r>
                    </a:p>
                  </a:txBody>
                  <a:tcPr/>
                </a:tc>
              </a:tr>
              <a:tr h="770696">
                <a:tc>
                  <a:txBody>
                    <a:bodyPr/>
                    <a:lstStyle/>
                    <a:p>
                      <a:r>
                        <a:rPr lang="en-US" sz="2000" b="1" dirty="0" smtClean="0">
                          <a:solidFill>
                            <a:schemeClr val="tx1"/>
                          </a:solidFill>
                          <a:latin typeface="Times New Roman" panose="02020603050405020304" pitchFamily="18" charset="0"/>
                          <a:cs typeface="Times New Roman" panose="02020603050405020304" pitchFamily="18" charset="0"/>
                        </a:rPr>
                        <a:t>VII</a:t>
                      </a:r>
                      <a:r>
                        <a:rPr lang="tt-RU" sz="2000" b="1" dirty="0" smtClean="0">
                          <a:solidFill>
                            <a:schemeClr val="tx1"/>
                          </a:solidFill>
                          <a:latin typeface="Times New Roman" panose="02020603050405020304" pitchFamily="18" charset="0"/>
                          <a:cs typeface="Times New Roman" panose="02020603050405020304" pitchFamily="18" charset="0"/>
                        </a:rPr>
                        <a:t>. Рефлексия.</a:t>
                      </a:r>
                    </a:p>
                    <a:p>
                      <a:r>
                        <a:rPr lang="tt-RU" sz="2000" b="1" dirty="0" smtClean="0">
                          <a:solidFill>
                            <a:schemeClr val="tx1"/>
                          </a:solidFill>
                          <a:latin typeface="Times New Roman" panose="02020603050405020304" pitchFamily="18" charset="0"/>
                          <a:cs typeface="Times New Roman" panose="02020603050405020304" pitchFamily="18" charset="0"/>
                        </a:rPr>
                        <a:t>Уку эшчәнлеген йомгаклау.</a:t>
                      </a:r>
                    </a:p>
                  </a:txBody>
                  <a:tcPr/>
                </a:tc>
                <a:tc>
                  <a:txBody>
                    <a:bodyPr/>
                    <a:lstStyle/>
                    <a:p>
                      <a:pPr algn="l"/>
                      <a:r>
                        <a:rPr lang="ru-RU" sz="2000" b="1" dirty="0" smtClean="0">
                          <a:solidFill>
                            <a:schemeClr val="tx1"/>
                          </a:solidFill>
                          <a:latin typeface="Times New Roman" panose="02020603050405020304" pitchFamily="18" charset="0"/>
                          <a:cs typeface="Times New Roman" panose="02020603050405020304" pitchFamily="18" charset="0"/>
                        </a:rPr>
                        <a:t>РУУГ</a:t>
                      </a:r>
                      <a:r>
                        <a:rPr lang="ru-RU" sz="2000" b="1" baseline="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ШУУГ</a:t>
                      </a:r>
                      <a:endParaRPr lang="ru-RU" sz="2000" b="1"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58663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332656"/>
            <a:ext cx="8100392" cy="6408712"/>
          </a:xfrm>
        </p:spPr>
        <p:txBody>
          <a:bodyPr>
            <a:normAutofit fontScale="25000" lnSpcReduction="20000"/>
          </a:bodyPr>
          <a:lstStyle/>
          <a:p>
            <a:pPr marL="0" indent="0" algn="ctr">
              <a:lnSpc>
                <a:spcPct val="120000"/>
              </a:lnSpc>
              <a:spcBef>
                <a:spcPts val="0"/>
              </a:spcBef>
              <a:buNone/>
            </a:pPr>
            <a:r>
              <a:rPr lang="tt-RU" sz="11200" b="1" i="1" dirty="0" smtClean="0">
                <a:solidFill>
                  <a:srgbClr val="FF0000"/>
                </a:solidFill>
                <a:latin typeface="Times New Roman" panose="02020603050405020304" pitchFamily="18" charset="0"/>
                <a:cs typeface="Times New Roman" panose="02020603050405020304" pitchFamily="18" charset="0"/>
              </a:rPr>
              <a:t>Ресурслар:</a:t>
            </a:r>
          </a:p>
          <a:p>
            <a:pPr marL="0" indent="0" algn="ctr">
              <a:lnSpc>
                <a:spcPct val="120000"/>
              </a:lnSpc>
              <a:spcBef>
                <a:spcPts val="0"/>
              </a:spcBef>
              <a:buNone/>
            </a:pPr>
            <a:endParaRPr lang="tt-RU" sz="11200" b="1" i="1" dirty="0" smtClean="0">
              <a:solidFill>
                <a:srgbClr val="0070C0"/>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tt-RU" sz="2800" b="1" i="1" dirty="0" smtClean="0">
              <a:solidFill>
                <a:srgbClr val="0070C0"/>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9600" b="1" dirty="0" smtClean="0">
                <a:latin typeface="Times New Roman" panose="02020603050405020304" pitchFamily="18" charset="0"/>
                <a:cs typeface="Times New Roman" panose="02020603050405020304" pitchFamily="18" charset="0"/>
              </a:rPr>
              <a:t>1</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И.Х.Мияссарова</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К.Ф.Фәйзрахманова</a:t>
            </a:r>
            <a:r>
              <a:rPr lang="ru-RU" sz="8000" b="1" dirty="0">
                <a:latin typeface="Times New Roman" panose="02020603050405020304" pitchFamily="18" charset="0"/>
                <a:cs typeface="Times New Roman" panose="02020603050405020304" pitchFamily="18" charset="0"/>
              </a:rPr>
              <a:t> . Татар теле. Татар </a:t>
            </a:r>
            <a:r>
              <a:rPr lang="ru-RU" sz="8000" b="1" dirty="0" err="1">
                <a:latin typeface="Times New Roman" panose="02020603050405020304" pitchFamily="18" charset="0"/>
                <a:cs typeface="Times New Roman" panose="02020603050405020304" pitchFamily="18" charset="0"/>
              </a:rPr>
              <a:t>телендә</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башлангыч</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гомуми</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белем</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бирү</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мәктәбенең</a:t>
            </a:r>
            <a:r>
              <a:rPr lang="ru-RU" sz="8000" b="1" dirty="0">
                <a:latin typeface="Times New Roman" panose="02020603050405020304" pitchFamily="18" charset="0"/>
                <a:cs typeface="Times New Roman" panose="02020603050405020304" pitchFamily="18" charset="0"/>
              </a:rPr>
              <a:t> 2 </a:t>
            </a:r>
            <a:r>
              <a:rPr lang="ru-RU" sz="8000" b="1" dirty="0" err="1">
                <a:latin typeface="Times New Roman" panose="02020603050405020304" pitchFamily="18" charset="0"/>
                <a:cs typeface="Times New Roman" panose="02020603050405020304" pitchFamily="18" charset="0"/>
              </a:rPr>
              <a:t>нче</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сыйныфы</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өчен</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дәреслек</a:t>
            </a:r>
            <a:r>
              <a:rPr lang="ru-RU" sz="8000" b="1" dirty="0">
                <a:latin typeface="Times New Roman" panose="02020603050405020304" pitchFamily="18" charset="0"/>
                <a:cs typeface="Times New Roman" panose="02020603050405020304" pitchFamily="18" charset="0"/>
              </a:rPr>
              <a:t>, 2 </a:t>
            </a:r>
            <a:r>
              <a:rPr lang="ru-RU" sz="8000" b="1" dirty="0" err="1">
                <a:latin typeface="Times New Roman" panose="02020603050405020304" pitchFamily="18" charset="0"/>
                <a:cs typeface="Times New Roman" panose="02020603050405020304" pitchFamily="18" charset="0"/>
              </a:rPr>
              <a:t>кисәктә</a:t>
            </a:r>
            <a:r>
              <a:rPr lang="ru-RU" sz="8000" b="1" dirty="0">
                <a:latin typeface="Times New Roman" panose="02020603050405020304" pitchFamily="18" charset="0"/>
                <a:cs typeface="Times New Roman" panose="02020603050405020304" pitchFamily="18" charset="0"/>
              </a:rPr>
              <a:t>, Казан, “</a:t>
            </a:r>
            <a:r>
              <a:rPr lang="ru-RU" sz="8000" b="1" dirty="0" err="1">
                <a:latin typeface="Times New Roman" panose="02020603050405020304" pitchFamily="18" charset="0"/>
                <a:cs typeface="Times New Roman" panose="02020603050405020304" pitchFamily="18" charset="0"/>
              </a:rPr>
              <a:t>Мәгариф-Вакыт</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нәшрияты</a:t>
            </a:r>
            <a:r>
              <a:rPr lang="ru-RU" sz="8000" b="1" dirty="0">
                <a:latin typeface="Times New Roman" panose="02020603050405020304" pitchFamily="18" charset="0"/>
                <a:cs typeface="Times New Roman" panose="02020603050405020304" pitchFamily="18" charset="0"/>
              </a:rPr>
              <a:t>, 2012, 2 </a:t>
            </a:r>
            <a:r>
              <a:rPr lang="ru-RU" sz="8000" b="1" dirty="0" err="1">
                <a:latin typeface="Times New Roman" panose="02020603050405020304" pitchFamily="18" charset="0"/>
                <a:cs typeface="Times New Roman" panose="02020603050405020304" pitchFamily="18" charset="0"/>
              </a:rPr>
              <a:t>нче</a:t>
            </a:r>
            <a:r>
              <a:rPr lang="ru-RU" sz="8000" b="1" dirty="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кисәк</a:t>
            </a:r>
            <a:r>
              <a:rPr lang="ru-RU" sz="8000" b="1" dirty="0" smtClean="0">
                <a:latin typeface="Times New Roman" panose="02020603050405020304" pitchFamily="18" charset="0"/>
                <a:cs typeface="Times New Roman" panose="02020603050405020304" pitchFamily="18" charset="0"/>
              </a:rPr>
              <a:t>, 24-26 б.</a:t>
            </a:r>
            <a:endParaRPr lang="ru-RU" sz="8000" b="1"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8000" b="1" dirty="0">
                <a:latin typeface="Times New Roman" panose="02020603050405020304" pitchFamily="18" charset="0"/>
                <a:cs typeface="Times New Roman" panose="02020603050405020304" pitchFamily="18" charset="0"/>
              </a:rPr>
              <a:t>2.  </a:t>
            </a:r>
            <a:r>
              <a:rPr lang="ru-RU" sz="8000" b="1" dirty="0" err="1">
                <a:latin typeface="Times New Roman" panose="02020603050405020304" pitchFamily="18" charset="0"/>
                <a:cs typeface="Times New Roman" panose="02020603050405020304" pitchFamily="18" charset="0"/>
              </a:rPr>
              <a:t>И.Х.Мияссарова</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К.Ф.Фәйзрахманова</a:t>
            </a:r>
            <a:r>
              <a:rPr lang="ru-RU" sz="8000" b="1" dirty="0">
                <a:latin typeface="Times New Roman" panose="02020603050405020304" pitchFamily="18" charset="0"/>
                <a:cs typeface="Times New Roman" panose="02020603050405020304" pitchFamily="18" charset="0"/>
              </a:rPr>
              <a:t> . Татар теле: </a:t>
            </a:r>
            <a:r>
              <a:rPr lang="ru-RU" sz="8000" b="1" dirty="0" err="1">
                <a:latin typeface="Times New Roman" panose="02020603050405020304" pitchFamily="18" charset="0"/>
                <a:cs typeface="Times New Roman" panose="02020603050405020304" pitchFamily="18" charset="0"/>
              </a:rPr>
              <a:t>Мөстәкыйль</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эш</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дәфтәре</a:t>
            </a:r>
            <a:r>
              <a:rPr lang="ru-RU" sz="8000" b="1" dirty="0">
                <a:latin typeface="Times New Roman" panose="02020603050405020304" pitchFamily="18" charset="0"/>
                <a:cs typeface="Times New Roman" panose="02020603050405020304" pitchFamily="18" charset="0"/>
              </a:rPr>
              <a:t> , Казан, “</a:t>
            </a:r>
            <a:r>
              <a:rPr lang="ru-RU" sz="8000" b="1" dirty="0" err="1">
                <a:latin typeface="Times New Roman" panose="02020603050405020304" pitchFamily="18" charset="0"/>
                <a:cs typeface="Times New Roman" panose="02020603050405020304" pitchFamily="18" charset="0"/>
              </a:rPr>
              <a:t>Мәгариф-Вакыт</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нәшрияты</a:t>
            </a:r>
            <a:r>
              <a:rPr lang="ru-RU" sz="8000" b="1" dirty="0">
                <a:latin typeface="Times New Roman" panose="02020603050405020304" pitchFamily="18" charset="0"/>
                <a:cs typeface="Times New Roman" panose="02020603050405020304" pitchFamily="18" charset="0"/>
              </a:rPr>
              <a:t>, 2012, </a:t>
            </a:r>
            <a:r>
              <a:rPr lang="ru-RU" sz="8000" b="1" dirty="0" smtClean="0">
                <a:latin typeface="Times New Roman" panose="02020603050405020304" pitchFamily="18" charset="0"/>
                <a:cs typeface="Times New Roman" panose="02020603050405020304" pitchFamily="18" charset="0"/>
              </a:rPr>
              <a:t>44 </a:t>
            </a:r>
            <a:r>
              <a:rPr lang="ru-RU" sz="8000" b="1" dirty="0">
                <a:latin typeface="Times New Roman" panose="02020603050405020304" pitchFamily="18" charset="0"/>
                <a:cs typeface="Times New Roman" panose="02020603050405020304" pitchFamily="18" charset="0"/>
              </a:rPr>
              <a:t>б.</a:t>
            </a:r>
          </a:p>
          <a:p>
            <a:pPr marL="0" indent="0">
              <a:lnSpc>
                <a:spcPct val="120000"/>
              </a:lnSpc>
              <a:spcBef>
                <a:spcPts val="0"/>
              </a:spcBef>
              <a:buNone/>
            </a:pPr>
            <a:r>
              <a:rPr lang="ru-RU" sz="8000" b="1" dirty="0">
                <a:latin typeface="Times New Roman" panose="02020603050405020304" pitchFamily="18" charset="0"/>
                <a:cs typeface="Times New Roman" panose="02020603050405020304" pitchFamily="18" charset="0"/>
              </a:rPr>
              <a:t>3.  </a:t>
            </a:r>
            <a:r>
              <a:rPr lang="ru-RU" sz="8000" b="1" dirty="0" err="1">
                <a:latin typeface="Times New Roman" panose="02020603050405020304" pitchFamily="18" charset="0"/>
                <a:cs typeface="Times New Roman" panose="02020603050405020304" pitchFamily="18" charset="0"/>
              </a:rPr>
              <a:t>И.Х.Мияссарова</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К.Ф.Фәйзрахманова</a:t>
            </a:r>
            <a:r>
              <a:rPr lang="ru-RU" sz="8000" b="1" dirty="0">
                <a:latin typeface="Times New Roman" panose="02020603050405020304" pitchFamily="18" charset="0"/>
                <a:cs typeface="Times New Roman" panose="02020603050405020304" pitchFamily="18" charset="0"/>
              </a:rPr>
              <a:t> . Татар теле: </a:t>
            </a:r>
            <a:r>
              <a:rPr lang="ru-RU" sz="8000" b="1" dirty="0" smtClean="0">
                <a:latin typeface="Times New Roman" panose="02020603050405020304" pitchFamily="18" charset="0"/>
                <a:cs typeface="Times New Roman" panose="02020603050405020304" pitchFamily="18" charset="0"/>
              </a:rPr>
              <a:t>2 </a:t>
            </a:r>
            <a:r>
              <a:rPr lang="ru-RU" sz="8000" b="1" dirty="0" err="1">
                <a:latin typeface="Times New Roman" panose="02020603050405020304" pitchFamily="18" charset="0"/>
                <a:cs typeface="Times New Roman" panose="02020603050405020304" pitchFamily="18" charset="0"/>
              </a:rPr>
              <a:t>нче</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сыйныф</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укытучы</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өчен</a:t>
            </a:r>
            <a:r>
              <a:rPr lang="ru-RU" sz="8000" b="1" dirty="0">
                <a:latin typeface="Times New Roman" panose="02020603050405020304" pitchFamily="18" charset="0"/>
                <a:cs typeface="Times New Roman" panose="02020603050405020304" pitchFamily="18" charset="0"/>
              </a:rPr>
              <a:t> методик </a:t>
            </a:r>
            <a:r>
              <a:rPr lang="ru-RU" sz="8000" b="1" dirty="0" err="1">
                <a:latin typeface="Times New Roman" panose="02020603050405020304" pitchFamily="18" charset="0"/>
                <a:cs typeface="Times New Roman" panose="02020603050405020304" pitchFamily="18" charset="0"/>
              </a:rPr>
              <a:t>кулланма</a:t>
            </a:r>
            <a:r>
              <a:rPr lang="ru-RU" sz="8000" b="1" dirty="0">
                <a:latin typeface="Times New Roman" panose="02020603050405020304" pitchFamily="18" charset="0"/>
                <a:cs typeface="Times New Roman" panose="02020603050405020304" pitchFamily="18" charset="0"/>
              </a:rPr>
              <a:t>, Казан, “</a:t>
            </a:r>
            <a:r>
              <a:rPr lang="ru-RU" sz="8000" b="1" dirty="0" err="1">
                <a:latin typeface="Times New Roman" panose="02020603050405020304" pitchFamily="18" charset="0"/>
                <a:cs typeface="Times New Roman" panose="02020603050405020304" pitchFamily="18" charset="0"/>
              </a:rPr>
              <a:t>Мәгариф-Вакыт</a:t>
            </a:r>
            <a:r>
              <a:rPr lang="ru-RU" sz="8000" b="1" dirty="0">
                <a:latin typeface="Times New Roman" panose="02020603050405020304" pitchFamily="18" charset="0"/>
                <a:cs typeface="Times New Roman" panose="02020603050405020304" pitchFamily="18" charset="0"/>
              </a:rPr>
              <a:t>” </a:t>
            </a:r>
            <a:r>
              <a:rPr lang="ru-RU" sz="8000" b="1" dirty="0" err="1">
                <a:latin typeface="Times New Roman" panose="02020603050405020304" pitchFamily="18" charset="0"/>
                <a:cs typeface="Times New Roman" panose="02020603050405020304" pitchFamily="18" charset="0"/>
              </a:rPr>
              <a:t>нәшрияты</a:t>
            </a:r>
            <a:r>
              <a:rPr lang="ru-RU" sz="8000" b="1" dirty="0">
                <a:latin typeface="Times New Roman" panose="02020603050405020304" pitchFamily="18" charset="0"/>
                <a:cs typeface="Times New Roman" panose="02020603050405020304" pitchFamily="18" charset="0"/>
              </a:rPr>
              <a:t>, 2012</a:t>
            </a:r>
          </a:p>
          <a:p>
            <a:pPr marL="0" indent="0">
              <a:lnSpc>
                <a:spcPct val="120000"/>
              </a:lnSpc>
              <a:spcBef>
                <a:spcPts val="0"/>
              </a:spcBef>
              <a:buNone/>
            </a:pPr>
            <a:r>
              <a:rPr lang="ru-RU" sz="8000" b="1" dirty="0">
                <a:latin typeface="Times New Roman" panose="02020603050405020304" pitchFamily="18" charset="0"/>
                <a:cs typeface="Times New Roman" panose="02020603050405020304" pitchFamily="18" charset="0"/>
              </a:rPr>
              <a:t>4. Презентация </a:t>
            </a:r>
            <a:r>
              <a:rPr lang="en-US" sz="8000" b="1" dirty="0">
                <a:latin typeface="Times New Roman" panose="02020603050405020304" pitchFamily="18" charset="0"/>
                <a:cs typeface="Times New Roman" panose="02020603050405020304" pitchFamily="18" charset="0"/>
              </a:rPr>
              <a:t>Power Point - </a:t>
            </a:r>
            <a:r>
              <a:rPr lang="en-US" sz="8000" b="1" dirty="0" smtClean="0">
                <a:latin typeface="Times New Roman" panose="02020603050405020304" pitchFamily="18" charset="0"/>
                <a:cs typeface="Times New Roman" panose="02020603050405020304" pitchFamily="18" charset="0"/>
              </a:rPr>
              <a:t>“</a:t>
            </a:r>
            <a:r>
              <a:rPr lang="ru-RU" sz="8000" b="1" dirty="0" err="1" smtClean="0">
                <a:latin typeface="Times New Roman" panose="02020603050405020304" pitchFamily="18" charset="0"/>
                <a:cs typeface="Times New Roman" panose="02020603050405020304" pitchFamily="18" charset="0"/>
              </a:rPr>
              <a:t>Исем</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һәм</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фамилияләрдә</a:t>
            </a:r>
            <a:r>
              <a:rPr lang="ru-RU" sz="8000" b="1" dirty="0" smtClean="0">
                <a:latin typeface="Times New Roman" panose="02020603050405020304" pitchFamily="18" charset="0"/>
                <a:cs typeface="Times New Roman" panose="02020603050405020304" pitchFamily="18" charset="0"/>
              </a:rPr>
              <a:t> баш </a:t>
            </a:r>
            <a:r>
              <a:rPr lang="ru-RU" sz="8000" b="1" dirty="0" err="1" smtClean="0">
                <a:latin typeface="Times New Roman" panose="02020603050405020304" pitchFamily="18" charset="0"/>
                <a:cs typeface="Times New Roman" panose="02020603050405020304" pitchFamily="18" charset="0"/>
              </a:rPr>
              <a:t>хәреф</a:t>
            </a:r>
            <a:r>
              <a:rPr lang="ru-RU" sz="8000" b="1" dirty="0" smtClean="0">
                <a:latin typeface="Times New Roman" panose="02020603050405020304" pitchFamily="18" charset="0"/>
                <a:cs typeface="Times New Roman" panose="02020603050405020304" pitchFamily="18" charset="0"/>
              </a:rPr>
              <a:t>”</a:t>
            </a:r>
            <a:endParaRPr lang="ru-RU" sz="8000" b="1"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tt-RU" sz="8000" b="1" dirty="0" smtClean="0">
                <a:latin typeface="Times New Roman" panose="02020603050405020304" pitchFamily="18" charset="0"/>
                <a:cs typeface="Times New Roman" panose="02020603050405020304" pitchFamily="18" charset="0"/>
              </a:rPr>
              <a:t>6</a:t>
            </a:r>
            <a:r>
              <a:rPr lang="en-US"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Тарату</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һәм</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күрсәтмә</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материаллар</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карточкалар</a:t>
            </a:r>
            <a:r>
              <a:rPr lang="ru-RU" sz="8000" b="1" dirty="0" smtClean="0">
                <a:latin typeface="Times New Roman" panose="02020603050405020304" pitchFamily="18" charset="0"/>
                <a:cs typeface="Times New Roman" panose="02020603050405020304" pitchFamily="18" charset="0"/>
              </a:rPr>
              <a:t>, тест, «</a:t>
            </a:r>
            <a:r>
              <a:rPr lang="ru-RU" sz="8000" b="1" dirty="0" err="1" smtClean="0">
                <a:latin typeface="Times New Roman" panose="02020603050405020304" pitchFamily="18" charset="0"/>
                <a:cs typeface="Times New Roman" panose="02020603050405020304" pitchFamily="18" charset="0"/>
              </a:rPr>
              <a:t>Аңлатмалы</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сүзлек</a:t>
            </a:r>
            <a:r>
              <a:rPr lang="ru-RU" sz="8000" b="1" dirty="0" smtClean="0">
                <a:latin typeface="Times New Roman" panose="02020603050405020304" pitchFamily="18" charset="0"/>
                <a:cs typeface="Times New Roman" panose="02020603050405020304" pitchFamily="18" charset="0"/>
              </a:rPr>
              <a:t>».</a:t>
            </a:r>
            <a:endParaRPr lang="ru-RU" sz="8000" b="1" dirty="0">
              <a:latin typeface="Times New Roman" panose="02020603050405020304" pitchFamily="18" charset="0"/>
              <a:cs typeface="Times New Roman" panose="02020603050405020304" pitchFamily="18" charset="0"/>
            </a:endParaRPr>
          </a:p>
          <a:p>
            <a:pPr marL="82296" indent="0">
              <a:buNone/>
            </a:pPr>
            <a:endParaRPr lang="ru-RU" sz="8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642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7372" y="332656"/>
            <a:ext cx="7797116" cy="4140000"/>
          </a:xfrm>
        </p:spPr>
        <p:txBody>
          <a:bodyPr>
            <a:normAutofit fontScale="25000" lnSpcReduction="20000"/>
          </a:bodyPr>
          <a:lstStyle/>
          <a:p>
            <a:pPr marL="82296" indent="0" algn="ctr">
              <a:buNone/>
            </a:pPr>
            <a:r>
              <a:rPr lang="tt-RU" sz="9600" b="1" i="1" dirty="0" smtClean="0">
                <a:solidFill>
                  <a:srgbClr val="FF0000"/>
                </a:solidFill>
                <a:latin typeface="Times New Roman" panose="02020603050405020304" pitchFamily="18" charset="0"/>
                <a:cs typeface="Times New Roman" panose="02020603050405020304" pitchFamily="18" charset="0"/>
              </a:rPr>
              <a:t>Биремнәр</a:t>
            </a:r>
          </a:p>
          <a:p>
            <a:pPr marL="82296" indent="0">
              <a:lnSpc>
                <a:spcPct val="115000"/>
              </a:lnSpc>
              <a:buNone/>
            </a:pPr>
            <a:endParaRPr lang="tt-RU" sz="9600" dirty="0" smtClean="0">
              <a:latin typeface="Times New Roman" panose="02020603050405020304" pitchFamily="18" charset="0"/>
              <a:cs typeface="Times New Roman" panose="02020603050405020304" pitchFamily="18" charset="0"/>
            </a:endParaRPr>
          </a:p>
          <a:p>
            <a:pPr marL="82296" indent="0">
              <a:buNone/>
            </a:pPr>
            <a:r>
              <a:rPr lang="tt-RU" sz="8000" b="1" dirty="0" smtClean="0">
                <a:latin typeface="Times New Roman" panose="02020603050405020304" pitchFamily="18" charset="0"/>
                <a:cs typeface="Times New Roman" panose="02020603050405020304" pitchFamily="18" charset="0"/>
              </a:rPr>
              <a:t>1. </a:t>
            </a:r>
            <a:r>
              <a:rPr lang="tt-RU" sz="8000" b="1" dirty="0">
                <a:latin typeface="Times New Roman" panose="02020603050405020304" pitchFamily="18" charset="0"/>
                <a:cs typeface="Times New Roman" panose="02020603050405020304" pitchFamily="18" charset="0"/>
              </a:rPr>
              <a:t>Матур язу күнегүе.</a:t>
            </a:r>
            <a:endParaRPr lang="ru-RU" sz="8000" b="1" dirty="0">
              <a:latin typeface="Times New Roman" panose="02020603050405020304" pitchFamily="18" charset="0"/>
              <a:cs typeface="Times New Roman" panose="02020603050405020304" pitchFamily="18" charset="0"/>
            </a:endParaRPr>
          </a:p>
          <a:p>
            <a:pPr marL="82296" indent="0">
              <a:buNone/>
            </a:pPr>
            <a:r>
              <a:rPr lang="tt-RU" sz="8000" i="1" dirty="0">
                <a:latin typeface="Times New Roman" panose="02020603050405020304" pitchFamily="18" charset="0"/>
                <a:cs typeface="Times New Roman" panose="02020603050405020304" pitchFamily="18" charset="0"/>
              </a:rPr>
              <a:t>Аа</a:t>
            </a:r>
            <a:endParaRPr lang="ru-RU" sz="8000" dirty="0">
              <a:latin typeface="Times New Roman" panose="02020603050405020304" pitchFamily="18" charset="0"/>
              <a:cs typeface="Times New Roman" panose="02020603050405020304" pitchFamily="18" charset="0"/>
            </a:endParaRPr>
          </a:p>
          <a:p>
            <a:pPr marL="82296" indent="0">
              <a:buNone/>
            </a:pPr>
            <a:r>
              <a:rPr lang="tt-RU" sz="8000" i="1" dirty="0">
                <a:latin typeface="Times New Roman" panose="02020603050405020304" pitchFamily="18" charset="0"/>
                <a:cs typeface="Times New Roman" panose="02020603050405020304" pitchFamily="18" charset="0"/>
              </a:rPr>
              <a:t>Алсу – зур кыз.</a:t>
            </a:r>
            <a:r>
              <a:rPr lang="tt-RU" sz="8000" dirty="0">
                <a:latin typeface="Times New Roman" panose="02020603050405020304" pitchFamily="18" charset="0"/>
                <a:cs typeface="Times New Roman" panose="02020603050405020304" pitchFamily="18" charset="0"/>
              </a:rPr>
              <a:t> </a:t>
            </a:r>
            <a:endParaRPr lang="ru-RU" sz="8000" dirty="0">
              <a:latin typeface="Times New Roman" panose="02020603050405020304" pitchFamily="18" charset="0"/>
              <a:cs typeface="Times New Roman" panose="02020603050405020304" pitchFamily="18" charset="0"/>
            </a:endParaRPr>
          </a:p>
          <a:p>
            <a:pPr marL="82296" indent="0">
              <a:buNone/>
            </a:pPr>
            <a:r>
              <a:rPr lang="tt-RU" sz="8000" b="1" dirty="0">
                <a:solidFill>
                  <a:srgbClr val="FF0000"/>
                </a:solidFill>
                <a:latin typeface="Times New Roman" panose="02020603050405020304" pitchFamily="18" charset="0"/>
                <a:cs typeface="Times New Roman" panose="02020603050405020304" pitchFamily="18" charset="0"/>
              </a:rPr>
              <a:t>Нәтиҗә: үрнәк белән чагыштырып, матур итеп язу.</a:t>
            </a:r>
            <a:endParaRPr lang="ru-RU" sz="8000" dirty="0">
              <a:solidFill>
                <a:srgbClr val="FF0000"/>
              </a:solidFill>
              <a:latin typeface="Times New Roman" panose="02020603050405020304" pitchFamily="18" charset="0"/>
              <a:cs typeface="Times New Roman" panose="02020603050405020304" pitchFamily="18" charset="0"/>
            </a:endParaRPr>
          </a:p>
          <a:p>
            <a:pPr marL="82296" indent="0">
              <a:buNone/>
            </a:pPr>
            <a:r>
              <a:rPr lang="tt-RU" sz="8000" dirty="0">
                <a:latin typeface="Times New Roman" panose="02020603050405020304" pitchFamily="18" charset="0"/>
                <a:cs typeface="Times New Roman" panose="02020603050405020304" pitchFamily="18" charset="0"/>
              </a:rPr>
              <a:t>2.Алсу сүзе белән җөмләләр төзегез.</a:t>
            </a:r>
            <a:endParaRPr lang="ru-RU" sz="8000" dirty="0">
              <a:latin typeface="Times New Roman" panose="02020603050405020304" pitchFamily="18" charset="0"/>
              <a:cs typeface="Times New Roman" panose="02020603050405020304" pitchFamily="18" charset="0"/>
            </a:endParaRPr>
          </a:p>
          <a:p>
            <a:pPr marL="82296" indent="0">
              <a:buNone/>
            </a:pPr>
            <a:r>
              <a:rPr lang="tt-RU" sz="8000" i="1" dirty="0">
                <a:latin typeface="Times New Roman" panose="02020603050405020304" pitchFamily="18" charset="0"/>
                <a:cs typeface="Times New Roman" panose="02020603050405020304" pitchFamily="18" charset="0"/>
              </a:rPr>
              <a:t>- </a:t>
            </a:r>
            <a:r>
              <a:rPr lang="tt-RU" sz="8000" dirty="0">
                <a:latin typeface="Times New Roman" panose="02020603050405020304" pitchFamily="18" charset="0"/>
                <a:cs typeface="Times New Roman" panose="02020603050405020304" pitchFamily="18" charset="0"/>
              </a:rPr>
              <a:t>Җөмләләрне укыгыз. </a:t>
            </a:r>
            <a:endParaRPr lang="ru-RU" sz="8000" dirty="0">
              <a:latin typeface="Times New Roman" panose="02020603050405020304" pitchFamily="18" charset="0"/>
              <a:cs typeface="Times New Roman" panose="02020603050405020304" pitchFamily="18" charset="0"/>
            </a:endParaRPr>
          </a:p>
          <a:p>
            <a:pPr marL="82296" indent="0">
              <a:buNone/>
            </a:pPr>
            <a:r>
              <a:rPr lang="tt-RU" sz="8000" dirty="0">
                <a:latin typeface="Times New Roman" panose="02020603050405020304" pitchFamily="18" charset="0"/>
                <a:cs typeface="Times New Roman" panose="02020603050405020304" pitchFamily="18" charset="0"/>
              </a:rPr>
              <a:t>- Нәрсәгә игътибар иттегез?</a:t>
            </a:r>
            <a:r>
              <a:rPr lang="tt-RU" sz="8000" b="1" dirty="0">
                <a:latin typeface="Times New Roman" panose="02020603050405020304" pitchFamily="18" charset="0"/>
                <a:cs typeface="Times New Roman" panose="02020603050405020304" pitchFamily="18" charset="0"/>
              </a:rPr>
              <a:t> </a:t>
            </a:r>
            <a:endParaRPr lang="ru-RU" sz="8000" dirty="0">
              <a:latin typeface="Times New Roman" panose="02020603050405020304" pitchFamily="18" charset="0"/>
              <a:cs typeface="Times New Roman" panose="02020603050405020304" pitchFamily="18" charset="0"/>
            </a:endParaRPr>
          </a:p>
          <a:p>
            <a:pPr marL="82296" indent="0">
              <a:buNone/>
            </a:pPr>
            <a:r>
              <a:rPr lang="tt-RU" sz="8000" b="1" dirty="0">
                <a:solidFill>
                  <a:srgbClr val="FF0000"/>
                </a:solidFill>
                <a:latin typeface="Times New Roman" panose="02020603050405020304" pitchFamily="18" charset="0"/>
                <a:cs typeface="Times New Roman" panose="02020603050405020304" pitchFamily="18" charset="0"/>
              </a:rPr>
              <a:t>Нәтиҗә: Бер үк сүз төрлечә язылырга </a:t>
            </a:r>
            <a:r>
              <a:rPr lang="tt-RU" sz="8000" b="1" dirty="0" smtClean="0">
                <a:solidFill>
                  <a:srgbClr val="FF0000"/>
                </a:solidFill>
                <a:latin typeface="Times New Roman" panose="02020603050405020304" pitchFamily="18" charset="0"/>
                <a:cs typeface="Times New Roman" panose="02020603050405020304" pitchFamily="18" charset="0"/>
              </a:rPr>
              <a:t>мөмкин.</a:t>
            </a:r>
            <a:r>
              <a:rPr lang="ru-RU" sz="8000" dirty="0">
                <a:solidFill>
                  <a:srgbClr val="FF0000"/>
                </a:solidFill>
                <a:latin typeface="Times New Roman" panose="02020603050405020304" pitchFamily="18" charset="0"/>
                <a:cs typeface="Times New Roman" panose="02020603050405020304" pitchFamily="18" charset="0"/>
              </a:rPr>
              <a:t> </a:t>
            </a:r>
            <a:r>
              <a:rPr lang="ru-RU" sz="8000" dirty="0" smtClean="0">
                <a:solidFill>
                  <a:srgbClr val="7030A0"/>
                </a:solidFill>
                <a:latin typeface="Times New Roman" panose="02020603050405020304" pitchFamily="18" charset="0"/>
                <a:cs typeface="Times New Roman" panose="02020603050405020304" pitchFamily="18" charset="0"/>
              </a:rPr>
              <a:t>(</a:t>
            </a:r>
            <a:r>
              <a:rPr lang="tt-RU" sz="8000" b="1" i="1" dirty="0" smtClean="0">
                <a:solidFill>
                  <a:srgbClr val="7030A0"/>
                </a:solidFill>
                <a:latin typeface="Times New Roman" panose="02020603050405020304" pitchFamily="18" charset="0"/>
                <a:cs typeface="Times New Roman" panose="02020603050405020304" pitchFamily="18" charset="0"/>
              </a:rPr>
              <a:t>РУУГ</a:t>
            </a:r>
            <a:r>
              <a:rPr lang="tt-RU" sz="8000" b="1" i="1" dirty="0">
                <a:solidFill>
                  <a:srgbClr val="7030A0"/>
                </a:solidFill>
                <a:latin typeface="Times New Roman" panose="02020603050405020304" pitchFamily="18" charset="0"/>
                <a:cs typeface="Times New Roman" panose="02020603050405020304" pitchFamily="18" charset="0"/>
              </a:rPr>
              <a:t>)</a:t>
            </a:r>
          </a:p>
          <a:p>
            <a:pPr marL="82296" indent="0">
              <a:buNone/>
            </a:pPr>
            <a:r>
              <a:rPr lang="ru-RU" sz="8000" b="1" dirty="0" smtClean="0">
                <a:latin typeface="Times New Roman" panose="02020603050405020304" pitchFamily="18" charset="0"/>
                <a:cs typeface="Times New Roman" panose="02020603050405020304" pitchFamily="18" charset="0"/>
              </a:rPr>
              <a:t>2. </a:t>
            </a:r>
            <a:r>
              <a:rPr lang="ru-RU" sz="8000" b="1" dirty="0" err="1" smtClean="0">
                <a:latin typeface="Times New Roman" panose="02020603050405020304" pitchFamily="18" charset="0"/>
                <a:cs typeface="Times New Roman" panose="02020603050405020304" pitchFamily="18" charset="0"/>
              </a:rPr>
              <a:t>Карточкалар</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белән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эш</a:t>
            </a:r>
            <a:r>
              <a:rPr lang="ru-RU" sz="8000" b="1" dirty="0" smtClean="0">
                <a:latin typeface="Times New Roman" panose="02020603050405020304" pitchFamily="18" charset="0"/>
                <a:cs typeface="Times New Roman" panose="02020603050405020304" pitchFamily="18" charset="0"/>
              </a:rPr>
              <a:t>. Ни </a:t>
            </a:r>
            <a:r>
              <a:rPr lang="ru-RU" sz="8000" b="1" dirty="0" err="1" smtClean="0">
                <a:latin typeface="Times New Roman" panose="02020603050405020304" pitchFamily="18" charset="0"/>
                <a:cs typeface="Times New Roman" panose="02020603050405020304" pitchFamily="18" charset="0"/>
              </a:rPr>
              <a:t>өчен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калын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хәрефләр</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белән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бирелгән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сүзләрнең</a:t>
            </a:r>
            <a:r>
              <a:rPr lang="ru-RU" sz="8000" b="1" dirty="0" smtClean="0">
                <a:latin typeface="Times New Roman" panose="02020603050405020304" pitchFamily="18" charset="0"/>
                <a:cs typeface="Times New Roman" panose="02020603050405020304" pitchFamily="18" charset="0"/>
              </a:rPr>
              <a:t> берсе –</a:t>
            </a:r>
            <a:r>
              <a:rPr lang="ru-RU" sz="8000" b="1" dirty="0" err="1" smtClean="0">
                <a:latin typeface="Times New Roman" panose="02020603050405020304" pitchFamily="18" charset="0"/>
                <a:cs typeface="Times New Roman" panose="02020603050405020304" pitchFamily="18" charset="0"/>
              </a:rPr>
              <a:t>юл</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хәрефтән</a:t>
            </a:r>
            <a:r>
              <a:rPr lang="ru-RU" sz="8000" b="1" dirty="0" smtClean="0">
                <a:latin typeface="Times New Roman" panose="02020603050405020304" pitchFamily="18" charset="0"/>
                <a:cs typeface="Times New Roman" panose="02020603050405020304" pitchFamily="18" charset="0"/>
              </a:rPr>
              <a:t>, ә </a:t>
            </a:r>
            <a:r>
              <a:rPr lang="ru-RU" sz="8000" b="1" dirty="0" err="1" smtClean="0">
                <a:latin typeface="Times New Roman" panose="02020603050405020304" pitchFamily="18" charset="0"/>
                <a:cs typeface="Times New Roman" panose="02020603050405020304" pitchFamily="18" charset="0"/>
              </a:rPr>
              <a:t>икенчесе</a:t>
            </a:r>
            <a:r>
              <a:rPr lang="ru-RU" sz="8000" b="1" dirty="0" smtClean="0">
                <a:latin typeface="Times New Roman" panose="02020603050405020304" pitchFamily="18" charset="0"/>
                <a:cs typeface="Times New Roman" panose="02020603050405020304" pitchFamily="18" charset="0"/>
              </a:rPr>
              <a:t> баш </a:t>
            </a:r>
            <a:r>
              <a:rPr lang="ru-RU" sz="8000" b="1" dirty="0" err="1" smtClean="0">
                <a:latin typeface="Times New Roman" panose="02020603050405020304" pitchFamily="18" charset="0"/>
                <a:cs typeface="Times New Roman" panose="02020603050405020304" pitchFamily="18" charset="0"/>
              </a:rPr>
              <a:t>хәрефтән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языла</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Партадашың</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белән</a:t>
            </a:r>
            <a:r>
              <a:rPr lang="ru-RU" sz="8000" b="1" dirty="0" smtClean="0">
                <a:latin typeface="Times New Roman" panose="02020603050405020304" pitchFamily="18" charset="0"/>
                <a:cs typeface="Times New Roman" panose="02020603050405020304" pitchFamily="18" charset="0"/>
              </a:rPr>
              <a:t> </a:t>
            </a:r>
            <a:r>
              <a:rPr lang="ru-RU" sz="8000" b="1" dirty="0" err="1" smtClean="0">
                <a:latin typeface="Times New Roman" panose="02020603050405020304" pitchFamily="18" charset="0"/>
                <a:cs typeface="Times New Roman" panose="02020603050405020304" pitchFamily="18" charset="0"/>
              </a:rPr>
              <a:t>фикерләш</a:t>
            </a:r>
            <a:r>
              <a:rPr lang="ru-RU" sz="8000" b="1" dirty="0" smtClean="0">
                <a:latin typeface="Times New Roman" panose="02020603050405020304" pitchFamily="18" charset="0"/>
                <a:cs typeface="Times New Roman" panose="02020603050405020304" pitchFamily="18" charset="0"/>
              </a:rPr>
              <a:t>. (ТБУУГ, КУУГ)</a:t>
            </a:r>
          </a:p>
          <a:p>
            <a:pPr marL="82296" indent="0">
              <a:buNone/>
            </a:pPr>
            <a:r>
              <a:rPr lang="tt-RU" sz="8000" b="1" i="1" dirty="0" smtClean="0">
                <a:solidFill>
                  <a:srgbClr val="7030A0"/>
                </a:solidFill>
                <a:latin typeface="Times New Roman" panose="02020603050405020304" pitchFamily="18" charset="0"/>
                <a:cs typeface="Times New Roman" panose="02020603050405020304" pitchFamily="18" charset="0"/>
              </a:rPr>
              <a:t>Йолдыз күктә җемелдәгән </a:t>
            </a:r>
            <a:r>
              <a:rPr lang="tt-RU" sz="8000" b="1" i="1" dirty="0" smtClean="0">
                <a:latin typeface="Times New Roman" panose="02020603050405020304" pitchFamily="18" charset="0"/>
                <a:cs typeface="Times New Roman" panose="02020603050405020304" pitchFamily="18" charset="0"/>
              </a:rPr>
              <a:t>йолдызларга</a:t>
            </a:r>
            <a:r>
              <a:rPr lang="tt-RU" sz="8000" b="1" i="1" dirty="0" smtClean="0">
                <a:solidFill>
                  <a:srgbClr val="7030A0"/>
                </a:solidFill>
                <a:latin typeface="Times New Roman" panose="02020603050405020304" pitchFamily="18" charset="0"/>
                <a:cs typeface="Times New Roman" panose="02020603050405020304" pitchFamily="18" charset="0"/>
              </a:rPr>
              <a:t> карап соклана. </a:t>
            </a:r>
            <a:r>
              <a:rPr lang="tt-RU" sz="8000" b="1" i="1" dirty="0" smtClean="0">
                <a:latin typeface="Times New Roman" panose="02020603050405020304" pitchFamily="18" charset="0"/>
                <a:cs typeface="Times New Roman" panose="02020603050405020304" pitchFamily="18" charset="0"/>
              </a:rPr>
              <a:t>Иркә</a:t>
            </a:r>
            <a:r>
              <a:rPr lang="tt-RU" sz="8000" b="1" i="1" dirty="0" smtClean="0">
                <a:solidFill>
                  <a:srgbClr val="7030A0"/>
                </a:solidFill>
                <a:latin typeface="Times New Roman" panose="02020603050405020304" pitchFamily="18" charset="0"/>
                <a:cs typeface="Times New Roman" panose="02020603050405020304" pitchFamily="18" charset="0"/>
              </a:rPr>
              <a:t> бик иркә кыз булып үсеп килә. Бакчадагы </a:t>
            </a:r>
            <a:r>
              <a:rPr lang="tt-RU" sz="8000" b="1" i="1" dirty="0" smtClean="0">
                <a:latin typeface="Times New Roman" panose="02020603050405020304" pitchFamily="18" charset="0"/>
                <a:cs typeface="Times New Roman" panose="02020603050405020304" pitchFamily="18" charset="0"/>
              </a:rPr>
              <a:t>резеда</a:t>
            </a:r>
            <a:r>
              <a:rPr lang="tt-RU" sz="8000" b="1" i="1" dirty="0" smtClean="0">
                <a:solidFill>
                  <a:srgbClr val="7030A0"/>
                </a:solidFill>
                <a:latin typeface="Times New Roman" panose="02020603050405020304" pitchFamily="18" charset="0"/>
                <a:cs typeface="Times New Roman" panose="02020603050405020304" pitchFamily="18" charset="0"/>
              </a:rPr>
              <a:t> чәчәкләренә </a:t>
            </a:r>
            <a:r>
              <a:rPr lang="tt-RU" sz="8000" b="1" i="1" dirty="0" smtClean="0">
                <a:latin typeface="Times New Roman" panose="02020603050405020304" pitchFamily="18" charset="0"/>
                <a:cs typeface="Times New Roman" panose="02020603050405020304" pitchFamily="18" charset="0"/>
              </a:rPr>
              <a:t>Резеда </a:t>
            </a:r>
            <a:r>
              <a:rPr lang="tt-RU" sz="8000" b="1" i="1" dirty="0" smtClean="0">
                <a:solidFill>
                  <a:srgbClr val="7030A0"/>
                </a:solidFill>
                <a:latin typeface="Times New Roman" panose="02020603050405020304" pitchFamily="18" charset="0"/>
                <a:cs typeface="Times New Roman" panose="02020603050405020304" pitchFamily="18" charset="0"/>
              </a:rPr>
              <a:t>көн саен су сибә.</a:t>
            </a:r>
            <a:endParaRPr lang="tt-RU" sz="8000" b="1" i="1" dirty="0" smtClean="0">
              <a:solidFill>
                <a:srgbClr val="FF0000"/>
              </a:solidFill>
              <a:latin typeface="Times New Roman" panose="02020603050405020304" pitchFamily="18" charset="0"/>
              <a:cs typeface="Times New Roman" panose="02020603050405020304" pitchFamily="18" charset="0"/>
            </a:endParaRPr>
          </a:p>
          <a:p>
            <a:pPr>
              <a:buNone/>
            </a:pPr>
            <a:r>
              <a:rPr lang="tt-RU" sz="8000" b="1" dirty="0" smtClean="0">
                <a:latin typeface="Times New Roman" pitchFamily="18" charset="0"/>
                <a:cs typeface="Times New Roman" pitchFamily="18" charset="0"/>
              </a:rPr>
              <a:t>  </a:t>
            </a:r>
            <a:r>
              <a:rPr lang="tt-RU" sz="8000" b="1" dirty="0" smtClean="0">
                <a:solidFill>
                  <a:srgbClr val="FF0000"/>
                </a:solidFill>
                <a:latin typeface="Times New Roman" pitchFamily="18" charset="0"/>
                <a:cs typeface="Times New Roman" pitchFamily="18" charset="0"/>
              </a:rPr>
              <a:t>Нәтиҗә:</a:t>
            </a:r>
            <a:r>
              <a:rPr lang="tt-RU" sz="8000" dirty="0">
                <a:solidFill>
                  <a:srgbClr val="FF0000"/>
                </a:solidFill>
              </a:rPr>
              <a:t>Кеше исемнәре баш хәрефтән языла.</a:t>
            </a:r>
            <a:endParaRPr lang="ru-RU" sz="8000" dirty="0">
              <a:solidFill>
                <a:srgbClr val="FF0000"/>
              </a:solidFill>
            </a:endParaRPr>
          </a:p>
          <a:p>
            <a:pPr>
              <a:buNone/>
            </a:pPr>
            <a:endParaRPr lang="ru-RU" sz="8000" dirty="0" smtClean="0">
              <a:solidFill>
                <a:srgbClr val="FF0000"/>
              </a:solidFill>
              <a:latin typeface="Times New Roman" pitchFamily="18" charset="0"/>
              <a:cs typeface="Times New Roman" pitchFamily="18" charset="0"/>
            </a:endParaRPr>
          </a:p>
          <a:p>
            <a:pPr>
              <a:buNone/>
            </a:pPr>
            <a:r>
              <a:rPr lang="tt-RU" sz="8000" b="1" i="1" dirty="0" smtClean="0">
                <a:latin typeface="Times New Roman" pitchFamily="18" charset="0"/>
                <a:cs typeface="Times New Roman" pitchFamily="18" charset="0"/>
              </a:rPr>
              <a:t>  </a:t>
            </a:r>
          </a:p>
          <a:p>
            <a:pPr>
              <a:buNone/>
            </a:pPr>
            <a:endParaRPr lang="tt-RU" sz="8000" b="1" i="1" dirty="0" smtClean="0">
              <a:latin typeface="Times New Roman" pitchFamily="18" charset="0"/>
              <a:cs typeface="Times New Roman" pitchFamily="18" charset="0"/>
            </a:endParaRPr>
          </a:p>
          <a:p>
            <a:pPr>
              <a:buNone/>
            </a:pPr>
            <a:endParaRPr lang="tt-RU" sz="8000" b="1" i="1" dirty="0" smtClean="0">
              <a:latin typeface="Times New Roman" pitchFamily="18" charset="0"/>
              <a:cs typeface="Times New Roman" pitchFamily="18" charset="0"/>
            </a:endParaRPr>
          </a:p>
          <a:p>
            <a:pPr>
              <a:buNone/>
            </a:pPr>
            <a:endParaRPr lang="tt-RU" sz="8000" b="1" i="1" dirty="0" smtClean="0">
              <a:latin typeface="Times New Roman" pitchFamily="18" charset="0"/>
              <a:cs typeface="Times New Roman" pitchFamily="18" charset="0"/>
            </a:endParaRPr>
          </a:p>
          <a:p>
            <a:pPr>
              <a:buNone/>
            </a:pPr>
            <a:endParaRPr lang="tt-RU" sz="8000" b="1" i="1" dirty="0" smtClean="0">
              <a:latin typeface="Times New Roman" pitchFamily="18" charset="0"/>
              <a:cs typeface="Times New Roman" pitchFamily="18" charset="0"/>
            </a:endParaRPr>
          </a:p>
          <a:p>
            <a:endParaRPr lang="ru-RU" sz="8000" b="1" i="1" dirty="0" smtClean="0">
              <a:solidFill>
                <a:srgbClr val="7030A0"/>
              </a:solidFill>
              <a:latin typeface="Times New Roman" pitchFamily="18" charset="0"/>
              <a:cs typeface="Times New Roman"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0070C0"/>
              </a:solidFill>
              <a:latin typeface="Times New Roman" panose="02020603050405020304" pitchFamily="18" charset="0"/>
              <a:cs typeface="Times New Roman" panose="02020603050405020304" pitchFamily="18" charset="0"/>
            </a:endParaRPr>
          </a:p>
          <a:p>
            <a:pPr marL="82296" indent="0">
              <a:buNone/>
            </a:pPr>
            <a:endParaRPr lang="tt-RU" sz="8000" b="1" dirty="0" smtClean="0">
              <a:solidFill>
                <a:srgbClr val="7030A0"/>
              </a:solidFill>
              <a:latin typeface="Times New Roman" panose="02020603050405020304" pitchFamily="18" charset="0"/>
              <a:cs typeface="Times New Roman" panose="02020603050405020304" pitchFamily="18" charset="0"/>
            </a:endParaRPr>
          </a:p>
          <a:p>
            <a:pPr marL="82296" indent="0">
              <a:buNone/>
            </a:pPr>
            <a:endParaRPr lang="tt-RU" sz="9600" b="1" dirty="0" smtClean="0">
              <a:solidFill>
                <a:srgbClr val="7030A0"/>
              </a:solidFill>
              <a:latin typeface="Times New Roman" panose="02020603050405020304" pitchFamily="18" charset="0"/>
              <a:cs typeface="Times New Roman" panose="02020603050405020304" pitchFamily="18" charset="0"/>
            </a:endParaRPr>
          </a:p>
          <a:p>
            <a:pPr marL="82296" indent="0">
              <a:buNone/>
            </a:pPr>
            <a:endParaRPr lang="ru-RU" sz="9600" b="1" dirty="0" smtClean="0">
              <a:solidFill>
                <a:srgbClr val="7030A0"/>
              </a:solidFill>
              <a:latin typeface="Times New Roman" panose="02020603050405020304" pitchFamily="18" charset="0"/>
              <a:cs typeface="Times New Roman" panose="02020603050405020304" pitchFamily="18" charset="0"/>
            </a:endParaRPr>
          </a:p>
          <a:p>
            <a:pPr marL="82296" indent="0">
              <a:buNone/>
            </a:pPr>
            <a:endParaRPr lang="ru-RU" sz="9600" b="1" dirty="0">
              <a:solidFill>
                <a:srgbClr val="0070C0"/>
              </a:solidFill>
              <a:latin typeface="Times New Roman" panose="02020603050405020304" pitchFamily="18" charset="0"/>
              <a:cs typeface="Times New Roman" panose="02020603050405020304" pitchFamily="18" charset="0"/>
            </a:endParaRPr>
          </a:p>
          <a:p>
            <a:pPr marL="82296" indent="0">
              <a:buNone/>
            </a:pPr>
            <a:endParaRPr lang="ru-RU" sz="9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480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p:spPr>
        <p:txBody>
          <a:bodyPr>
            <a:normAutofit lnSpcReduction="10000"/>
          </a:bodyPr>
          <a:lstStyle/>
          <a:p>
            <a:pPr marL="82296" indent="0">
              <a:buNone/>
            </a:pPr>
            <a:r>
              <a:rPr lang="tt-RU" sz="2000" b="1" dirty="0" smtClean="0">
                <a:latin typeface="Times New Roman" panose="02020603050405020304" pitchFamily="18" charset="0"/>
                <a:cs typeface="Times New Roman" panose="02020603050405020304" pitchFamily="18" charset="0"/>
              </a:rPr>
              <a:t>3. </a:t>
            </a:r>
            <a:r>
              <a:rPr lang="tt-RU" sz="2000" b="1" dirty="0">
                <a:latin typeface="Times New Roman" panose="02020603050405020304" pitchFamily="18" charset="0"/>
                <a:cs typeface="Times New Roman" panose="02020603050405020304" pitchFamily="18" charset="0"/>
              </a:rPr>
              <a:t>Дидактик уен</a:t>
            </a:r>
          </a:p>
          <a:p>
            <a:pPr marL="82296" indent="0">
              <a:buNone/>
            </a:pPr>
            <a:r>
              <a:rPr lang="tt-RU" sz="2000" b="1" dirty="0">
                <a:latin typeface="Times New Roman" panose="02020603050405020304" pitchFamily="18" charset="0"/>
                <a:cs typeface="Times New Roman" panose="02020603050405020304" pitchFamily="18" charset="0"/>
              </a:rPr>
              <a:t>Хәрефләрне җил очырган.Фамилияләрне телдән алфавит тәртибендә </a:t>
            </a:r>
            <a:r>
              <a:rPr lang="tt-RU" sz="2000" b="1" dirty="0" smtClean="0">
                <a:latin typeface="Times New Roman" panose="02020603050405020304" pitchFamily="18" charset="0"/>
                <a:cs typeface="Times New Roman" panose="02020603050405020304" pitchFamily="18" charset="0"/>
              </a:rPr>
              <a:t>әйтегез. </a:t>
            </a:r>
            <a:r>
              <a:rPr lang="tt-RU" sz="2000" b="1" dirty="0" smtClean="0">
                <a:solidFill>
                  <a:srgbClr val="FF0000"/>
                </a:solidFill>
                <a:latin typeface="Times New Roman" panose="02020603050405020304" pitchFamily="18" charset="0"/>
                <a:cs typeface="Times New Roman" panose="02020603050405020304" pitchFamily="18" charset="0"/>
              </a:rPr>
              <a:t>Р</a:t>
            </a:r>
            <a:r>
              <a:rPr lang="tt-RU" sz="2000" b="1" dirty="0" smtClean="0">
                <a:latin typeface="Times New Roman" panose="02020603050405020304" pitchFamily="18" charset="0"/>
                <a:cs typeface="Times New Roman" panose="02020603050405020304" pitchFamily="18" charset="0"/>
              </a:rPr>
              <a:t>әфыйков</a:t>
            </a:r>
            <a:r>
              <a:rPr lang="tt-RU" sz="2000" b="1" dirty="0">
                <a:latin typeface="Times New Roman" panose="02020603050405020304" pitchFamily="18" charset="0"/>
                <a:cs typeface="Times New Roman" panose="02020603050405020304" pitchFamily="18" charset="0"/>
              </a:rPr>
              <a:t>, </a:t>
            </a:r>
            <a:r>
              <a:rPr lang="tt-RU" sz="2000" b="1" dirty="0">
                <a:solidFill>
                  <a:srgbClr val="FF0000"/>
                </a:solidFill>
                <a:latin typeface="Times New Roman" panose="02020603050405020304" pitchFamily="18" charset="0"/>
                <a:cs typeface="Times New Roman" panose="02020603050405020304" pitchFamily="18" charset="0"/>
              </a:rPr>
              <a:t>Ә</a:t>
            </a:r>
            <a:r>
              <a:rPr lang="tt-RU" sz="2000" b="1" dirty="0">
                <a:latin typeface="Times New Roman" panose="02020603050405020304" pitchFamily="18" charset="0"/>
                <a:cs typeface="Times New Roman" panose="02020603050405020304" pitchFamily="18" charset="0"/>
              </a:rPr>
              <a:t>минов, </a:t>
            </a:r>
            <a:r>
              <a:rPr lang="tt-RU" sz="2000" b="1" dirty="0">
                <a:solidFill>
                  <a:srgbClr val="FF0000"/>
                </a:solidFill>
                <a:latin typeface="Times New Roman" panose="02020603050405020304" pitchFamily="18" charset="0"/>
                <a:cs typeface="Times New Roman" panose="02020603050405020304" pitchFamily="18" charset="0"/>
              </a:rPr>
              <a:t>Х</a:t>
            </a:r>
            <a:r>
              <a:rPr lang="tt-RU" sz="2000" b="1" dirty="0">
                <a:latin typeface="Times New Roman" panose="02020603050405020304" pitchFamily="18" charset="0"/>
                <a:cs typeface="Times New Roman" panose="02020603050405020304" pitchFamily="18" charset="0"/>
              </a:rPr>
              <a:t>әсәнов, </a:t>
            </a:r>
            <a:r>
              <a:rPr lang="tt-RU" sz="2000" b="1" dirty="0">
                <a:solidFill>
                  <a:srgbClr val="FF0000"/>
                </a:solidFill>
                <a:latin typeface="Times New Roman" panose="02020603050405020304" pitchFamily="18" charset="0"/>
                <a:cs typeface="Times New Roman" panose="02020603050405020304" pitchFamily="18" charset="0"/>
              </a:rPr>
              <a:t>М</a:t>
            </a:r>
            <a:r>
              <a:rPr lang="tt-RU" sz="2000" b="1" dirty="0">
                <a:latin typeface="Times New Roman" panose="02020603050405020304" pitchFamily="18" charset="0"/>
                <a:cs typeface="Times New Roman" panose="02020603050405020304" pitchFamily="18" charset="0"/>
              </a:rPr>
              <a:t>әхмүтов, </a:t>
            </a:r>
            <a:r>
              <a:rPr lang="tt-RU" sz="2000" b="1" dirty="0">
                <a:solidFill>
                  <a:srgbClr val="FF0000"/>
                </a:solidFill>
                <a:latin typeface="Times New Roman" panose="02020603050405020304" pitchFamily="18" charset="0"/>
                <a:cs typeface="Times New Roman" panose="02020603050405020304" pitchFamily="18" charset="0"/>
              </a:rPr>
              <a:t>Ә</a:t>
            </a:r>
            <a:r>
              <a:rPr lang="tt-RU" sz="2000" b="1" dirty="0">
                <a:latin typeface="Times New Roman" panose="02020603050405020304" pitchFamily="18" charset="0"/>
                <a:cs typeface="Times New Roman" panose="02020603050405020304" pitchFamily="18" charset="0"/>
              </a:rPr>
              <a:t>мирханов, </a:t>
            </a:r>
            <a:r>
              <a:rPr lang="tt-RU" sz="2000" b="1" dirty="0" smtClean="0">
                <a:solidFill>
                  <a:srgbClr val="FF0000"/>
                </a:solidFill>
                <a:latin typeface="Times New Roman" panose="02020603050405020304" pitchFamily="18" charset="0"/>
                <a:cs typeface="Times New Roman" panose="02020603050405020304" pitchFamily="18" charset="0"/>
              </a:rPr>
              <a:t>Т</a:t>
            </a:r>
            <a:r>
              <a:rPr lang="tt-RU" sz="2000" b="1" dirty="0" smtClean="0">
                <a:latin typeface="Times New Roman" panose="02020603050405020304" pitchFamily="18" charset="0"/>
                <a:cs typeface="Times New Roman" panose="02020603050405020304" pitchFamily="18" charset="0"/>
              </a:rPr>
              <a:t>инчурин.</a:t>
            </a:r>
            <a:endParaRPr lang="tt-RU" sz="2000" b="1" dirty="0">
              <a:latin typeface="Times New Roman" panose="02020603050405020304" pitchFamily="18" charset="0"/>
              <a:cs typeface="Times New Roman" panose="02020603050405020304" pitchFamily="18" charset="0"/>
            </a:endParaRPr>
          </a:p>
          <a:p>
            <a:pPr marL="82296" indent="0">
              <a:buNone/>
            </a:pPr>
            <a:endParaRPr lang="tt-RU" sz="2000" b="1" dirty="0" smtClean="0">
              <a:latin typeface="Times New Roman" panose="02020603050405020304" pitchFamily="18" charset="0"/>
              <a:cs typeface="Times New Roman" panose="02020603050405020304" pitchFamily="18" charset="0"/>
            </a:endParaRPr>
          </a:p>
          <a:p>
            <a:pPr marL="82296" indent="0">
              <a:buNone/>
            </a:pPr>
            <a:r>
              <a:rPr lang="tt-RU" sz="2000" b="1" dirty="0">
                <a:solidFill>
                  <a:srgbClr val="FF0000"/>
                </a:solidFill>
                <a:latin typeface="Times New Roman" pitchFamily="18" charset="0"/>
                <a:cs typeface="Times New Roman" pitchFamily="18" charset="0"/>
              </a:rPr>
              <a:t>Нәтиҗә</a:t>
            </a:r>
            <a:r>
              <a:rPr lang="tt-RU" sz="2000" b="1" dirty="0" smtClean="0">
                <a:solidFill>
                  <a:srgbClr val="FF0000"/>
                </a:solidFill>
                <a:latin typeface="Times New Roman" pitchFamily="18" charset="0"/>
                <a:cs typeface="Times New Roman" pitchFamily="18" charset="0"/>
              </a:rPr>
              <a:t>: Әминов</a:t>
            </a:r>
            <a:r>
              <a:rPr lang="tt-RU" sz="2000" b="1" dirty="0">
                <a:solidFill>
                  <a:srgbClr val="FF0000"/>
                </a:solidFill>
                <a:latin typeface="Times New Roman" panose="02020603050405020304" pitchFamily="18" charset="0"/>
                <a:cs typeface="Times New Roman" panose="02020603050405020304" pitchFamily="18" charset="0"/>
              </a:rPr>
              <a:t>,  </a:t>
            </a:r>
            <a:r>
              <a:rPr lang="tt-RU" sz="2000" b="1" dirty="0" smtClean="0">
                <a:solidFill>
                  <a:srgbClr val="FF0000"/>
                </a:solidFill>
                <a:latin typeface="Times New Roman" panose="02020603050405020304" pitchFamily="18" charset="0"/>
                <a:cs typeface="Times New Roman" panose="02020603050405020304" pitchFamily="18" charset="0"/>
              </a:rPr>
              <a:t>Әмирханов,Мәхмүтов, Рәфыйков</a:t>
            </a:r>
            <a:r>
              <a:rPr lang="tt-RU" sz="2000" b="1" dirty="0">
                <a:solidFill>
                  <a:srgbClr val="FF0000"/>
                </a:solidFill>
                <a:latin typeface="Times New Roman" panose="02020603050405020304" pitchFamily="18" charset="0"/>
                <a:cs typeface="Times New Roman" panose="02020603050405020304" pitchFamily="18" charset="0"/>
              </a:rPr>
              <a:t>,  Тинчурин, Хәсәнов. </a:t>
            </a:r>
            <a:r>
              <a:rPr lang="tt-RU" sz="2000" b="1" dirty="0" smtClean="0">
                <a:solidFill>
                  <a:srgbClr val="FF0000"/>
                </a:solidFill>
                <a:latin typeface="Times New Roman" panose="02020603050405020304" pitchFamily="18" charset="0"/>
                <a:cs typeface="Times New Roman" panose="02020603050405020304" pitchFamily="18" charset="0"/>
              </a:rPr>
              <a:t>(ТБУУГ</a:t>
            </a:r>
            <a:r>
              <a:rPr lang="tt-RU" sz="2000" b="1" dirty="0">
                <a:solidFill>
                  <a:srgbClr val="FF0000"/>
                </a:solidFill>
                <a:latin typeface="Times New Roman" panose="02020603050405020304" pitchFamily="18" charset="0"/>
                <a:cs typeface="Times New Roman" panose="02020603050405020304" pitchFamily="18" charset="0"/>
              </a:rPr>
              <a:t>, </a:t>
            </a:r>
            <a:r>
              <a:rPr lang="tt-RU" sz="2000" b="1" dirty="0" smtClean="0">
                <a:solidFill>
                  <a:srgbClr val="FF0000"/>
                </a:solidFill>
                <a:latin typeface="Times New Roman" panose="02020603050405020304" pitchFamily="18" charset="0"/>
                <a:cs typeface="Times New Roman" panose="02020603050405020304" pitchFamily="18" charset="0"/>
              </a:rPr>
              <a:t>КУУГ, РУУГ)</a:t>
            </a:r>
          </a:p>
          <a:p>
            <a:pPr marL="82296" indent="0">
              <a:buNone/>
            </a:pPr>
            <a:endParaRPr lang="tt-RU" sz="2000" b="1" dirty="0">
              <a:latin typeface="Times New Roman" panose="02020603050405020304" pitchFamily="18" charset="0"/>
              <a:cs typeface="Times New Roman" panose="02020603050405020304" pitchFamily="18" charset="0"/>
            </a:endParaRPr>
          </a:p>
          <a:p>
            <a:pPr marL="82296" indent="0">
              <a:buNone/>
            </a:pPr>
            <a:r>
              <a:rPr lang="tt-RU" sz="2000" b="1" dirty="0">
                <a:latin typeface="Times New Roman" panose="02020603050405020304" pitchFamily="18" charset="0"/>
                <a:cs typeface="Times New Roman" panose="02020603050405020304" pitchFamily="18" charset="0"/>
              </a:rPr>
              <a:t>4. Парлап эшчәнлеккә карточкалар таратыла.</a:t>
            </a:r>
          </a:p>
          <a:p>
            <a:pPr marL="82296" indent="0">
              <a:buNone/>
            </a:pPr>
            <a:r>
              <a:rPr lang="tt-RU" sz="2000" b="1" dirty="0">
                <a:latin typeface="Times New Roman" panose="02020603050405020304" pitchFamily="18" charset="0"/>
                <a:cs typeface="Times New Roman" panose="02020603050405020304" pitchFamily="18" charset="0"/>
              </a:rPr>
              <a:t>Җөмләләрне тутырып язарга. </a:t>
            </a:r>
          </a:p>
          <a:p>
            <a:pPr marL="82296" indent="0">
              <a:buNone/>
            </a:pPr>
            <a:r>
              <a:rPr lang="tt-RU" sz="2000" b="1" dirty="0">
                <a:solidFill>
                  <a:srgbClr val="7030A0"/>
                </a:solidFill>
                <a:latin typeface="Times New Roman" panose="02020603050405020304" pitchFamily="18" charset="0"/>
                <a:cs typeface="Times New Roman" panose="02020603050405020304" pitchFamily="18" charset="0"/>
              </a:rPr>
              <a:t>Әтинең фамилиясе … . Әнинең фамилиясе … . Минем фамилиям … . Безнең укытучыларның фамилияләре … </a:t>
            </a:r>
          </a:p>
          <a:p>
            <a:pPr marL="82296" indent="0">
              <a:buNone/>
            </a:pPr>
            <a:r>
              <a:rPr lang="tt-RU" sz="2000" b="1" dirty="0">
                <a:solidFill>
                  <a:srgbClr val="FF0000"/>
                </a:solidFill>
                <a:latin typeface="Times New Roman" panose="02020603050405020304" pitchFamily="18" charset="0"/>
                <a:cs typeface="Times New Roman" panose="02020603050405020304" pitchFamily="18" charset="0"/>
              </a:rPr>
              <a:t>Нәтиҗә: Фамилияләр баш хәрефтән языла. (ТБУУГ, КУУГ, </a:t>
            </a:r>
            <a:r>
              <a:rPr lang="tt-RU" sz="2000" b="1" dirty="0" smtClean="0">
                <a:solidFill>
                  <a:srgbClr val="FF0000"/>
                </a:solidFill>
                <a:latin typeface="Times New Roman" panose="02020603050405020304" pitchFamily="18" charset="0"/>
                <a:cs typeface="Times New Roman" panose="02020603050405020304" pitchFamily="18" charset="0"/>
              </a:rPr>
              <a:t>РУУГ, ШУУГ)</a:t>
            </a:r>
            <a:endParaRPr lang="tt-RU" sz="2000" b="1" dirty="0">
              <a:solidFill>
                <a:srgbClr val="FF0000"/>
              </a:solidFill>
              <a:latin typeface="Times New Roman" panose="02020603050405020304" pitchFamily="18" charset="0"/>
              <a:cs typeface="Times New Roman" panose="02020603050405020304" pitchFamily="18" charset="0"/>
            </a:endParaRPr>
          </a:p>
          <a:p>
            <a:pPr marL="82296" indent="0">
              <a:buNone/>
            </a:pPr>
            <a:endParaRPr lang="tt-RU" sz="2000" b="1" dirty="0">
              <a:solidFill>
                <a:srgbClr val="FF0000"/>
              </a:solidFill>
              <a:latin typeface="Times New Roman" panose="02020603050405020304" pitchFamily="18" charset="0"/>
              <a:cs typeface="Times New Roman" panose="02020603050405020304" pitchFamily="18" charset="0"/>
            </a:endParaRPr>
          </a:p>
          <a:p>
            <a:pPr marL="82296" indent="0">
              <a:buNone/>
            </a:pPr>
            <a:endParaRPr lang="tt-RU" sz="2000" b="1" dirty="0" smtClean="0">
              <a:latin typeface="Times New Roman" panose="02020603050405020304" pitchFamily="18" charset="0"/>
              <a:cs typeface="Times New Roman" panose="02020603050405020304" pitchFamily="18" charset="0"/>
            </a:endParaRPr>
          </a:p>
          <a:p>
            <a:pPr>
              <a:buNone/>
            </a:pPr>
            <a:r>
              <a:rPr lang="tt-RU" sz="2200"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260648"/>
            <a:ext cx="8100392" cy="6336704"/>
          </a:xfrm>
        </p:spPr>
        <p:txBody>
          <a:bodyPr>
            <a:normAutofit/>
          </a:bodyPr>
          <a:lstStyle/>
          <a:p>
            <a:pPr marL="82296" indent="0">
              <a:buNone/>
            </a:pPr>
            <a:r>
              <a:rPr lang="tt-RU" sz="2000" b="1" dirty="0" smtClean="0">
                <a:latin typeface="Times New Roman" panose="02020603050405020304" pitchFamily="18" charset="0"/>
                <a:cs typeface="Times New Roman" panose="02020603050405020304" pitchFamily="18" charset="0"/>
              </a:rPr>
              <a:t>5 . </a:t>
            </a:r>
            <a:r>
              <a:rPr lang="tt-RU" sz="2000" b="1" dirty="0">
                <a:latin typeface="Times New Roman" panose="02020603050405020304" pitchFamily="18" charset="0"/>
                <a:cs typeface="Times New Roman" panose="02020603050405020304" pitchFamily="18" charset="0"/>
              </a:rPr>
              <a:t>Исемеңнең мәгънәсен беләсеңме</a:t>
            </a:r>
            <a:r>
              <a:rPr lang="tt-RU" sz="2000" b="1" dirty="0" smtClean="0">
                <a:latin typeface="Times New Roman" panose="02020603050405020304" pitchFamily="18" charset="0"/>
                <a:cs typeface="Times New Roman" panose="02020603050405020304" pitchFamily="18" charset="0"/>
              </a:rPr>
              <a:t>? Индивидуал</a:t>
            </a:r>
            <a:r>
              <a:rPr lang="ru-RU" sz="2000" b="1" dirty="0" smtClean="0">
                <a:latin typeface="Times New Roman" panose="02020603050405020304" pitchFamily="18" charset="0"/>
                <a:cs typeface="Times New Roman" panose="02020603050405020304" pitchFamily="18" charset="0"/>
              </a:rPr>
              <a:t>ь</a:t>
            </a:r>
            <a:r>
              <a:rPr lang="tt-RU" sz="2000" b="1" dirty="0" smtClean="0">
                <a:latin typeface="Times New Roman" panose="02020603050405020304" pitchFamily="18" charset="0"/>
                <a:cs typeface="Times New Roman" panose="02020603050405020304" pitchFamily="18" charset="0"/>
              </a:rPr>
              <a:t> эш. Әңгәмә.</a:t>
            </a:r>
            <a:endParaRPr lang="tt-RU" sz="2000" b="1" dirty="0">
              <a:latin typeface="Times New Roman" panose="02020603050405020304" pitchFamily="18" charset="0"/>
              <a:cs typeface="Times New Roman" panose="02020603050405020304" pitchFamily="18" charset="0"/>
            </a:endParaRPr>
          </a:p>
          <a:p>
            <a:pPr marL="82296" indent="0">
              <a:buNone/>
            </a:pPr>
            <a:r>
              <a:rPr lang="tt-RU" sz="2000" dirty="0">
                <a:latin typeface="Times New Roman" panose="02020603050405020304" pitchFamily="18" charset="0"/>
                <a:cs typeface="Times New Roman" panose="02020603050405020304" pitchFamily="18" charset="0"/>
              </a:rPr>
              <a:t>М. Юнысның “Шәмдәлләрдә генә утлар яна” исемле китабында менә мондый фикер таптым: “Исем сиңа гомергә бирелгән, ул бер генә, аның чисталыгын, аның ихтирамын сакларга тиешсең. Һәр начарлык, һәр начар эш исемгә сеңеп кала шикелле. Исемгә йогарлык начарлык эшләүдән сакланырга кирәк. Исем ул синең үзең генә дә түгел бит: ул синең йөзең, ата- анаңның, нәселеңнең йөзе һәм аларның байрагы. Исем ул- синең тормыш юлыңнан күтәреп барган үз байрагың”. </a:t>
            </a:r>
          </a:p>
          <a:p>
            <a:pPr marL="82296" indent="0">
              <a:buNone/>
            </a:pPr>
            <a:r>
              <a:rPr lang="tt-RU" sz="2000" dirty="0">
                <a:solidFill>
                  <a:srgbClr val="7030A0"/>
                </a:solidFill>
                <a:latin typeface="Times New Roman" panose="02020603050405020304" pitchFamily="18" charset="0"/>
                <a:cs typeface="Times New Roman" panose="02020603050405020304" pitchFamily="18" charset="0"/>
              </a:rPr>
              <a:t>        - Байрак югарылыкта тора, исемнәр баш хәреф белән языла. Күрәсезме, нинди бәйләнеш?</a:t>
            </a:r>
          </a:p>
          <a:p>
            <a:pPr marL="82296" indent="0">
              <a:buNone/>
            </a:pPr>
            <a:r>
              <a:rPr lang="tt-RU" sz="2000" dirty="0">
                <a:solidFill>
                  <a:srgbClr val="7030A0"/>
                </a:solidFill>
                <a:latin typeface="Times New Roman" panose="02020603050405020304" pitchFamily="18" charset="0"/>
                <a:cs typeface="Times New Roman" panose="02020603050405020304" pitchFamily="18" charset="0"/>
              </a:rPr>
              <a:t>        - Үз исемегезне яратасызмы? Кайларда ишетәсегез килә?</a:t>
            </a:r>
          </a:p>
          <a:p>
            <a:pPr marL="82296" indent="0">
              <a:buNone/>
            </a:pPr>
            <a:r>
              <a:rPr lang="tt-RU" sz="2000" dirty="0">
                <a:solidFill>
                  <a:srgbClr val="7030A0"/>
                </a:solidFill>
                <a:latin typeface="Times New Roman" panose="02020603050405020304" pitchFamily="18" charset="0"/>
                <a:cs typeface="Times New Roman" panose="02020603050405020304" pitchFamily="18" charset="0"/>
              </a:rPr>
              <a:t>        -Кеше исемнәре ни өчен баш хәреф белән языла</a:t>
            </a:r>
            <a:r>
              <a:rPr lang="tt-RU" sz="2000" dirty="0" smtClean="0">
                <a:solidFill>
                  <a:srgbClr val="7030A0"/>
                </a:solidFill>
                <a:latin typeface="Times New Roman" panose="02020603050405020304" pitchFamily="18" charset="0"/>
                <a:cs typeface="Times New Roman" panose="02020603050405020304" pitchFamily="18" charset="0"/>
              </a:rPr>
              <a:t>?</a:t>
            </a:r>
          </a:p>
          <a:p>
            <a:pPr marL="82296" indent="0">
              <a:buNone/>
            </a:pPr>
            <a:r>
              <a:rPr lang="tt-RU" sz="2000" b="1" dirty="0">
                <a:solidFill>
                  <a:srgbClr val="FF0000"/>
                </a:solidFill>
                <a:latin typeface="Times New Roman" panose="02020603050405020304" pitchFamily="18" charset="0"/>
                <a:cs typeface="Times New Roman" panose="02020603050405020304" pitchFamily="18" charset="0"/>
              </a:rPr>
              <a:t>Нәтиҗә: Кеше үз исеме белән горурланырга тиеш</a:t>
            </a:r>
            <a:r>
              <a:rPr lang="tt-RU" sz="2000" b="1" dirty="0" smtClean="0">
                <a:solidFill>
                  <a:srgbClr val="FF0000"/>
                </a:solidFill>
                <a:latin typeface="Times New Roman" panose="02020603050405020304" pitchFamily="18" charset="0"/>
                <a:cs typeface="Times New Roman" panose="02020603050405020304" pitchFamily="18" charset="0"/>
              </a:rPr>
              <a:t>. (ТУУГ, КУУГ)</a:t>
            </a:r>
            <a:endParaRPr lang="tt-RU" sz="2000" b="1" dirty="0">
              <a:solidFill>
                <a:srgbClr val="FF0000"/>
              </a:solidFill>
              <a:latin typeface="Times New Roman" panose="02020603050405020304" pitchFamily="18" charset="0"/>
              <a:cs typeface="Times New Roman" panose="02020603050405020304" pitchFamily="18" charset="0"/>
            </a:endParaRPr>
          </a:p>
          <a:p>
            <a:pPr marL="82296" indent="0">
              <a:buNone/>
            </a:pPr>
            <a:endParaRPr lang="tt-RU" sz="2000" b="1" dirty="0" smtClean="0">
              <a:solidFill>
                <a:srgbClr val="7030A0"/>
              </a:solidFill>
              <a:latin typeface="Times New Roman" panose="02020603050405020304" pitchFamily="18" charset="0"/>
              <a:cs typeface="Times New Roman" panose="02020603050405020304" pitchFamily="18" charset="0"/>
            </a:endParaRPr>
          </a:p>
          <a:p>
            <a:pPr marL="82296" indent="0">
              <a:buNone/>
            </a:pPr>
            <a:endParaRPr lang="ru-RU" sz="2000" b="1" dirty="0">
              <a:solidFill>
                <a:srgbClr val="7030A0"/>
              </a:solidFill>
              <a:latin typeface="Times New Roman" panose="02020603050405020304" pitchFamily="18" charset="0"/>
              <a:cs typeface="Times New Roman" panose="02020603050405020304" pitchFamily="18" charset="0"/>
            </a:endParaRPr>
          </a:p>
          <a:p>
            <a:pPr marL="82296" indent="0">
              <a:buNone/>
            </a:pPr>
            <a:endParaRPr lang="ru-RU" sz="2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637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300007"/>
            <a:ext cx="7848872" cy="6480720"/>
          </a:xfrm>
        </p:spPr>
        <p:txBody>
          <a:bodyPr>
            <a:normAutofit/>
          </a:bodyPr>
          <a:lstStyle/>
          <a:p>
            <a:pPr marL="82296" indent="0" algn="ctr">
              <a:buNone/>
            </a:pPr>
            <a:r>
              <a:rPr lang="tt-RU" sz="2800" b="1" i="1" dirty="0" smtClean="0">
                <a:solidFill>
                  <a:srgbClr val="FF0000"/>
                </a:solidFill>
                <a:latin typeface="Times New Roman" panose="02020603050405020304" pitchFamily="18" charset="0"/>
                <a:cs typeface="Times New Roman" panose="02020603050405020304" pitchFamily="18" charset="0"/>
              </a:rPr>
              <a:t>Тест.</a:t>
            </a:r>
            <a:endParaRPr lang="ru-RU" sz="2800" b="1" i="1" dirty="0" smtClean="0">
              <a:solidFill>
                <a:srgbClr val="FF000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115616" y="1305342"/>
            <a:ext cx="7632848" cy="5262979"/>
          </a:xfrm>
          <a:prstGeom prst="rect">
            <a:avLst/>
          </a:prstGeom>
        </p:spPr>
        <p:txBody>
          <a:bodyPr wrap="square">
            <a:spAutoFit/>
          </a:bodyPr>
          <a:lstStyle/>
          <a:p>
            <a:r>
              <a:rPr lang="ru-RU" sz="2000" dirty="0">
                <a:latin typeface="Times New Roman" panose="02020603050405020304" pitchFamily="18" charset="0"/>
                <a:cs typeface="Times New Roman" panose="02020603050405020304" pitchFamily="18" charset="0"/>
              </a:rPr>
              <a:t>1.Артык </a:t>
            </a:r>
            <a:r>
              <a:rPr lang="ru-RU" sz="2000" dirty="0" err="1">
                <a:latin typeface="Times New Roman" panose="02020603050405020304" pitchFamily="18" charset="0"/>
                <a:cs typeface="Times New Roman" panose="02020603050405020304" pitchFamily="18" charset="0"/>
              </a:rPr>
              <a:t>сүзне</a:t>
            </a:r>
            <a:r>
              <a:rPr lang="ru-RU" sz="2000" dirty="0">
                <a:latin typeface="Times New Roman" panose="02020603050405020304" pitchFamily="18" charset="0"/>
                <a:cs typeface="Times New Roman" panose="02020603050405020304" pitchFamily="18" charset="0"/>
              </a:rPr>
              <a:t> тап.</a:t>
            </a:r>
          </a:p>
          <a:p>
            <a:r>
              <a:rPr lang="ru-RU" sz="2000" i="1" dirty="0">
                <a:solidFill>
                  <a:srgbClr val="FF0000"/>
                </a:solidFill>
                <a:latin typeface="Times New Roman" panose="02020603050405020304" pitchFamily="18" charset="0"/>
                <a:cs typeface="Times New Roman" panose="02020603050405020304" pitchFamily="18" charset="0"/>
              </a:rPr>
              <a:t>а)</a:t>
            </a:r>
            <a:r>
              <a:rPr lang="ru-RU" sz="2000" i="1" dirty="0" err="1">
                <a:solidFill>
                  <a:srgbClr val="FF0000"/>
                </a:solidFill>
                <a:latin typeface="Times New Roman" panose="02020603050405020304" pitchFamily="18" charset="0"/>
                <a:cs typeface="Times New Roman" panose="02020603050405020304" pitchFamily="18" charset="0"/>
              </a:rPr>
              <a:t>Наил</a:t>
            </a:r>
            <a:endParaRPr lang="ru-RU" sz="2000" i="1" dirty="0">
              <a:solidFill>
                <a:srgbClr val="FF0000"/>
              </a:solidFill>
              <a:latin typeface="Times New Roman" panose="02020603050405020304" pitchFamily="18" charset="0"/>
              <a:cs typeface="Times New Roman" panose="02020603050405020304" pitchFamily="18" charset="0"/>
            </a:endParaRPr>
          </a:p>
          <a:p>
            <a:r>
              <a:rPr lang="ru-RU" sz="2000" i="1" dirty="0">
                <a:latin typeface="Times New Roman" panose="02020603050405020304" pitchFamily="18" charset="0"/>
                <a:cs typeface="Times New Roman" panose="02020603050405020304" pitchFamily="18" charset="0"/>
              </a:rPr>
              <a:t>ә)</a:t>
            </a:r>
            <a:r>
              <a:rPr lang="ru-RU" sz="2000" i="1" dirty="0" err="1">
                <a:latin typeface="Times New Roman" panose="02020603050405020304" pitchFamily="18" charset="0"/>
                <a:cs typeface="Times New Roman" panose="02020603050405020304" pitchFamily="18" charset="0"/>
              </a:rPr>
              <a:t>Дилбәр</a:t>
            </a:r>
            <a:endParaRPr lang="ru-RU" sz="2000" i="1" dirty="0">
              <a:latin typeface="Times New Roman" panose="02020603050405020304" pitchFamily="18" charset="0"/>
              <a:cs typeface="Times New Roman" panose="02020603050405020304" pitchFamily="18" charset="0"/>
            </a:endParaRPr>
          </a:p>
          <a:p>
            <a:r>
              <a:rPr lang="ru-RU" sz="2000" i="1" dirty="0">
                <a:latin typeface="Times New Roman" panose="02020603050405020304" pitchFamily="18" charset="0"/>
                <a:cs typeface="Times New Roman" panose="02020603050405020304" pitchFamily="18" charset="0"/>
              </a:rPr>
              <a:t>б)</a:t>
            </a:r>
            <a:r>
              <a:rPr lang="ru-RU" sz="2000" i="1" dirty="0" err="1">
                <a:latin typeface="Times New Roman" panose="02020603050405020304" pitchFamily="18" charset="0"/>
                <a:cs typeface="Times New Roman" panose="02020603050405020304" pitchFamily="18" charset="0"/>
              </a:rPr>
              <a:t>Зилә</a:t>
            </a:r>
            <a:endParaRPr lang="ru-RU" sz="2000" i="1"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Кайсы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сүз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кеше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исеме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генә</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була</a:t>
            </a:r>
            <a:r>
              <a:rPr lang="ru-RU" sz="2000" dirty="0">
                <a:latin typeface="Times New Roman" panose="02020603050405020304" pitchFamily="18" charset="0"/>
                <a:cs typeface="Times New Roman" panose="02020603050405020304" pitchFamily="18" charset="0"/>
              </a:rPr>
              <a:t> ала</a:t>
            </a:r>
          </a:p>
          <a:p>
            <a:r>
              <a:rPr lang="ru-RU" sz="2000" i="1" dirty="0">
                <a:latin typeface="Times New Roman" panose="02020603050405020304" pitchFamily="18" charset="0"/>
                <a:cs typeface="Times New Roman" panose="02020603050405020304" pitchFamily="18" charset="0"/>
              </a:rPr>
              <a:t>а)Роза </a:t>
            </a:r>
          </a:p>
          <a:p>
            <a:r>
              <a:rPr lang="ru-RU" sz="2000" i="1" dirty="0">
                <a:latin typeface="Times New Roman" panose="02020603050405020304" pitchFamily="18" charset="0"/>
                <a:cs typeface="Times New Roman" panose="02020603050405020304" pitchFamily="18" charset="0"/>
              </a:rPr>
              <a:t>ә)Алсу </a:t>
            </a:r>
          </a:p>
          <a:p>
            <a:r>
              <a:rPr lang="ru-RU" sz="2000" i="1" dirty="0">
                <a:solidFill>
                  <a:srgbClr val="FF0000"/>
                </a:solidFill>
                <a:latin typeface="Times New Roman" panose="02020603050405020304" pitchFamily="18" charset="0"/>
                <a:cs typeface="Times New Roman" panose="02020603050405020304" pitchFamily="18" charset="0"/>
              </a:rPr>
              <a:t>б) </a:t>
            </a:r>
            <a:r>
              <a:rPr lang="ru-RU" sz="2000" i="1" dirty="0" err="1">
                <a:solidFill>
                  <a:srgbClr val="FF0000"/>
                </a:solidFill>
                <a:latin typeface="Times New Roman" panose="02020603050405020304" pitchFamily="18" charset="0"/>
                <a:cs typeface="Times New Roman" panose="02020603050405020304" pitchFamily="18" charset="0"/>
              </a:rPr>
              <a:t>Гөлназ</a:t>
            </a:r>
            <a:endParaRPr lang="ru-RU" sz="2000" i="1" dirty="0">
              <a:solidFill>
                <a:srgbClr val="FF0000"/>
              </a:solidFill>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3.Дөрес  </a:t>
            </a:r>
            <a:r>
              <a:rPr lang="ru-RU" sz="2000" dirty="0" err="1">
                <a:latin typeface="Times New Roman" panose="02020603050405020304" pitchFamily="18" charset="0"/>
                <a:cs typeface="Times New Roman" panose="02020603050405020304" pitchFamily="18" charset="0"/>
              </a:rPr>
              <a:t>җөмләне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сайлап</a:t>
            </a:r>
            <a:r>
              <a:rPr lang="ru-RU" sz="2000" dirty="0">
                <a:latin typeface="Times New Roman" panose="02020603050405020304" pitchFamily="18" charset="0"/>
                <a:cs typeface="Times New Roman" panose="02020603050405020304" pitchFamily="18" charset="0"/>
              </a:rPr>
              <a:t> ал.</a:t>
            </a:r>
          </a:p>
          <a:p>
            <a:r>
              <a:rPr lang="ru-RU" sz="2000" dirty="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а)  Кеше </a:t>
            </a:r>
            <a:r>
              <a:rPr lang="ru-RU" sz="2000" i="1" dirty="0" err="1">
                <a:latin typeface="Times New Roman" panose="02020603050405020304" pitchFamily="18" charset="0"/>
                <a:cs typeface="Times New Roman" panose="02020603050405020304" pitchFamily="18" charset="0"/>
              </a:rPr>
              <a:t>исемнәре</a:t>
            </a:r>
            <a:r>
              <a:rPr lang="ru-RU" sz="2000" i="1" dirty="0">
                <a:latin typeface="Times New Roman" panose="02020603050405020304" pitchFamily="18" charset="0"/>
                <a:cs typeface="Times New Roman" panose="02020603050405020304" pitchFamily="18" charset="0"/>
              </a:rPr>
              <a:t> баш </a:t>
            </a:r>
            <a:r>
              <a:rPr lang="ru-RU" sz="2000" i="1" dirty="0" err="1">
                <a:latin typeface="Times New Roman" panose="02020603050405020304" pitchFamily="18" charset="0"/>
                <a:cs typeface="Times New Roman" panose="02020603050405020304" pitchFamily="18" charset="0"/>
              </a:rPr>
              <a:t>хәреф</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белән</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языла</a:t>
            </a:r>
            <a:r>
              <a:rPr lang="ru-RU" sz="2000" i="1" dirty="0">
                <a:latin typeface="Times New Roman" panose="02020603050405020304" pitchFamily="18" charset="0"/>
                <a:cs typeface="Times New Roman" panose="02020603050405020304" pitchFamily="18" charset="0"/>
              </a:rPr>
              <a:t>.</a:t>
            </a:r>
          </a:p>
          <a:p>
            <a:r>
              <a:rPr lang="ru-RU" sz="2000" i="1" dirty="0">
                <a:latin typeface="Times New Roman" panose="02020603050405020304" pitchFamily="18" charset="0"/>
                <a:cs typeface="Times New Roman" panose="02020603050405020304" pitchFamily="18" charset="0"/>
              </a:rPr>
              <a:t>   ә)  Кеше </a:t>
            </a:r>
            <a:r>
              <a:rPr lang="ru-RU" sz="2000" i="1" dirty="0" err="1">
                <a:latin typeface="Times New Roman" panose="02020603050405020304" pitchFamily="18" charset="0"/>
                <a:cs typeface="Times New Roman" panose="02020603050405020304" pitchFamily="18" charset="0"/>
              </a:rPr>
              <a:t>исемнәре</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юл</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хәреф</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белән</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языла</a:t>
            </a:r>
            <a:r>
              <a:rPr lang="ru-RU" sz="2000" i="1" dirty="0">
                <a:latin typeface="Times New Roman" panose="02020603050405020304" pitchFamily="18" charset="0"/>
                <a:cs typeface="Times New Roman" panose="02020603050405020304" pitchFamily="18" charset="0"/>
              </a:rPr>
              <a:t>.</a:t>
            </a:r>
          </a:p>
          <a:p>
            <a:r>
              <a:rPr lang="ru-RU" sz="2000" i="1" dirty="0">
                <a:latin typeface="Times New Roman" panose="02020603050405020304" pitchFamily="18" charset="0"/>
                <a:cs typeface="Times New Roman" panose="02020603050405020304" pitchFamily="18" charset="0"/>
              </a:rPr>
              <a:t>   </a:t>
            </a:r>
            <a:r>
              <a:rPr lang="ru-RU" sz="2000" i="1" dirty="0">
                <a:solidFill>
                  <a:srgbClr val="FF0000"/>
                </a:solidFill>
                <a:latin typeface="Times New Roman" panose="02020603050405020304" pitchFamily="18" charset="0"/>
                <a:cs typeface="Times New Roman" panose="02020603050405020304" pitchFamily="18" charset="0"/>
              </a:rPr>
              <a:t>б)  Кеше </a:t>
            </a:r>
            <a:r>
              <a:rPr lang="ru-RU" sz="2000" i="1" dirty="0" err="1">
                <a:solidFill>
                  <a:srgbClr val="FF0000"/>
                </a:solidFill>
                <a:latin typeface="Times New Roman" panose="02020603050405020304" pitchFamily="18" charset="0"/>
                <a:cs typeface="Times New Roman" panose="02020603050405020304" pitchFamily="18" charset="0"/>
              </a:rPr>
              <a:t>исемнәре</a:t>
            </a:r>
            <a:r>
              <a:rPr lang="ru-RU" sz="2000" i="1" dirty="0">
                <a:solidFill>
                  <a:srgbClr val="FF0000"/>
                </a:solidFill>
                <a:latin typeface="Times New Roman" panose="02020603050405020304" pitchFamily="18" charset="0"/>
                <a:cs typeface="Times New Roman" panose="02020603050405020304" pitchFamily="18" charset="0"/>
              </a:rPr>
              <a:t> </a:t>
            </a:r>
            <a:r>
              <a:rPr lang="tt-RU" sz="2000" i="1" dirty="0" smtClean="0">
                <a:solidFill>
                  <a:srgbClr val="FF0000"/>
                </a:solidFill>
                <a:latin typeface="Times New Roman" panose="02020603050405020304" pitchFamily="18" charset="0"/>
                <a:cs typeface="Times New Roman" panose="02020603050405020304" pitchFamily="18" charset="0"/>
              </a:rPr>
              <a:t>һәм фамилияләр </a:t>
            </a:r>
            <a:r>
              <a:rPr lang="ru-RU" sz="2000" i="1" dirty="0" err="1" smtClean="0">
                <a:solidFill>
                  <a:srgbClr val="FF0000"/>
                </a:solidFill>
                <a:latin typeface="Times New Roman" panose="02020603050405020304" pitchFamily="18" charset="0"/>
                <a:cs typeface="Times New Roman" panose="02020603050405020304" pitchFamily="18" charset="0"/>
              </a:rPr>
              <a:t>һәрвакытта</a:t>
            </a:r>
            <a:r>
              <a:rPr lang="ru-RU" sz="2000" i="1" dirty="0" smtClean="0">
                <a:solidFill>
                  <a:srgbClr val="FF0000"/>
                </a:solidFill>
                <a:latin typeface="Times New Roman" panose="02020603050405020304" pitchFamily="18" charset="0"/>
                <a:cs typeface="Times New Roman" panose="02020603050405020304" pitchFamily="18" charset="0"/>
              </a:rPr>
              <a:t> </a:t>
            </a:r>
            <a:r>
              <a:rPr lang="ru-RU" sz="2000" i="1" dirty="0">
                <a:solidFill>
                  <a:srgbClr val="FF0000"/>
                </a:solidFill>
                <a:latin typeface="Times New Roman" panose="02020603050405020304" pitchFamily="18" charset="0"/>
                <a:cs typeface="Times New Roman" panose="02020603050405020304" pitchFamily="18" charset="0"/>
              </a:rPr>
              <a:t>да баш </a:t>
            </a:r>
            <a:r>
              <a:rPr lang="ru-RU" sz="2000" i="1" dirty="0" err="1">
                <a:solidFill>
                  <a:srgbClr val="FF0000"/>
                </a:solidFill>
                <a:latin typeface="Times New Roman" panose="02020603050405020304" pitchFamily="18" charset="0"/>
                <a:cs typeface="Times New Roman" panose="02020603050405020304" pitchFamily="18" charset="0"/>
              </a:rPr>
              <a:t>хәреф</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белән</a:t>
            </a:r>
            <a:r>
              <a:rPr lang="ru-RU" sz="2000" i="1" dirty="0">
                <a:solidFill>
                  <a:srgbClr val="FF0000"/>
                </a:solidFill>
                <a:latin typeface="Times New Roman" panose="02020603050405020304" pitchFamily="18" charset="0"/>
                <a:cs typeface="Times New Roman" panose="02020603050405020304" pitchFamily="18" charset="0"/>
              </a:rPr>
              <a:t> </a:t>
            </a:r>
            <a:r>
              <a:rPr lang="ru-RU" sz="2000" i="1" dirty="0" err="1">
                <a:solidFill>
                  <a:srgbClr val="FF0000"/>
                </a:solidFill>
                <a:latin typeface="Times New Roman" panose="02020603050405020304" pitchFamily="18" charset="0"/>
                <a:cs typeface="Times New Roman" panose="02020603050405020304" pitchFamily="18" charset="0"/>
              </a:rPr>
              <a:t>языла</a:t>
            </a:r>
            <a:r>
              <a:rPr lang="ru-RU" sz="2000" i="1" dirty="0">
                <a:solidFill>
                  <a:srgbClr val="FF0000"/>
                </a:solidFill>
                <a:latin typeface="Times New Roman" panose="02020603050405020304" pitchFamily="18" charset="0"/>
                <a:cs typeface="Times New Roman" panose="02020603050405020304" pitchFamily="18" charset="0"/>
              </a:rPr>
              <a:t>.</a:t>
            </a:r>
          </a:p>
          <a:p>
            <a:r>
              <a:rPr lang="ru-RU" sz="2000" b="1" dirty="0" err="1">
                <a:solidFill>
                  <a:srgbClr val="FF0000"/>
                </a:solidFill>
                <a:latin typeface="Times New Roman" panose="02020603050405020304" pitchFamily="18" charset="0"/>
                <a:cs typeface="Times New Roman" panose="02020603050405020304" pitchFamily="18" charset="0"/>
              </a:rPr>
              <a:t>Нәтиҗә</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Исем</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һәм</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a:solidFill>
                  <a:srgbClr val="FF0000"/>
                </a:solidFill>
                <a:latin typeface="Times New Roman" panose="02020603050405020304" pitchFamily="18" charset="0"/>
                <a:cs typeface="Times New Roman" panose="02020603050405020304" pitchFamily="18" charset="0"/>
              </a:rPr>
              <a:t>фамилияләр</a:t>
            </a:r>
            <a:r>
              <a:rPr lang="ru-RU" sz="2000" b="1" dirty="0">
                <a:solidFill>
                  <a:srgbClr val="FF0000"/>
                </a:solidFill>
                <a:latin typeface="Times New Roman" panose="02020603050405020304" pitchFamily="18" charset="0"/>
                <a:cs typeface="Times New Roman" panose="02020603050405020304" pitchFamily="18" charset="0"/>
              </a:rPr>
              <a:t> баш </a:t>
            </a:r>
            <a:r>
              <a:rPr lang="ru-RU" sz="2000" b="1" dirty="0" err="1">
                <a:solidFill>
                  <a:srgbClr val="FF0000"/>
                </a:solidFill>
                <a:latin typeface="Times New Roman" panose="02020603050405020304" pitchFamily="18" charset="0"/>
                <a:cs typeface="Times New Roman" panose="02020603050405020304" pitchFamily="18" charset="0"/>
              </a:rPr>
              <a:t>хәрефтән</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err="1" smtClean="0">
                <a:solidFill>
                  <a:srgbClr val="FF0000"/>
                </a:solidFill>
                <a:latin typeface="Times New Roman" panose="02020603050405020304" pitchFamily="18" charset="0"/>
                <a:cs typeface="Times New Roman" panose="02020603050405020304" pitchFamily="18" charset="0"/>
              </a:rPr>
              <a:t>языла</a:t>
            </a:r>
            <a:r>
              <a:rPr lang="ru-RU" sz="2000" b="1" dirty="0" smtClean="0">
                <a:solidFill>
                  <a:srgbClr val="FF0000"/>
                </a:solidFill>
                <a:latin typeface="Times New Roman" panose="02020603050405020304" pitchFamily="18" charset="0"/>
                <a:cs typeface="Times New Roman" panose="02020603050405020304" pitchFamily="18" charset="0"/>
              </a:rPr>
              <a:t> (ШУУГ, РУУГ).</a:t>
            </a:r>
          </a:p>
          <a:p>
            <a:endParaRPr lang="ru-RU" dirty="0"/>
          </a:p>
          <a:p>
            <a:endParaRPr lang="ru-RU" dirty="0" smtClean="0"/>
          </a:p>
        </p:txBody>
      </p:sp>
    </p:spTree>
    <p:extLst>
      <p:ext uri="{BB962C8B-B14F-4D97-AF65-F5344CB8AC3E}">
        <p14:creationId xmlns:p14="http://schemas.microsoft.com/office/powerpoint/2010/main" val="26782013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543</TotalTime>
  <Words>782</Words>
  <Application>Microsoft Office PowerPoint</Application>
  <PresentationFormat>Экран (4:3)</PresentationFormat>
  <Paragraphs>136</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Corbel</vt:lpstr>
      <vt:lpstr>Gill Sans MT</vt:lpstr>
      <vt:lpstr>Times New Roman</vt:lpstr>
      <vt:lpstr>Verdana</vt:lpstr>
      <vt:lpstr>Wingdings 2</vt:lpstr>
      <vt:lpstr>Солнцестояние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Рузаль</dc:creator>
  <cp:lastModifiedBy>Айдар</cp:lastModifiedBy>
  <cp:revision>47</cp:revision>
  <dcterms:created xsi:type="dcterms:W3CDTF">2014-06-18T17:06:47Z</dcterms:created>
  <dcterms:modified xsi:type="dcterms:W3CDTF">2014-11-18T14:58:01Z</dcterms:modified>
</cp:coreProperties>
</file>