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56" r:id="rId3"/>
    <p:sldId id="274" r:id="rId4"/>
    <p:sldId id="257" r:id="rId5"/>
    <p:sldId id="276" r:id="rId6"/>
    <p:sldId id="278" r:id="rId7"/>
    <p:sldId id="279" r:id="rId8"/>
    <p:sldId id="282" r:id="rId9"/>
    <p:sldId id="281" r:id="rId10"/>
    <p:sldId id="288" r:id="rId11"/>
    <p:sldId id="270" r:id="rId12"/>
    <p:sldId id="293" r:id="rId13"/>
    <p:sldId id="294" r:id="rId14"/>
    <p:sldId id="295" r:id="rId15"/>
    <p:sldId id="296" r:id="rId16"/>
    <p:sldId id="297" r:id="rId17"/>
    <p:sldId id="292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A50021"/>
    <a:srgbClr val="FF33CC"/>
    <a:srgbClr val="FF9999"/>
    <a:srgbClr val="FFFF99"/>
    <a:srgbClr val="CC00FF"/>
    <a:srgbClr val="CC3300"/>
    <a:srgbClr val="FF9933"/>
    <a:srgbClr val="FF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956" y="-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C58359-200B-4FC7-96D7-2C598E274A9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FAC5B-8F12-48FE-A664-AE42B233A57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DC98C4-BB0A-41FE-9A6C-DCDA2B0CC4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E77C910-819E-4059-A7FF-CD4ED72AAAD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0AE2E5-06E3-4497-B6A3-068D4F89AFF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31E72B-423B-43CC-A284-16016EDC06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2E8B6D-9644-44E6-90A1-142EEC510E7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9E38BF-AA19-4BDA-B76A-33B8E3EAAE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ED0F23-C56F-46EB-A0F2-545EDB2C942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CC5C98-529C-4019-B385-EF88C8D289A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326C63-00EA-4C0E-922F-86FE856AFAE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7DEAB-240B-4579-910A-91638DD52C6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100000">
              <a:srgbClr val="FF9999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B45F872-D994-4EE7-BB9A-EDC5F04B81F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buddho.org.ru/methods/?pg=6" TargetMode="External"/><Relationship Id="rId13" Type="http://schemas.openxmlformats.org/officeDocument/2006/relationships/hyperlink" Target="http://novak.ucoz.ru/board/multfilmy/leopold/43-2-2" TargetMode="External"/><Relationship Id="rId3" Type="http://schemas.openxmlformats.org/officeDocument/2006/relationships/hyperlink" Target="http://.123rf.com/photo_8145352_coloring-book-with-cartoon-fruits-illustration.html" TargetMode="External"/><Relationship Id="rId7" Type="http://schemas.openxmlformats.org/officeDocument/2006/relationships/hyperlink" Target="http://24on7.ru/17-fevralya-otmechaetsya-den-spontannogo-proyavleniya-dobroty.html" TargetMode="External"/><Relationship Id="rId12" Type="http://schemas.openxmlformats.org/officeDocument/2006/relationships/hyperlink" Target="http://pesiq.ru/forum/showthread.php?t=575&amp;pp=40&amp;page=52" TargetMode="External"/><Relationship Id="rId2" Type="http://schemas.openxmlformats.org/officeDocument/2006/relationships/hyperlink" Target="http://lady-anime.narod.ru/sait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hield-of-culture.org/viewtopic.php?f=8&amp;t=463" TargetMode="External"/><Relationship Id="rId11" Type="http://schemas.openxmlformats.org/officeDocument/2006/relationships/hyperlink" Target="http://lori.ru/352582" TargetMode="External"/><Relationship Id="rId5" Type="http://schemas.openxmlformats.org/officeDocument/2006/relationships/hyperlink" Target="http://www.hudeem-pravilno.ru/forum/12993/page-222.html" TargetMode="External"/><Relationship Id="rId10" Type="http://schemas.openxmlformats.org/officeDocument/2006/relationships/hyperlink" Target="http://mistermigell.ru/post181945507/" TargetMode="External"/><Relationship Id="rId4" Type="http://schemas.openxmlformats.org/officeDocument/2006/relationships/hyperlink" Target="http://www.mamba.ru/diary/1975olga40/?offset=30" TargetMode="External"/><Relationship Id="rId9" Type="http://schemas.openxmlformats.org/officeDocument/2006/relationships/hyperlink" Target="http://blogs.mail.ru/mail/natasha-semkina/6EEABE07D2699298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57166"/>
            <a:ext cx="9144000" cy="2214578"/>
          </a:xfrm>
        </p:spPr>
        <p:txBody>
          <a:bodyPr/>
          <a:lstStyle/>
          <a:p>
            <a:r>
              <a:rPr lang="ru-RU" sz="24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МОУ средняя общеобразовательная школа № 40 </a:t>
            </a:r>
          </a:p>
          <a:p>
            <a:endParaRPr lang="ru-RU" sz="2800" dirty="0" smtClean="0">
              <a:solidFill>
                <a:srgbClr val="A50021"/>
              </a:solidFill>
              <a:latin typeface="Arial Black" pitchFamily="34" charset="0"/>
            </a:endParaRPr>
          </a:p>
          <a:p>
            <a:endParaRPr lang="ru-RU" sz="2800" dirty="0" smtClean="0">
              <a:solidFill>
                <a:srgbClr val="A50021"/>
              </a:solidFill>
              <a:latin typeface="Arial Black" pitchFamily="34" charset="0"/>
            </a:endParaRPr>
          </a:p>
          <a:p>
            <a:r>
              <a:rPr lang="ru-RU" sz="4800" b="1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КЛАССНЫЙ ЧАС</a:t>
            </a:r>
            <a:br>
              <a:rPr lang="ru-RU" sz="4800" b="1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«Мой путь к доброте»</a:t>
            </a:r>
            <a:endParaRPr lang="ru-RU" sz="4800" b="1" i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1538" y="5000636"/>
            <a:ext cx="757242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Выполнила: Щербакова Любовь Николаевна</a:t>
            </a:r>
          </a:p>
          <a:p>
            <a:pPr algn="ctr"/>
            <a:r>
              <a:rPr lang="ru-RU" sz="20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               учитель начальных классов</a:t>
            </a:r>
          </a:p>
          <a:p>
            <a:pPr algn="ctr"/>
            <a:endParaRPr lang="ru-RU" dirty="0" smtClean="0">
              <a:solidFill>
                <a:srgbClr val="A50021"/>
              </a:solidFill>
              <a:latin typeface="Arial Black" pitchFamily="34" charset="0"/>
            </a:endParaRPr>
          </a:p>
          <a:p>
            <a:pPr algn="ctr"/>
            <a:endParaRPr lang="ru-RU" dirty="0" smtClean="0">
              <a:solidFill>
                <a:srgbClr val="A50021"/>
              </a:solidFill>
              <a:latin typeface="Arial Black" pitchFamily="34" charset="0"/>
            </a:endParaRPr>
          </a:p>
          <a:p>
            <a:pPr algn="ctr"/>
            <a:endParaRPr lang="ru-RU" dirty="0" smtClean="0">
              <a:solidFill>
                <a:srgbClr val="A50021"/>
              </a:solidFill>
              <a:latin typeface="Arial Black" pitchFamily="34" charset="0"/>
            </a:endParaRPr>
          </a:p>
          <a:p>
            <a:pPr algn="ctr"/>
            <a:endParaRPr lang="ru-RU" dirty="0" smtClean="0">
              <a:solidFill>
                <a:srgbClr val="A50021"/>
              </a:solidFill>
              <a:latin typeface="Arial Black" pitchFamily="34" charset="0"/>
            </a:endParaRPr>
          </a:p>
          <a:p>
            <a:pPr algn="ctr"/>
            <a:endParaRPr lang="ru-RU" dirty="0" smtClean="0">
              <a:solidFill>
                <a:srgbClr val="A50021"/>
              </a:solidFill>
              <a:latin typeface="Arial Black" pitchFamily="34" charset="0"/>
            </a:endParaRPr>
          </a:p>
          <a:p>
            <a:pPr algn="ctr"/>
            <a:endParaRPr lang="ru-RU" dirty="0">
              <a:solidFill>
                <a:srgbClr val="A50021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14480" y="4429132"/>
            <a:ext cx="6715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A50021"/>
                </a:solidFill>
                <a:latin typeface="Arial Black" pitchFamily="34" charset="0"/>
              </a:rPr>
              <a:t>                      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8229600" cy="846158"/>
          </a:xfrm>
        </p:spPr>
        <p:txBody>
          <a:bodyPr/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A5002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Пусть все будут счастливы!</a:t>
            </a:r>
            <a:b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A5002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4" name="Содержимое 3" descr="F:\8d065380b25c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1714488"/>
            <a:ext cx="771530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8992" y="1643050"/>
            <a:ext cx="5267325" cy="4525962"/>
          </a:xfrm>
        </p:spPr>
        <p:txBody>
          <a:bodyPr/>
          <a:lstStyle/>
          <a:p>
            <a:pPr>
              <a:buFontTx/>
              <a:buNone/>
            </a:pPr>
            <a:r>
              <a:rPr lang="ru-RU" dirty="0"/>
              <a:t>	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500042"/>
            <a:ext cx="8215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И в сказках добро побеждает зло</a:t>
            </a:r>
            <a:endParaRPr lang="ru-RU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2062" name="Picture 14" descr="Красная Шапочка на новый лад (старшая группа) - Фору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142984"/>
            <a:ext cx="4714908" cy="5715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2" descr="Сказки сценарии дюймовочка &quot; мир увлекательных веселых конку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Учимся у героинь кино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0" descr="ДЕТСКИЕ ПЕСНИ (Страница 564) MP3SORT.BIZ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19 Августа 2013 - Персональный сайт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Сказка о спасении животных от чудовища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54005"/>
            <a:ext cx="9216006" cy="69120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500066"/>
          </a:xfrm>
        </p:spPr>
        <p:txBody>
          <a:bodyPr/>
          <a:lstStyle/>
          <a:p>
            <a:r>
              <a:rPr lang="ru-RU" sz="2400" dirty="0" smtClean="0">
                <a:solidFill>
                  <a:srgbClr val="A50021"/>
                </a:solidFill>
                <a:latin typeface="Arial Black" pitchFamily="34" charset="0"/>
              </a:rPr>
              <a:t>Интернет ресурсы:</a:t>
            </a:r>
            <a:br>
              <a:rPr lang="ru-RU" sz="2400" dirty="0" smtClean="0">
                <a:solidFill>
                  <a:srgbClr val="A50021"/>
                </a:solidFill>
                <a:latin typeface="Arial Black" pitchFamily="34" charset="0"/>
              </a:rPr>
            </a:br>
            <a:endParaRPr lang="ru-RU" sz="2400" dirty="0">
              <a:solidFill>
                <a:srgbClr val="A50021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71480"/>
            <a:ext cx="8329642" cy="6072230"/>
          </a:xfrm>
        </p:spPr>
        <p:txBody>
          <a:bodyPr/>
          <a:lstStyle/>
          <a:p>
            <a:r>
              <a:rPr lang="en-US" sz="1800" dirty="0" smtClean="0"/>
              <a:t>http</a:t>
            </a:r>
            <a:r>
              <a:rPr lang="ru-RU" sz="1800" dirty="0" smtClean="0"/>
              <a:t>://</a:t>
            </a:r>
            <a:r>
              <a:rPr lang="en-US" sz="1800" dirty="0" smtClean="0"/>
              <a:t>www.Liveinternet.ru</a:t>
            </a:r>
            <a:r>
              <a:rPr lang="ru-RU" sz="1800" dirty="0" smtClean="0"/>
              <a:t>/</a:t>
            </a:r>
            <a:r>
              <a:rPr lang="en-US" sz="1800" dirty="0" smtClean="0"/>
              <a:t>users</a:t>
            </a:r>
            <a:r>
              <a:rPr lang="ru-RU" sz="1800" dirty="0" smtClean="0"/>
              <a:t>/3331413/</a:t>
            </a:r>
            <a:r>
              <a:rPr lang="en-US" sz="1800" dirty="0" smtClean="0"/>
              <a:t>post136612085</a:t>
            </a:r>
            <a:r>
              <a:rPr lang="ru-RU" sz="1800" dirty="0" smtClean="0"/>
              <a:t>/</a:t>
            </a:r>
          </a:p>
          <a:p>
            <a:r>
              <a:rPr lang="en-US" sz="1800" dirty="0" smtClean="0">
                <a:hlinkClick r:id="rId2"/>
              </a:rPr>
              <a:t>http</a:t>
            </a:r>
            <a:r>
              <a:rPr lang="ru-RU" sz="1800" dirty="0" smtClean="0">
                <a:hlinkClick r:id="rId2"/>
              </a:rPr>
              <a:t>://</a:t>
            </a:r>
            <a:r>
              <a:rPr lang="en-US" sz="1800" dirty="0" smtClean="0">
                <a:hlinkClick r:id="rId2"/>
              </a:rPr>
              <a:t>lady-anime.narod.ru</a:t>
            </a:r>
            <a:r>
              <a:rPr lang="ru-RU" sz="1800" dirty="0" smtClean="0">
                <a:hlinkClick r:id="rId2"/>
              </a:rPr>
              <a:t>/</a:t>
            </a:r>
            <a:r>
              <a:rPr lang="en-US" sz="1800" dirty="0" smtClean="0">
                <a:hlinkClick r:id="rId2"/>
              </a:rPr>
              <a:t>sait.html</a:t>
            </a:r>
            <a:endParaRPr lang="en-US" sz="1800" dirty="0" smtClean="0"/>
          </a:p>
          <a:p>
            <a:r>
              <a:rPr lang="en-US" sz="1800" dirty="0" smtClean="0">
                <a:hlinkClick r:id="rId3"/>
              </a:rPr>
              <a:t>http</a:t>
            </a:r>
            <a:r>
              <a:rPr lang="ru-RU" sz="1800" dirty="0" smtClean="0">
                <a:hlinkClick r:id="rId3"/>
              </a:rPr>
              <a:t>://.123</a:t>
            </a:r>
            <a:r>
              <a:rPr lang="en-US" sz="1800" dirty="0" smtClean="0">
                <a:hlinkClick r:id="rId3"/>
              </a:rPr>
              <a:t>rf.com/photo_8145352_coloring-book-with-cartoon-fruits-illustration.html</a:t>
            </a:r>
            <a:endParaRPr lang="en-US" sz="1800" dirty="0" smtClean="0"/>
          </a:p>
          <a:p>
            <a:r>
              <a:rPr lang="en-US" sz="1800" dirty="0" err="1" smtClean="0"/>
              <a:t>httr</a:t>
            </a:r>
            <a:r>
              <a:rPr lang="ru-RU" sz="1800" dirty="0" smtClean="0"/>
              <a:t>://</a:t>
            </a:r>
            <a:r>
              <a:rPr lang="en-US" sz="1800" dirty="0" smtClean="0"/>
              <a:t>streams.live1000.ru/steam/</a:t>
            </a:r>
            <a:r>
              <a:rPr lang="en-US" sz="1800" dirty="0" err="1" smtClean="0"/>
              <a:t>php</a:t>
            </a:r>
            <a:r>
              <a:rPr lang="ru-RU" sz="1800" dirty="0" smtClean="0"/>
              <a:t>?</a:t>
            </a:r>
            <a:r>
              <a:rPr lang="en-US" sz="1800" dirty="0" smtClean="0"/>
              <a:t>stream=</a:t>
            </a:r>
            <a:r>
              <a:rPr lang="en-US" sz="1800" dirty="0" err="1" smtClean="0"/>
              <a:t>PHOTO@start</a:t>
            </a:r>
            <a:r>
              <a:rPr lang="en-US" sz="1800" dirty="0" smtClean="0"/>
              <a:t>=10330</a:t>
            </a:r>
            <a:endParaRPr lang="ru-RU" sz="1800" dirty="0" smtClean="0"/>
          </a:p>
          <a:p>
            <a:pPr>
              <a:buNone/>
            </a:pPr>
            <a:r>
              <a:rPr lang="ru-RU" sz="1800" u="sng" dirty="0" smtClean="0">
                <a:hlinkClick r:id="rId4"/>
              </a:rPr>
              <a:t>      http://www.mamba.ru/diary/1975olga40/?offset=30</a:t>
            </a:r>
            <a:endParaRPr lang="ru-RU" sz="1800" dirty="0" smtClean="0"/>
          </a:p>
          <a:p>
            <a:r>
              <a:rPr lang="ru-RU" sz="1800" u="sng" dirty="0" smtClean="0">
                <a:hlinkClick r:id="rId5"/>
              </a:rPr>
              <a:t>http://www.hudeem-pravilno.ru/forum/12993/page-222.html</a:t>
            </a:r>
            <a:endParaRPr lang="ru-RU" sz="1800" dirty="0" smtClean="0"/>
          </a:p>
          <a:p>
            <a:r>
              <a:rPr lang="ru-RU" sz="1800" dirty="0" smtClean="0"/>
              <a:t> </a:t>
            </a:r>
            <a:r>
              <a:rPr lang="ru-RU" sz="1800" u="sng" dirty="0" smtClean="0">
                <a:hlinkClick r:id="rId6"/>
              </a:rPr>
              <a:t>http://www.shield-of-culture.org/viewtopic.php?f=8&amp;t=463</a:t>
            </a:r>
            <a:endParaRPr lang="ru-RU" sz="1800" dirty="0" smtClean="0"/>
          </a:p>
          <a:p>
            <a:r>
              <a:rPr lang="ru-RU" sz="1800" dirty="0" smtClean="0"/>
              <a:t> </a:t>
            </a:r>
            <a:r>
              <a:rPr lang="ru-RU" sz="1800" u="sng" dirty="0" smtClean="0">
                <a:hlinkClick r:id="rId7"/>
              </a:rPr>
              <a:t>http://24on7.ru/17-fevralya-otmechaetsya-den-spontannogo-proyavleniya-dobroty.html</a:t>
            </a:r>
            <a:endParaRPr lang="ru-RU" sz="1800" dirty="0" smtClean="0"/>
          </a:p>
          <a:p>
            <a:r>
              <a:rPr lang="ru-RU" sz="1800" u="sng" dirty="0" smtClean="0">
                <a:hlinkClick r:id="rId8"/>
              </a:rPr>
              <a:t>http://buddho.org.ru/methods/?pg=6</a:t>
            </a:r>
            <a:endParaRPr lang="ru-RU" sz="1800" dirty="0" smtClean="0"/>
          </a:p>
          <a:p>
            <a:r>
              <a:rPr lang="ru-RU" sz="1800" u="sng" dirty="0" smtClean="0">
                <a:hlinkClick r:id="rId9"/>
              </a:rPr>
              <a:t>http://blogs.mail.ru/mail/natasha-semkina/6EEABE07D2699298.html</a:t>
            </a:r>
            <a:endParaRPr lang="ru-RU" sz="1800" dirty="0" smtClean="0"/>
          </a:p>
          <a:p>
            <a:r>
              <a:rPr lang="ru-RU" sz="1800" u="sng" dirty="0" smtClean="0">
                <a:hlinkClick r:id="rId10"/>
              </a:rPr>
              <a:t>http://mistermigell.ru/post181945507/</a:t>
            </a:r>
            <a:endParaRPr lang="ru-RU" sz="1800" dirty="0" smtClean="0"/>
          </a:p>
          <a:p>
            <a:r>
              <a:rPr lang="ru-RU" sz="1800" u="sng" dirty="0" smtClean="0">
                <a:hlinkClick r:id="rId11"/>
              </a:rPr>
              <a:t>http://lori.ru/352582</a:t>
            </a:r>
            <a:endParaRPr lang="ru-RU" sz="1800" dirty="0" smtClean="0"/>
          </a:p>
          <a:p>
            <a:r>
              <a:rPr lang="ru-RU" sz="1800" u="sng" dirty="0" smtClean="0">
                <a:hlinkClick r:id="rId12"/>
              </a:rPr>
              <a:t>http://pesiq.ru/forum/showthread.php?t=575&amp;pp=40&amp;page=52</a:t>
            </a:r>
            <a:endParaRPr lang="ru-RU" sz="1800" dirty="0" smtClean="0"/>
          </a:p>
          <a:p>
            <a:r>
              <a:rPr lang="ru-RU" sz="1800" dirty="0" smtClean="0"/>
              <a:t> </a:t>
            </a:r>
            <a:r>
              <a:rPr lang="ru-RU" sz="1800" u="sng" dirty="0" smtClean="0">
                <a:hlinkClick r:id="rId13"/>
              </a:rPr>
              <a:t>http://novak.ucoz.ru/board/multfilmy/leopold/43-2-2</a:t>
            </a:r>
            <a:endParaRPr lang="ru-RU" sz="1800" dirty="0" smtClean="0"/>
          </a:p>
          <a:p>
            <a:r>
              <a:rPr lang="ru-RU" sz="1800" dirty="0" smtClean="0"/>
              <a:t> </a:t>
            </a:r>
            <a:r>
              <a:rPr lang="ru-RU" sz="1800" u="sng" dirty="0" smtClean="0">
                <a:hlinkClick r:id="rId13"/>
              </a:rPr>
              <a:t>http://novak.ucoz.ru/board/multfilmy/leopold/43-2-2</a:t>
            </a: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r>
              <a:rPr lang="ru-RU" sz="1800" dirty="0" smtClean="0"/>
              <a:t> </a:t>
            </a:r>
          </a:p>
          <a:p>
            <a:endParaRPr lang="ru-RU" sz="1800" dirty="0" smtClean="0"/>
          </a:p>
          <a:p>
            <a:endParaRPr lang="en-US" sz="1800" dirty="0" smtClean="0"/>
          </a:p>
          <a:p>
            <a:endParaRPr lang="ru-RU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5720" y="571480"/>
            <a:ext cx="8424862" cy="1500198"/>
          </a:xfrm>
        </p:spPr>
        <p:txBody>
          <a:bodyPr/>
          <a:lstStyle/>
          <a:p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A5002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«Что такое доброта?»</a:t>
            </a:r>
          </a:p>
          <a:p>
            <a:endParaRPr lang="ru-RU" sz="5400" b="1" dirty="0">
              <a:solidFill>
                <a:srgbClr val="A50021"/>
              </a:solidFill>
            </a:endParaRPr>
          </a:p>
        </p:txBody>
      </p:sp>
      <p:pic>
        <p:nvPicPr>
          <p:cNvPr id="1026" name="Picture 2" descr="F:\2b5d1175142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1604" y="2143116"/>
            <a:ext cx="6096000" cy="4486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285992"/>
            <a:ext cx="9001188" cy="5214974"/>
          </a:xfrm>
        </p:spPr>
        <p:txBody>
          <a:bodyPr/>
          <a:lstStyle/>
          <a:p>
            <a:pPr>
              <a:buNone/>
            </a:pPr>
            <a:endParaRPr lang="ru-RU" sz="4000" b="1" dirty="0" smtClean="0">
              <a:solidFill>
                <a:srgbClr val="A50021"/>
              </a:solidFill>
            </a:endParaRPr>
          </a:p>
          <a:p>
            <a:pPr>
              <a:buNone/>
            </a:pPr>
            <a:r>
              <a:rPr lang="ru-RU" sz="4000" b="1" dirty="0" smtClean="0">
                <a:solidFill>
                  <a:srgbClr val="A50021"/>
                </a:solidFill>
              </a:rPr>
              <a:t>Прикоснись ко мне добротой,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A50021"/>
                </a:solidFill>
              </a:rPr>
              <a:t>И болезни смоет волной,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A50021"/>
                </a:solidFill>
              </a:rPr>
              <a:t>И печаль обойдёт стороной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A50021"/>
                </a:solidFill>
              </a:rPr>
              <a:t>Озарится душа красотой…</a:t>
            </a:r>
          </a:p>
          <a:p>
            <a:endParaRPr lang="ru-RU" sz="4000" dirty="0"/>
          </a:p>
        </p:txBody>
      </p:sp>
      <p:pic>
        <p:nvPicPr>
          <p:cNvPr id="1026" name="Picture 2" descr="F:\fd2bb05a128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7356" y="142852"/>
            <a:ext cx="5214974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4643438" y="1428736"/>
            <a:ext cx="320647" cy="28575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A50021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8" name="TextBox 7"/>
          <p:cNvSpPr txBox="1"/>
          <p:nvPr/>
        </p:nvSpPr>
        <p:spPr>
          <a:xfrm flipV="1">
            <a:off x="-714412" y="3429000"/>
            <a:ext cx="14005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lvl="1"/>
            <a:r>
              <a:rPr lang="ru-RU" sz="3600" b="1" dirty="0" smtClean="0">
                <a:solidFill>
                  <a:srgbClr val="800080"/>
                </a:solidFill>
              </a:rPr>
              <a:t>.</a:t>
            </a:r>
            <a:endParaRPr lang="ru-RU" sz="3600" b="1" dirty="0">
              <a:solidFill>
                <a:srgbClr val="80008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2844" y="357166"/>
            <a:ext cx="11413342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800080"/>
                </a:solidFill>
              </a:rPr>
              <a:t>                </a:t>
            </a:r>
            <a:r>
              <a:rPr lang="ru-RU" sz="5400" b="1" dirty="0" smtClean="0">
                <a:solidFill>
                  <a:srgbClr val="A50021"/>
                </a:solidFill>
              </a:rPr>
              <a:t>- </a:t>
            </a:r>
            <a:r>
              <a:rPr lang="ru-RU" sz="4000" b="1" dirty="0" smtClean="0">
                <a:solidFill>
                  <a:srgbClr val="A50021"/>
                </a:solidFill>
              </a:rPr>
              <a:t>это отзывчивость, </a:t>
            </a:r>
          </a:p>
          <a:p>
            <a:r>
              <a:rPr lang="ru-RU" sz="4000" b="1" dirty="0" smtClean="0">
                <a:solidFill>
                  <a:srgbClr val="A50021"/>
                </a:solidFill>
              </a:rPr>
              <a:t>душевное расположение к людям,</a:t>
            </a:r>
          </a:p>
          <a:p>
            <a:r>
              <a:rPr lang="ru-RU" sz="4000" b="1" dirty="0" smtClean="0">
                <a:solidFill>
                  <a:srgbClr val="A50021"/>
                </a:solidFill>
              </a:rPr>
              <a:t> стремление делать добро другим</a:t>
            </a:r>
            <a:endParaRPr lang="ru-RU" sz="4000" dirty="0">
              <a:solidFill>
                <a:srgbClr val="A50021"/>
              </a:solidFill>
            </a:endParaRPr>
          </a:p>
        </p:txBody>
      </p:sp>
      <p:pic>
        <p:nvPicPr>
          <p:cNvPr id="1026" name="Picture 2" descr="F:\1281341266_620748_59_862_artfile_ru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66" y="2643182"/>
            <a:ext cx="6215106" cy="40005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214282" y="357166"/>
            <a:ext cx="30917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A5002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Доброта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A50021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7857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pic>
        <p:nvPicPr>
          <p:cNvPr id="15362" name="Picture 2" descr="Блог.ру - agresso - Онлайн РАДИО Блог на волне &quot;Agresso FM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86150" y="142852"/>
            <a:ext cx="535785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A5002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pitchFamily="34" charset="0"/>
              </a:rPr>
              <a:t>  Это солнце - доброта</a:t>
            </a:r>
            <a:endParaRPr lang="ru-RU" sz="3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A50021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4340" name="Picture 4" descr="Моё Солнце &quot;Любимый Мир..Стихов и Прозы&quot;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381000"/>
            <a:ext cx="7429552" cy="6691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1"/>
            <a:ext cx="8229600" cy="85725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A50021"/>
                </a:solidFill>
                <a:latin typeface="Arial Black" pitchFamily="34" charset="0"/>
              </a:rPr>
              <a:t>                               </a:t>
            </a:r>
          </a:p>
          <a:p>
            <a:pPr>
              <a:buNone/>
            </a:pPr>
            <a:endParaRPr lang="ru-RU" dirty="0" smtClean="0">
              <a:solidFill>
                <a:srgbClr val="A50021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A50021"/>
                </a:solidFill>
                <a:latin typeface="Arial Black" pitchFamily="34" charset="0"/>
              </a:rPr>
              <a:t> - это тот, кто любит людей и помогает им</a:t>
            </a:r>
          </a:p>
          <a:p>
            <a:pPr>
              <a:buNone/>
            </a:pPr>
            <a:r>
              <a:rPr lang="ru-RU" dirty="0" smtClean="0">
                <a:solidFill>
                  <a:srgbClr val="A50021"/>
                </a:solidFill>
                <a:latin typeface="Arial Black" pitchFamily="34" charset="0"/>
              </a:rPr>
              <a:t> - любит природу и сохраняет её</a:t>
            </a:r>
          </a:p>
          <a:p>
            <a:pPr>
              <a:buNone/>
            </a:pPr>
            <a:r>
              <a:rPr lang="ru-RU" dirty="0" smtClean="0">
                <a:solidFill>
                  <a:srgbClr val="A50021"/>
                </a:solidFill>
                <a:latin typeface="Arial Black" pitchFamily="34" charset="0"/>
              </a:rPr>
              <a:t> - любит животных и защищает их, проявляет к ним милосердие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785794"/>
            <a:ext cx="83582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A5002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pitchFamily="34" charset="0"/>
              </a:rPr>
              <a:t>Добрый человек 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A50021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642918"/>
            <a:ext cx="8186766" cy="1571636"/>
          </a:xfrm>
        </p:spPr>
        <p:txBody>
          <a:bodyPr/>
          <a:lstStyle/>
          <a:p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A5002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pitchFamily="34" charset="0"/>
              </a:rPr>
              <a:t>Какие пословицы о доброте вы знаете?</a:t>
            </a:r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A5002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A5002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endParaRPr lang="ru-RU" sz="5400" dirty="0">
              <a:latin typeface="Arial Black" pitchFamily="34" charset="0"/>
            </a:endParaRPr>
          </a:p>
        </p:txBody>
      </p:sp>
      <p:pic>
        <p:nvPicPr>
          <p:cNvPr id="4" name="Picture 23" descr="iфото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1604" y="2643182"/>
            <a:ext cx="571504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A5002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pitchFamily="34" charset="0"/>
              </a:rPr>
              <a:t>Собери пословицу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1"/>
            <a:ext cx="3929090" cy="3614750"/>
          </a:xfrm>
        </p:spPr>
        <p:txBody>
          <a:bodyPr/>
          <a:lstStyle/>
          <a:p>
            <a:pPr>
              <a:buNone/>
            </a:pPr>
            <a:endParaRPr lang="ru-RU" sz="2800" dirty="0" smtClean="0">
              <a:solidFill>
                <a:srgbClr val="A50021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sz="2800" dirty="0" smtClean="0">
                <a:solidFill>
                  <a:srgbClr val="A50021"/>
                </a:solidFill>
                <a:latin typeface="Arial Black" pitchFamily="34" charset="0"/>
              </a:rPr>
              <a:t>Доброе слово </a:t>
            </a:r>
            <a:r>
              <a:rPr lang="ru-RU" sz="2800" b="1" dirty="0" smtClean="0">
                <a:solidFill>
                  <a:srgbClr val="A50021"/>
                </a:solidFill>
                <a:latin typeface="Arial Black" pitchFamily="34" charset="0"/>
              </a:rPr>
              <a:t>и</a:t>
            </a:r>
            <a:endParaRPr lang="ru-RU" sz="2800" dirty="0" smtClean="0">
              <a:solidFill>
                <a:srgbClr val="A50021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sz="2800" dirty="0" smtClean="0">
                <a:solidFill>
                  <a:srgbClr val="A50021"/>
                </a:solidFill>
                <a:latin typeface="Arial Black" pitchFamily="34" charset="0"/>
              </a:rPr>
              <a:t>Не ищи красоты,</a:t>
            </a:r>
            <a:r>
              <a:rPr lang="ru-RU" sz="2800" b="1" dirty="0" smtClean="0">
                <a:solidFill>
                  <a:srgbClr val="A50021"/>
                </a:solidFill>
                <a:latin typeface="Arial Black" pitchFamily="34" charset="0"/>
              </a:rPr>
              <a:t> </a:t>
            </a:r>
          </a:p>
          <a:p>
            <a:pPr>
              <a:buNone/>
            </a:pPr>
            <a:r>
              <a:rPr lang="ru-RU" sz="2800" dirty="0" smtClean="0">
                <a:solidFill>
                  <a:srgbClr val="A50021"/>
                </a:solidFill>
                <a:latin typeface="Arial Black" pitchFamily="34" charset="0"/>
              </a:rPr>
              <a:t>На добрый привет</a:t>
            </a:r>
          </a:p>
          <a:p>
            <a:pPr>
              <a:buNone/>
            </a:pPr>
            <a:r>
              <a:rPr lang="ru-RU" sz="2800" dirty="0" smtClean="0">
                <a:solidFill>
                  <a:srgbClr val="A50021"/>
                </a:solidFill>
                <a:latin typeface="Arial Black" pitchFamily="34" charset="0"/>
              </a:rPr>
              <a:t>Жизнь дана на</a:t>
            </a:r>
            <a:endParaRPr lang="ru-RU" sz="2800" dirty="0" smtClean="0">
              <a:latin typeface="Arial Black" pitchFamily="34" charset="0"/>
            </a:endParaRPr>
          </a:p>
          <a:p>
            <a:pPr>
              <a:buNone/>
            </a:pPr>
            <a:r>
              <a:rPr lang="ru-RU" sz="2800" dirty="0" smtClean="0">
                <a:solidFill>
                  <a:srgbClr val="A50021"/>
                </a:solidFill>
                <a:latin typeface="Arial Black" pitchFamily="34" charset="0"/>
              </a:rPr>
              <a:t>Кто добро творит, </a:t>
            </a:r>
          </a:p>
          <a:p>
            <a:pPr>
              <a:buNone/>
            </a:pPr>
            <a:endParaRPr lang="ru-RU" sz="2800" b="1" dirty="0" smtClean="0">
              <a:solidFill>
                <a:srgbClr val="A50021"/>
              </a:solidFill>
              <a:latin typeface="Arial Black" pitchFamily="34" charset="0"/>
            </a:endParaRPr>
          </a:p>
          <a:p>
            <a:pPr>
              <a:buNone/>
            </a:pPr>
            <a:endParaRPr lang="ru-RU" sz="2800" b="1" dirty="0" smtClean="0">
              <a:solidFill>
                <a:srgbClr val="A50021"/>
              </a:solidFill>
              <a:latin typeface="Arial Black" pitchFamily="34" charset="0"/>
            </a:endParaRPr>
          </a:p>
          <a:p>
            <a:pPr>
              <a:buNone/>
            </a:pPr>
            <a:endParaRPr lang="ru-RU" sz="2800" b="1" dirty="0" smtClean="0">
              <a:solidFill>
                <a:srgbClr val="A50021"/>
              </a:solidFill>
              <a:latin typeface="Arial Black" pitchFamily="34" charset="0"/>
            </a:endParaRPr>
          </a:p>
          <a:p>
            <a:pPr>
              <a:buNone/>
            </a:pPr>
            <a:endParaRPr lang="ru-RU" sz="2800" b="1" dirty="0" smtClean="0">
              <a:solidFill>
                <a:srgbClr val="A50021"/>
              </a:solidFill>
              <a:latin typeface="Arial Black" pitchFamily="34" charset="0"/>
            </a:endParaRPr>
          </a:p>
          <a:p>
            <a:pPr>
              <a:buNone/>
            </a:pPr>
            <a:endParaRPr lang="ru-RU" sz="2800" b="1" dirty="0" smtClean="0">
              <a:solidFill>
                <a:srgbClr val="A50021"/>
              </a:solidFill>
              <a:latin typeface="Arial Black" pitchFamily="34" charset="0"/>
            </a:endParaRPr>
          </a:p>
          <a:p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571868" y="2071678"/>
            <a:ext cx="32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A50021"/>
                </a:solidFill>
                <a:latin typeface="Arial Black" pitchFamily="34" charset="0"/>
              </a:rPr>
              <a:t>кошке приятно</a:t>
            </a:r>
            <a:endParaRPr lang="ru-RU" sz="2800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3857620" y="2571744"/>
            <a:ext cx="4186238" cy="54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а ищи доброты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4143372" y="3143248"/>
            <a:ext cx="4186238" cy="54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добрый ответ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868" y="3643314"/>
            <a:ext cx="4500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A50021"/>
                </a:solidFill>
                <a:latin typeface="Arial Black" pitchFamily="34" charset="0"/>
              </a:rPr>
              <a:t>добрые дела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929058" y="4143380"/>
            <a:ext cx="53174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A50021"/>
                </a:solidFill>
                <a:latin typeface="Arial Black" pitchFamily="34" charset="0"/>
              </a:rPr>
              <a:t>того Бог отблагодарит </a:t>
            </a:r>
            <a:endParaRPr lang="ru-RU" sz="2800" dirty="0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</TotalTime>
  <Words>179</Words>
  <Application>Microsoft Office PowerPoint</Application>
  <PresentationFormat>Экран (4:3)</PresentationFormat>
  <Paragraphs>68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Какие пословицы о доброте вы знаете? </vt:lpstr>
      <vt:lpstr>Собери пословицу</vt:lpstr>
      <vt:lpstr>Пусть все будут счастливы! </vt:lpstr>
      <vt:lpstr>Слайд 11</vt:lpstr>
      <vt:lpstr>Слайд 12</vt:lpstr>
      <vt:lpstr>Слайд 13</vt:lpstr>
      <vt:lpstr>Слайд 14</vt:lpstr>
      <vt:lpstr>Слайд 15</vt:lpstr>
      <vt:lpstr>Слайд 16</vt:lpstr>
      <vt:lpstr>Интернет ресурсы: 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Лена</dc:creator>
  <cp:lastModifiedBy>Ольга</cp:lastModifiedBy>
  <cp:revision>59</cp:revision>
  <dcterms:created xsi:type="dcterms:W3CDTF">2011-02-10T14:43:37Z</dcterms:created>
  <dcterms:modified xsi:type="dcterms:W3CDTF">2015-03-09T12:32:27Z</dcterms:modified>
</cp:coreProperties>
</file>