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0A69A5-9892-4A70-A629-DD5C09413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8F511-B8B0-43EB-8E48-F39CACA40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6566-5290-4047-80E4-CABBB9394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D54A0-89E0-4EE3-9AFC-5340A45E4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D851F-176C-4EB6-9BC1-B4104701F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26846-CD51-4C28-83F8-C4C94F48C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5DE4-430E-4676-9CA0-65562343A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3E001-1809-4A28-A3A0-E62356133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8C870-1989-43D9-A6AE-380CB8D20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62D56-7CBC-4C66-911A-7E3F18B82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2802-4778-4B81-9C7C-84AE18B19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8739AE-047D-4015-8F18-E6A553761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«Лесной календарь»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Кулешова Ольга Викторовна</a:t>
            </a:r>
          </a:p>
          <a:p>
            <a:pPr eaLnBrk="1" hangingPunct="1"/>
            <a:r>
              <a:rPr lang="ru-RU" dirty="0" smtClean="0"/>
              <a:t>Воспитатель </a:t>
            </a:r>
          </a:p>
          <a:p>
            <a:pPr eaLnBrk="1" hangingPunct="1"/>
            <a:r>
              <a:rPr lang="ru-RU" dirty="0" smtClean="0"/>
              <a:t>ГБДОУ №50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Над землёй туман клубится,</a:t>
            </a:r>
          </a:p>
          <a:p>
            <a:pPr>
              <a:buNone/>
            </a:pPr>
            <a:r>
              <a:rPr lang="ru-RU" dirty="0" smtClean="0"/>
              <a:t>Сквозь туман плывёт рассвет.</a:t>
            </a:r>
          </a:p>
          <a:p>
            <a:pPr>
              <a:buNone/>
            </a:pPr>
            <a:r>
              <a:rPr lang="ru-RU" dirty="0" smtClean="0"/>
              <a:t>Осень – рыжая лисица – </a:t>
            </a:r>
          </a:p>
          <a:p>
            <a:pPr>
              <a:buNone/>
            </a:pPr>
            <a:r>
              <a:rPr lang="ru-RU" dirty="0" smtClean="0"/>
              <a:t>Красит листья в рыжий цвет.</a:t>
            </a:r>
            <a:endParaRPr lang="ru-RU" dirty="0"/>
          </a:p>
        </p:txBody>
      </p:sp>
      <p:pic>
        <p:nvPicPr>
          <p:cNvPr id="5" name="Содержимое 4" descr="осень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916832"/>
            <a:ext cx="4248472" cy="3960440"/>
          </a:xfr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Вяжет сети паучок,</a:t>
            </a:r>
          </a:p>
          <a:p>
            <a:pPr>
              <a:buNone/>
            </a:pPr>
            <a:r>
              <a:rPr lang="ru-RU" dirty="0" smtClean="0"/>
              <a:t>Гонит тучи ветер.</a:t>
            </a:r>
          </a:p>
          <a:p>
            <a:pPr>
              <a:buNone/>
            </a:pPr>
            <a:r>
              <a:rPr lang="ru-RU" dirty="0" smtClean="0"/>
              <a:t>Загрустил </a:t>
            </a:r>
            <a:r>
              <a:rPr lang="ru-RU" dirty="0" err="1" smtClean="0"/>
              <a:t>бурундучок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 прошедшем лете.</a:t>
            </a:r>
            <a:endParaRPr lang="ru-RU" dirty="0"/>
          </a:p>
        </p:txBody>
      </p:sp>
      <p:pic>
        <p:nvPicPr>
          <p:cNvPr id="5" name="Содержимое 4" descr="ок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14942" y="2500306"/>
            <a:ext cx="2928958" cy="2786082"/>
          </a:xfr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инее ложбины,</a:t>
            </a:r>
          </a:p>
          <a:p>
            <a:pPr>
              <a:buNone/>
            </a:pPr>
            <a:r>
              <a:rPr lang="ru-RU" dirty="0" smtClean="0"/>
              <a:t>В огоньках рябины.</a:t>
            </a:r>
          </a:p>
          <a:p>
            <a:pPr>
              <a:buNone/>
            </a:pPr>
            <a:r>
              <a:rPr lang="ru-RU" dirty="0" smtClean="0"/>
              <a:t>Дятел клювом бьёт </a:t>
            </a:r>
          </a:p>
          <a:p>
            <a:pPr>
              <a:buNone/>
            </a:pPr>
            <a:r>
              <a:rPr lang="ru-RU" dirty="0" smtClean="0"/>
              <a:t>Зиму в гости ждёт.</a:t>
            </a:r>
            <a:endParaRPr lang="ru-RU" dirty="0"/>
          </a:p>
        </p:txBody>
      </p:sp>
      <p:pic>
        <p:nvPicPr>
          <p:cNvPr id="5" name="Содержимое 4" descr="ноябр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214554"/>
            <a:ext cx="3456384" cy="3429024"/>
          </a:xfr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Стынут ветки у берёз,</a:t>
            </a:r>
          </a:p>
          <a:p>
            <a:pPr>
              <a:buNone/>
            </a:pPr>
            <a:r>
              <a:rPr lang="ru-RU" dirty="0" smtClean="0"/>
              <a:t>По ночам трещит мороз.</a:t>
            </a:r>
          </a:p>
          <a:p>
            <a:pPr>
              <a:buNone/>
            </a:pPr>
            <a:r>
              <a:rPr lang="ru-RU" dirty="0" smtClean="0"/>
              <a:t>Ну а мишке – всё равно:</a:t>
            </a:r>
          </a:p>
          <a:p>
            <a:pPr>
              <a:buNone/>
            </a:pPr>
            <a:r>
              <a:rPr lang="ru-RU" dirty="0" smtClean="0"/>
              <a:t>Он в берлоге спит давно.</a:t>
            </a:r>
            <a:endParaRPr lang="ru-RU" dirty="0"/>
          </a:p>
        </p:txBody>
      </p:sp>
      <p:pic>
        <p:nvPicPr>
          <p:cNvPr id="5" name="Содержимое 4" descr="медвед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916832"/>
            <a:ext cx="3600400" cy="3960440"/>
          </a:xfr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1000132"/>
          </a:xfrm>
        </p:spPr>
        <p:txBody>
          <a:bodyPr/>
          <a:lstStyle/>
          <a:p>
            <a:r>
              <a:rPr lang="ru-RU" sz="2800" dirty="0" smtClean="0"/>
              <a:t>Цель: </a:t>
            </a:r>
            <a:r>
              <a:rPr lang="ru-RU" sz="2400" dirty="0" smtClean="0"/>
              <a:t>Закрепить представление о чередовании времен </a:t>
            </a:r>
            <a:r>
              <a:rPr lang="ru-RU" sz="2400" dirty="0" smtClean="0"/>
              <a:t>года </a:t>
            </a:r>
            <a:r>
              <a:rPr lang="ru-RU" sz="2400" smtClean="0"/>
              <a:t>у детей 2-3 лет.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500306"/>
            <a:ext cx="6786610" cy="3138494"/>
          </a:xfrm>
        </p:spPr>
        <p:txBody>
          <a:bodyPr/>
          <a:lstStyle/>
          <a:p>
            <a:pPr algn="l"/>
            <a:r>
              <a:rPr lang="ru-RU" sz="2200" dirty="0" smtClean="0"/>
              <a:t>Задачи </a:t>
            </a:r>
            <a:r>
              <a:rPr lang="ru-RU" sz="2200" dirty="0" smtClean="0"/>
              <a:t>:</a:t>
            </a:r>
          </a:p>
          <a:p>
            <a:pPr marL="457200" indent="-457200" algn="l">
              <a:buAutoNum type="arabicPeriod"/>
            </a:pPr>
            <a:r>
              <a:rPr lang="ru-RU" sz="2200" dirty="0" smtClean="0"/>
              <a:t>Напомнить </a:t>
            </a:r>
            <a:r>
              <a:rPr lang="ru-RU" sz="2200" dirty="0" smtClean="0"/>
              <a:t>приметы каждого времени года с опорой на соответствующий иллюстративный материал </a:t>
            </a:r>
            <a:r>
              <a:rPr lang="ru-RU" sz="2200" dirty="0" smtClean="0"/>
              <a:t>.</a:t>
            </a:r>
          </a:p>
          <a:p>
            <a:pPr marL="457200" indent="-457200" algn="l">
              <a:buAutoNum type="arabicPeriod"/>
            </a:pPr>
            <a:r>
              <a:rPr lang="ru-RU" sz="2200" dirty="0" smtClean="0"/>
              <a:t>Напомнить </a:t>
            </a:r>
            <a:r>
              <a:rPr lang="ru-RU" sz="2200" dirty="0" smtClean="0"/>
              <a:t>порядок чередования времен года</a:t>
            </a:r>
            <a:r>
              <a:rPr lang="ru-RU" sz="2200" dirty="0" smtClean="0"/>
              <a:t>.</a:t>
            </a:r>
          </a:p>
          <a:p>
            <a:pPr marL="457200" indent="-457200" algn="l">
              <a:buFontTx/>
              <a:buAutoNum type="arabicPeriod"/>
            </a:pPr>
            <a:r>
              <a:rPr lang="ru-RU" sz="2200" dirty="0" smtClean="0"/>
              <a:t>3. Формировать активный и пассивный словарный запас детей в рамках данной темы.</a:t>
            </a:r>
          </a:p>
          <a:p>
            <a:pPr marL="457200" indent="-457200" algn="l">
              <a:buAutoNum type="arabicPeriod"/>
            </a:pPr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285883"/>
          </a:xfrm>
        </p:spPr>
        <p:txBody>
          <a:bodyPr/>
          <a:lstStyle/>
          <a:p>
            <a:r>
              <a:rPr lang="ru-RU" sz="2400" dirty="0" smtClean="0"/>
              <a:t>Литература: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Степанов В. Учебник для малышей. М., «Фламинго», 2001.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err="1" smtClean="0"/>
              <a:t>Яндекс</a:t>
            </a:r>
            <a:r>
              <a:rPr lang="ru-RU" sz="2400" dirty="0" smtClean="0"/>
              <a:t> </a:t>
            </a:r>
            <a:r>
              <a:rPr lang="ru-RU" sz="2400" dirty="0" smtClean="0"/>
              <a:t>- картинки</a:t>
            </a:r>
            <a:endParaRPr lang="ru-RU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Замело в лесу пригорки</a:t>
            </a:r>
          </a:p>
          <a:p>
            <a:pPr>
              <a:buNone/>
            </a:pPr>
            <a:r>
              <a:rPr lang="ru-RU" sz="2400" dirty="0" smtClean="0"/>
              <a:t>И овражки замело.</a:t>
            </a:r>
          </a:p>
          <a:p>
            <a:pPr>
              <a:buNone/>
            </a:pPr>
            <a:r>
              <a:rPr lang="ru-RU" sz="2400" dirty="0" smtClean="0"/>
              <a:t>Зайка выскочил из норки-</a:t>
            </a:r>
          </a:p>
          <a:p>
            <a:pPr>
              <a:buNone/>
            </a:pPr>
            <a:r>
              <a:rPr lang="ru-RU" sz="2400" dirty="0" smtClean="0"/>
              <a:t>Тихо. Холодно. Бело...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Bankoboev.Ru_-_всё_в_снег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916832"/>
            <a:ext cx="4031878" cy="38884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Ходит грозный </a:t>
            </a:r>
            <a:r>
              <a:rPr lang="ru-RU" dirty="0" err="1" smtClean="0"/>
              <a:t>вьюговей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снежной шапки до бровей.</a:t>
            </a:r>
          </a:p>
          <a:p>
            <a:pPr>
              <a:buNone/>
            </a:pPr>
            <a:r>
              <a:rPr lang="ru-RU" dirty="0" smtClean="0"/>
              <a:t>Даже волк, разбойник-волк,</a:t>
            </a:r>
          </a:p>
          <a:p>
            <a:pPr>
              <a:buNone/>
            </a:pPr>
            <a:r>
              <a:rPr lang="ru-RU" dirty="0" smtClean="0"/>
              <a:t>Испугался и примолк.</a:t>
            </a:r>
            <a:endParaRPr lang="ru-RU" dirty="0"/>
          </a:p>
        </p:txBody>
      </p:sp>
      <p:pic>
        <p:nvPicPr>
          <p:cNvPr id="5" name="Содержимое 4" descr="зим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988840"/>
            <a:ext cx="4032448" cy="381642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Замер лес в прозрачной дымке,</a:t>
            </a:r>
          </a:p>
          <a:p>
            <a:pPr>
              <a:buNone/>
            </a:pPr>
            <a:r>
              <a:rPr lang="ru-RU" dirty="0" smtClean="0"/>
              <a:t>На деревьях тают льдинки.</a:t>
            </a:r>
          </a:p>
          <a:p>
            <a:pPr>
              <a:buNone/>
            </a:pPr>
            <a:r>
              <a:rPr lang="ru-RU" dirty="0" smtClean="0"/>
              <a:t>С веток капает капель</a:t>
            </a:r>
          </a:p>
          <a:p>
            <a:pPr>
              <a:buNone/>
            </a:pPr>
            <a:r>
              <a:rPr lang="ru-RU" dirty="0" smtClean="0"/>
              <a:t>И летит синицы трель.</a:t>
            </a:r>
            <a:endParaRPr lang="ru-RU" dirty="0"/>
          </a:p>
        </p:txBody>
      </p:sp>
      <p:pic>
        <p:nvPicPr>
          <p:cNvPr id="5" name="Содержимое 4" descr="синичк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071678"/>
            <a:ext cx="3889002" cy="3643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Снег сошёл. Запахло прелью.</a:t>
            </a:r>
          </a:p>
          <a:p>
            <a:pPr>
              <a:buNone/>
            </a:pPr>
            <a:r>
              <a:rPr lang="ru-RU" dirty="0" smtClean="0"/>
              <a:t>Прокатился в небе гром. </a:t>
            </a:r>
          </a:p>
          <a:p>
            <a:pPr>
              <a:buNone/>
            </a:pPr>
            <a:r>
              <a:rPr lang="ru-RU" dirty="0" smtClean="0"/>
              <a:t>Муравьи под старой елью</a:t>
            </a:r>
          </a:p>
          <a:p>
            <a:pPr>
              <a:buNone/>
            </a:pPr>
            <a:r>
              <a:rPr lang="ru-RU" dirty="0" smtClean="0"/>
              <a:t>Всем семейством строят дом.</a:t>
            </a:r>
            <a:endParaRPr lang="ru-RU" dirty="0"/>
          </a:p>
        </p:txBody>
      </p:sp>
      <p:pic>
        <p:nvPicPr>
          <p:cNvPr id="5" name="Содержимое 4" descr="апрел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916832"/>
            <a:ext cx="3816423" cy="388843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Дружно лопаются почки,</a:t>
            </a:r>
          </a:p>
          <a:p>
            <a:pPr>
              <a:buNone/>
            </a:pPr>
            <a:r>
              <a:rPr lang="ru-RU" dirty="0" smtClean="0"/>
              <a:t>Распускаются листочки.</a:t>
            </a:r>
          </a:p>
          <a:p>
            <a:pPr>
              <a:buNone/>
            </a:pPr>
            <a:r>
              <a:rPr lang="ru-RU" dirty="0" smtClean="0"/>
              <a:t>На траве роса дрожит,</a:t>
            </a:r>
          </a:p>
          <a:p>
            <a:pPr>
              <a:buNone/>
            </a:pPr>
            <a:r>
              <a:rPr lang="ru-RU" dirty="0" smtClean="0"/>
              <a:t> Лось за радугой бежит.</a:t>
            </a:r>
            <a:endParaRPr lang="ru-RU" dirty="0"/>
          </a:p>
        </p:txBody>
      </p:sp>
      <p:pic>
        <p:nvPicPr>
          <p:cNvPr id="5" name="Содержимое 4" descr="лос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916832"/>
            <a:ext cx="4104456" cy="3888432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Июнь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Солнце в небе светит ярко,</a:t>
            </a:r>
          </a:p>
          <a:p>
            <a:pPr>
              <a:buNone/>
            </a:pPr>
            <a:r>
              <a:rPr lang="ru-RU" dirty="0" smtClean="0"/>
              <a:t>Но в густой траве не жарко.</a:t>
            </a:r>
          </a:p>
          <a:p>
            <a:pPr>
              <a:buNone/>
            </a:pPr>
            <a:r>
              <a:rPr lang="ru-RU" dirty="0" smtClean="0"/>
              <a:t>Тут и там пищат птенцы –</a:t>
            </a:r>
          </a:p>
          <a:p>
            <a:pPr>
              <a:buNone/>
            </a:pPr>
            <a:r>
              <a:rPr lang="ru-RU" dirty="0" smtClean="0"/>
              <a:t>Леса новые жильцы. </a:t>
            </a:r>
            <a:endParaRPr lang="ru-RU" dirty="0"/>
          </a:p>
        </p:txBody>
      </p:sp>
      <p:pic>
        <p:nvPicPr>
          <p:cNvPr id="5" name="Содержимое 4" descr="июн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916832"/>
            <a:ext cx="4104456" cy="4032448"/>
          </a:xfr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Июль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золотых цветах опушка,</a:t>
            </a:r>
          </a:p>
          <a:p>
            <a:pPr>
              <a:buNone/>
            </a:pPr>
            <a:r>
              <a:rPr lang="ru-RU" dirty="0" smtClean="0"/>
              <a:t>Пчёлы водят хоровод.</a:t>
            </a:r>
          </a:p>
          <a:p>
            <a:pPr>
              <a:buNone/>
            </a:pPr>
            <a:r>
              <a:rPr lang="ru-RU" dirty="0" smtClean="0"/>
              <a:t>В камышах кричит лягушка:</a:t>
            </a:r>
          </a:p>
          <a:p>
            <a:pPr>
              <a:buNone/>
            </a:pPr>
            <a:r>
              <a:rPr lang="ru-RU" dirty="0" smtClean="0"/>
              <a:t>Из-за речки дождь идёт.</a:t>
            </a:r>
            <a:endParaRPr lang="ru-RU" dirty="0"/>
          </a:p>
        </p:txBody>
      </p:sp>
      <p:pic>
        <p:nvPicPr>
          <p:cNvPr id="5" name="Содержимое 4" descr="июл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16832"/>
            <a:ext cx="4032448" cy="3960440"/>
          </a:xfr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Август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 утра в лесу тепло</a:t>
            </a:r>
          </a:p>
          <a:p>
            <a:pPr>
              <a:buNone/>
            </a:pPr>
            <a:r>
              <a:rPr lang="ru-RU" dirty="0" smtClean="0"/>
              <a:t>От смолистых сосен.</a:t>
            </a:r>
          </a:p>
          <a:p>
            <a:pPr>
              <a:buNone/>
            </a:pPr>
            <a:r>
              <a:rPr lang="ru-RU" dirty="0" smtClean="0"/>
              <a:t>Белка гриб несёт в дупло…</a:t>
            </a:r>
          </a:p>
          <a:p>
            <a:pPr>
              <a:buNone/>
            </a:pPr>
            <a:r>
              <a:rPr lang="ru-RU" dirty="0" smtClean="0"/>
              <a:t>Наступает осень. </a:t>
            </a:r>
            <a:endParaRPr lang="ru-RU" dirty="0"/>
          </a:p>
        </p:txBody>
      </p:sp>
      <p:pic>
        <p:nvPicPr>
          <p:cNvPr id="5" name="Содержимое 4" descr="белк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16832"/>
            <a:ext cx="3888432" cy="3960440"/>
          </a:xfr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Кулешова О.В.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317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Кулешова О.В.</vt:lpstr>
      <vt:lpstr>«Лесной календарь»</vt:lpstr>
      <vt:lpstr>Январь</vt:lpstr>
      <vt:lpstr>февраль</vt:lpstr>
      <vt:lpstr>Март</vt:lpstr>
      <vt:lpstr>Апрель</vt:lpstr>
      <vt:lpstr>Май</vt:lpstr>
      <vt:lpstr>Июнь</vt:lpstr>
      <vt:lpstr>Июль</vt:lpstr>
      <vt:lpstr>Август</vt:lpstr>
      <vt:lpstr>Сентябрь</vt:lpstr>
      <vt:lpstr>Октябрь</vt:lpstr>
      <vt:lpstr>Ноябрь</vt:lpstr>
      <vt:lpstr>Декабрь</vt:lpstr>
      <vt:lpstr>Цель: Закрепить представление о чередовании времен года у детей 2-3 лет.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«Лесной календарь»</dc:title>
  <dc:creator>801729</dc:creator>
  <cp:lastModifiedBy>801729</cp:lastModifiedBy>
  <cp:revision>20</cp:revision>
  <dcterms:created xsi:type="dcterms:W3CDTF">2015-03-13T16:28:51Z</dcterms:created>
  <dcterms:modified xsi:type="dcterms:W3CDTF">2015-03-30T11:48:31Z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