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6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11932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1DE1F1-5756-4944-91B7-65C45C5DF8A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874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E84E51-75A1-426E-B504-B12A3C3EF78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6093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FFA7EE-075B-4D16-85A3-A3F5F81A56E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043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92A2AE-23CB-4950-8AD4-5051E1486B5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3045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5FC31C-A08F-4288-8D77-7E53B457F7D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452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AF6412-F159-42BA-9487-12227F25D37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0599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1F86EE-E21D-4123-A937-225D99CD46F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0499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4F4BE5-EC62-4F1C-AB0C-E3A079A23FD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4817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A5F256-83D0-460A-B530-7496324F7AF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00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52C097-152E-4318-93DB-18511FF3EC3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7806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14FC70-3DC4-43ED-B3FB-65469213F33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8437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5C841E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5C841E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5C841E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0D528A59-DBC9-410E-9D75-CFB9DF511974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39725" indent="-339725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74675" y="404813"/>
            <a:ext cx="79930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2250"/>
              </a:spcBef>
              <a:buClr>
                <a:srgbClr val="FFFFFF"/>
              </a:buClr>
            </a:pPr>
            <a:r>
              <a:rPr lang="en-GB" altLang="ru-RU" sz="3600" b="1">
                <a:solidFill>
                  <a:srgbClr val="FFFFFF"/>
                </a:solidFill>
              </a:rPr>
              <a:t>Превращения и круговорот воды.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9027" r="6219" b="9923"/>
          <a:stretch>
            <a:fillRect/>
          </a:stretch>
        </p:blipFill>
        <p:spPr bwMode="auto">
          <a:xfrm>
            <a:off x="3131840" y="2708920"/>
            <a:ext cx="3240360" cy="207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39" t="9027" r="6219" b="99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53200"/>
            <a:ext cx="468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1281"/>
            <a:ext cx="3613166" cy="224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5275"/>
            <a:ext cx="2095032" cy="184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42988" y="3716338"/>
            <a:ext cx="25209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 б) снег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1634"/>
            <a:ext cx="2219102" cy="330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1" y="620688"/>
            <a:ext cx="3033814" cy="20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708400" y="4149725"/>
            <a:ext cx="20161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в) иней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6524625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79388" y="260350"/>
            <a:ext cx="82089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Вода в твердом состоянии.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81076"/>
            <a:ext cx="3097609" cy="232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"/>
          <a:stretch>
            <a:fillRect/>
          </a:stretch>
        </p:blipFill>
        <p:spPr bwMode="auto">
          <a:xfrm>
            <a:off x="4283868" y="4737404"/>
            <a:ext cx="2809081" cy="19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8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9"/>
            <a:ext cx="1692320" cy="251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4149725"/>
            <a:ext cx="1800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лёд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619250" y="6165850"/>
            <a:ext cx="10810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снег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740650" y="4292600"/>
            <a:ext cx="10795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иней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134939" cy="31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49688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3. Газообразное                 (водяной пар)</a:t>
            </a:r>
            <a:r>
              <a:rPr lang="ar-SA" altLang="ru-RU" sz="2800" b="1">
                <a:solidFill>
                  <a:srgbClr val="FFFFFF"/>
                </a:solidFill>
                <a:cs typeface="Arial" charset="0"/>
              </a:rPr>
              <a:t>‏</a:t>
            </a:r>
            <a:endParaRPr lang="en-GB" altLang="ru-RU" sz="2800" b="1">
              <a:solidFill>
                <a:srgbClr val="FFFFFF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4877" r="3658" b="4088"/>
          <a:stretch>
            <a:fillRect/>
          </a:stretch>
        </p:blipFill>
        <p:spPr bwMode="auto">
          <a:xfrm>
            <a:off x="468313" y="483326"/>
            <a:ext cx="3384499" cy="246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44" t="4877" r="3658" b="40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7086" y="4374552"/>
            <a:ext cx="439261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Clr>
                <a:srgbClr val="FFFFFF"/>
              </a:buClr>
            </a:pPr>
            <a:r>
              <a:rPr lang="en-GB" altLang="ru-RU" sz="2000" b="1" dirty="0" err="1">
                <a:solidFill>
                  <a:srgbClr val="FFFFFF"/>
                </a:solidFill>
              </a:rPr>
              <a:t>Водяной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пар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охлаждается</a:t>
            </a:r>
            <a:r>
              <a:rPr lang="en-GB" altLang="ru-RU" sz="2000" b="1" dirty="0">
                <a:solidFill>
                  <a:srgbClr val="FFFFFF"/>
                </a:solidFill>
              </a:rPr>
              <a:t> и </a:t>
            </a:r>
            <a:r>
              <a:rPr lang="en-GB" altLang="ru-RU" sz="2000" b="1" dirty="0" err="1">
                <a:solidFill>
                  <a:srgbClr val="FFFFFF"/>
                </a:solidFill>
              </a:rPr>
              <a:t>превращается</a:t>
            </a:r>
            <a:r>
              <a:rPr lang="en-GB" altLang="ru-RU" sz="2000" b="1" dirty="0">
                <a:solidFill>
                  <a:srgbClr val="FFFFFF"/>
                </a:solidFill>
              </a:rPr>
              <a:t> в </a:t>
            </a:r>
            <a:r>
              <a:rPr lang="en-GB" altLang="ru-RU" sz="2000" b="1" dirty="0" err="1">
                <a:solidFill>
                  <a:srgbClr val="FFFFFF"/>
                </a:solidFill>
              </a:rPr>
              <a:t>мельчайшие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капли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воды</a:t>
            </a:r>
            <a:r>
              <a:rPr lang="en-GB" altLang="ru-RU" sz="2000" b="1" dirty="0">
                <a:solidFill>
                  <a:srgbClr val="FFFFFF"/>
                </a:solidFill>
              </a:rPr>
              <a:t>. </a:t>
            </a:r>
            <a:r>
              <a:rPr lang="en-GB" altLang="ru-RU" sz="2000" b="1" dirty="0" err="1">
                <a:solidFill>
                  <a:srgbClr val="FFFFFF"/>
                </a:solidFill>
              </a:rPr>
              <a:t>Так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получается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туман</a:t>
            </a:r>
            <a:r>
              <a:rPr lang="en-GB" altLang="ru-RU" sz="2000" b="1" dirty="0">
                <a:solidFill>
                  <a:srgbClr val="FFFFFF"/>
                </a:solidFill>
              </a:rPr>
              <a:t> и </a:t>
            </a:r>
            <a:r>
              <a:rPr lang="en-GB" altLang="ru-RU" sz="2000" b="1" dirty="0" err="1">
                <a:solidFill>
                  <a:srgbClr val="FFFFFF"/>
                </a:solidFill>
              </a:rPr>
              <a:t>облака</a:t>
            </a:r>
            <a:r>
              <a:rPr lang="en-GB" altLang="ru-RU" sz="2000" b="1" dirty="0">
                <a:solidFill>
                  <a:srgbClr val="FFFFFF"/>
                </a:solidFill>
              </a:rPr>
              <a:t>. </a:t>
            </a:r>
            <a:r>
              <a:rPr lang="en-GB" altLang="ru-RU" sz="2000" b="1" dirty="0" err="1">
                <a:solidFill>
                  <a:srgbClr val="FFFFFF"/>
                </a:solidFill>
              </a:rPr>
              <a:t>Из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облаков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выпадают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осадки</a:t>
            </a:r>
            <a:r>
              <a:rPr lang="en-GB" altLang="ru-RU" sz="2000" b="1" dirty="0">
                <a:solidFill>
                  <a:srgbClr val="FFFFFF"/>
                </a:solidFill>
              </a:rPr>
              <a:t> в </a:t>
            </a:r>
            <a:r>
              <a:rPr lang="en-GB" altLang="ru-RU" sz="2000" b="1" dirty="0" err="1">
                <a:solidFill>
                  <a:srgbClr val="FFFFFF"/>
                </a:solidFill>
              </a:rPr>
              <a:t>виде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дождя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или</a:t>
            </a:r>
            <a:r>
              <a:rPr lang="en-GB" altLang="ru-RU" sz="2000" b="1" dirty="0">
                <a:solidFill>
                  <a:srgbClr val="FFFFFF"/>
                </a:solidFill>
              </a:rPr>
              <a:t> </a:t>
            </a:r>
            <a:r>
              <a:rPr lang="en-GB" altLang="ru-RU" sz="2000" b="1" dirty="0" err="1">
                <a:solidFill>
                  <a:srgbClr val="FFFFFF"/>
                </a:solidFill>
              </a:rPr>
              <a:t>снега</a:t>
            </a:r>
            <a:r>
              <a:rPr lang="en-GB" altLang="ru-RU" sz="20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13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24" y="407787"/>
            <a:ext cx="3425776" cy="250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99815"/>
            <a:ext cx="662428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43100" y="404813"/>
            <a:ext cx="52562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Круговорот воды в природе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611188" y="1412875"/>
            <a:ext cx="360362" cy="360363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900113" y="1700213"/>
            <a:ext cx="2808287" cy="2376487"/>
          </a:xfrm>
          <a:prstGeom prst="line">
            <a:avLst/>
          </a:prstGeom>
          <a:noFill/>
          <a:ln w="126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827088" y="1773238"/>
            <a:ext cx="1152525" cy="2735262"/>
          </a:xfrm>
          <a:prstGeom prst="line">
            <a:avLst/>
          </a:prstGeom>
          <a:noFill/>
          <a:ln w="126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71550" y="1557338"/>
            <a:ext cx="4608513" cy="2232025"/>
          </a:xfrm>
          <a:prstGeom prst="line">
            <a:avLst/>
          </a:prstGeom>
          <a:noFill/>
          <a:ln w="126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84213" y="1773238"/>
            <a:ext cx="358775" cy="2592387"/>
          </a:xfrm>
          <a:prstGeom prst="line">
            <a:avLst/>
          </a:prstGeom>
          <a:noFill/>
          <a:ln w="126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971550" y="1409700"/>
            <a:ext cx="1728788" cy="77788"/>
          </a:xfrm>
          <a:prstGeom prst="line">
            <a:avLst/>
          </a:prstGeom>
          <a:noFill/>
          <a:ln w="126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555875" y="0"/>
            <a:ext cx="4032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500"/>
              </a:spcBef>
              <a:buClr>
                <a:srgbClr val="FFFFFF"/>
              </a:buClr>
            </a:pPr>
            <a:r>
              <a:rPr lang="en-GB" altLang="ru-RU" sz="2400" b="1">
                <a:solidFill>
                  <a:srgbClr val="FFFFFF"/>
                </a:solidFill>
              </a:rPr>
              <a:t>Закрепление изученного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7921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Clr>
                <a:srgbClr val="FFFFFF"/>
              </a:buClr>
            </a:pPr>
            <a:r>
              <a:rPr lang="en-GB" altLang="ru-RU" sz="2000" b="1">
                <a:solidFill>
                  <a:srgbClr val="FFFFFF"/>
                </a:solidFill>
              </a:rPr>
              <a:t>Верны ли утверждения?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54721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1. Вода в природе встречается в трех состояниях: жидком, твердом и газообразном.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227763" y="1628775"/>
            <a:ext cx="936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  <a:buClr>
                <a:srgbClr val="FFFFFF"/>
              </a:buClr>
            </a:pPr>
            <a:r>
              <a:rPr lang="en-GB" altLang="ru-RU" b="1">
                <a:solidFill>
                  <a:srgbClr val="FFFFFF"/>
                </a:solidFill>
              </a:rPr>
              <a:t>ДА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2492375"/>
            <a:ext cx="5256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2. Вода превращается в лед при температуре            + 10 градусов.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56325" y="2492375"/>
            <a:ext cx="647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  <a:buClr>
                <a:srgbClr val="FFFFFF"/>
              </a:buClr>
            </a:pPr>
            <a:r>
              <a:rPr lang="en-GB" altLang="ru-RU" b="1">
                <a:solidFill>
                  <a:srgbClr val="FFFFFF"/>
                </a:solidFill>
              </a:rPr>
              <a:t>НЕТ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5288" y="3429000"/>
            <a:ext cx="5256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3. Снег и лед – вода в твердом состоянии.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156325" y="3429000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  <a:buClr>
                <a:srgbClr val="FFFFFF"/>
              </a:buClr>
            </a:pPr>
            <a:r>
              <a:rPr lang="en-GB" altLang="ru-RU" b="1">
                <a:solidFill>
                  <a:srgbClr val="FFFFFF"/>
                </a:solidFill>
              </a:rPr>
              <a:t>ДА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95288" y="4221163"/>
            <a:ext cx="4751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4. При превращении в лед вода сжимается.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156325" y="4221163"/>
            <a:ext cx="865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  <a:buClr>
                <a:srgbClr val="FFFFFF"/>
              </a:buClr>
            </a:pPr>
            <a:r>
              <a:rPr lang="en-GB" altLang="ru-RU" b="1">
                <a:solidFill>
                  <a:srgbClr val="FFFFFF"/>
                </a:solidFill>
              </a:rPr>
              <a:t>нет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95288" y="5084763"/>
            <a:ext cx="4824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5. Водяной пар – вода в газообразном состоянии.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156325" y="5084763"/>
            <a:ext cx="936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  <a:buClr>
                <a:srgbClr val="FFFFFF"/>
              </a:buClr>
            </a:pPr>
            <a:r>
              <a:rPr lang="en-GB" altLang="ru-RU" b="1">
                <a:solidFill>
                  <a:srgbClr val="FFFFFF"/>
                </a:solidFill>
              </a:rPr>
              <a:t>ДА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544888" y="260350"/>
            <a:ext cx="20526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2250"/>
              </a:spcBef>
              <a:buClr>
                <a:srgbClr val="FFFFFF"/>
              </a:buClr>
            </a:pPr>
            <a:r>
              <a:rPr lang="en-GB" altLang="ru-RU" sz="3600" b="1">
                <a:solidFill>
                  <a:srgbClr val="FFFFFF"/>
                </a:solidFill>
              </a:rPr>
              <a:t>Загадки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504031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Clr>
                <a:srgbClr val="FFFFFF"/>
              </a:buClr>
            </a:pPr>
            <a:r>
              <a:rPr lang="en-GB" altLang="ru-RU" sz="2000" b="1">
                <a:solidFill>
                  <a:srgbClr val="FFFFFF"/>
                </a:solidFill>
              </a:rPr>
              <a:t>Не пешеход, а идет.                             Мокнут люди у ворот.                           Ловит дворник его в кадку.                Очень трудная загадка?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413"/>
            <a:ext cx="3817069" cy="258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95288" y="404813"/>
            <a:ext cx="439261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Clr>
                <a:srgbClr val="FFFFFF"/>
              </a:buClr>
            </a:pPr>
            <a:r>
              <a:rPr lang="en-GB" altLang="ru-RU" sz="2000" b="1">
                <a:solidFill>
                  <a:srgbClr val="FFFFFF"/>
                </a:solidFill>
              </a:rPr>
              <a:t>На дворе переполох:                     С неба сыплется горох.               Съела шесть горошин Нина,       У нее теперь ангина.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857"/>
            <a:ext cx="2808312" cy="21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95288" y="549275"/>
            <a:ext cx="554513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Clr>
                <a:srgbClr val="FFFFFF"/>
              </a:buClr>
            </a:pPr>
            <a:r>
              <a:rPr lang="en-GB" altLang="ru-RU" sz="2000" b="1">
                <a:solidFill>
                  <a:srgbClr val="FFFFFF"/>
                </a:solidFill>
              </a:rPr>
              <a:t>В зиму рыбам жить тепло:                            Крыша – толстое стекло.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4507" r="4396" b="5301"/>
          <a:stretch>
            <a:fillRect/>
          </a:stretch>
        </p:blipFill>
        <p:spPr bwMode="auto">
          <a:xfrm>
            <a:off x="2627784" y="2492896"/>
            <a:ext cx="3744689" cy="249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84" t="4507" r="4396" b="53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68313" y="476250"/>
            <a:ext cx="5183187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Clr>
                <a:srgbClr val="FFFFFF"/>
              </a:buClr>
            </a:pPr>
            <a:r>
              <a:rPr lang="en-GB" altLang="ru-RU" sz="2000" b="1">
                <a:solidFill>
                  <a:srgbClr val="FFFFFF"/>
                </a:solidFill>
              </a:rPr>
              <a:t>Бел, как мел,                                              С неба прилетел,                                        Зиму пролежал,                                         В землю убежал.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8041"/>
          <a:stretch>
            <a:fillRect/>
          </a:stretch>
        </p:blipFill>
        <p:spPr bwMode="auto">
          <a:xfrm>
            <a:off x="493712" y="3212976"/>
            <a:ext cx="2671332" cy="205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567" t="80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3152" r="2144" b="3152"/>
          <a:stretch>
            <a:fillRect/>
          </a:stretch>
        </p:blipFill>
        <p:spPr bwMode="auto">
          <a:xfrm>
            <a:off x="611561" y="4005064"/>
            <a:ext cx="2908794" cy="192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44" t="3152" r="2144" b="31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331152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Clr>
                <a:srgbClr val="FFFFFF"/>
              </a:buClr>
            </a:pPr>
            <a:r>
              <a:rPr lang="en-GB" altLang="ru-RU" sz="2000" b="1">
                <a:solidFill>
                  <a:srgbClr val="FFFFFF"/>
                </a:solidFill>
              </a:rPr>
              <a:t>Серебристой бахромой  На ветвях висит зимой,  А весною на весу            Превращается в росу.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5288" y="404813"/>
            <a:ext cx="5113337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Clr>
                <a:srgbClr val="FFFFFF"/>
              </a:buClr>
            </a:pPr>
            <a:r>
              <a:rPr lang="en-GB" altLang="ru-RU" sz="2000" b="1">
                <a:solidFill>
                  <a:srgbClr val="FFFFFF"/>
                </a:solidFill>
              </a:rPr>
              <a:t>Молоко над речкой плыло,                    Ничего не видно было.                           Растворилось молоко -                           Стало видно далеко.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61020"/>
            <a:ext cx="3402528" cy="24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835150" y="260350"/>
            <a:ext cx="54721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2500"/>
              </a:spcBef>
              <a:buClr>
                <a:srgbClr val="FFFFFF"/>
              </a:buClr>
            </a:pPr>
            <a:r>
              <a:rPr lang="en-GB" altLang="ru-RU" sz="4000" b="1">
                <a:solidFill>
                  <a:srgbClr val="FFFFFF"/>
                </a:solidFill>
              </a:rPr>
              <a:t>Три состояния воды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53292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1. Жидкое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03" y="2085622"/>
            <a:ext cx="2527049" cy="189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377008" cy="189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33375"/>
            <a:ext cx="3839904" cy="287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4" y="333376"/>
            <a:ext cx="2201863" cy="318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r="27554" b="20070"/>
          <a:stretch>
            <a:fillRect/>
          </a:stretch>
        </p:blipFill>
        <p:spPr bwMode="auto">
          <a:xfrm>
            <a:off x="5867400" y="4076700"/>
            <a:ext cx="27384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01" r="27554" b="200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7167" r="8752" b="5888"/>
          <a:stretch>
            <a:fillRect/>
          </a:stretch>
        </p:blipFill>
        <p:spPr bwMode="auto">
          <a:xfrm>
            <a:off x="1346201" y="3827463"/>
            <a:ext cx="1991468" cy="28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752" t="7167" r="8752" b="58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51275" y="4005263"/>
            <a:ext cx="2160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а) лед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652145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GB" altLang="ru-RU" sz="1600" b="1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87900" y="333375"/>
            <a:ext cx="33845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750"/>
              </a:spcBef>
              <a:buClr>
                <a:srgbClr val="FFFFFF"/>
              </a:buClr>
            </a:pPr>
            <a:r>
              <a:rPr lang="en-GB" altLang="ru-RU" sz="2800" b="1">
                <a:solidFill>
                  <a:srgbClr val="FFFFFF"/>
                </a:solidFill>
              </a:rPr>
              <a:t>2. Твердое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254</Words>
  <Application>Microsoft Office PowerPoint</Application>
  <PresentationFormat>Экран (4:3)</PresentationFormat>
  <Paragraphs>48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MS Gothic</vt:lpstr>
      <vt:lpstr>Lucida Sans Unicode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Екатерина</cp:lastModifiedBy>
  <cp:revision>7</cp:revision>
  <dcterms:modified xsi:type="dcterms:W3CDTF">2015-04-11T22:51:21Z</dcterms:modified>
</cp:coreProperties>
</file>