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304" r:id="rId5"/>
    <p:sldId id="274" r:id="rId6"/>
    <p:sldId id="257" r:id="rId7"/>
    <p:sldId id="275" r:id="rId8"/>
    <p:sldId id="265" r:id="rId9"/>
    <p:sldId id="258" r:id="rId10"/>
    <p:sldId id="266" r:id="rId11"/>
    <p:sldId id="260" r:id="rId12"/>
    <p:sldId id="269" r:id="rId13"/>
    <p:sldId id="306" r:id="rId14"/>
    <p:sldId id="305" r:id="rId15"/>
    <p:sldId id="277" r:id="rId16"/>
    <p:sldId id="279" r:id="rId17"/>
    <p:sldId id="282" r:id="rId18"/>
    <p:sldId id="270" r:id="rId19"/>
    <p:sldId id="283" r:id="rId20"/>
    <p:sldId id="284" r:id="rId21"/>
    <p:sldId id="288" r:id="rId22"/>
    <p:sldId id="289" r:id="rId23"/>
    <p:sldId id="286" r:id="rId24"/>
    <p:sldId id="292" r:id="rId25"/>
    <p:sldId id="271" r:id="rId26"/>
    <p:sldId id="308" r:id="rId27"/>
    <p:sldId id="273" r:id="rId28"/>
    <p:sldId id="302" r:id="rId29"/>
    <p:sldId id="295" r:id="rId30"/>
    <p:sldId id="309" r:id="rId31"/>
    <p:sldId id="310" r:id="rId32"/>
    <p:sldId id="296" r:id="rId33"/>
    <p:sldId id="29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452B-58C1-4584-BB48-083882600733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720-60BA-42C5-A6F1-8888FADB5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245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452B-58C1-4584-BB48-083882600733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720-60BA-42C5-A6F1-8888FADB5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751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452B-58C1-4584-BB48-083882600733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720-60BA-42C5-A6F1-8888FADB5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02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452B-58C1-4584-BB48-083882600733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720-60BA-42C5-A6F1-8888FADB5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41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452B-58C1-4584-BB48-083882600733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720-60BA-42C5-A6F1-8888FADB5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257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452B-58C1-4584-BB48-083882600733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720-60BA-42C5-A6F1-8888FADB5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74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452B-58C1-4584-BB48-083882600733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720-60BA-42C5-A6F1-8888FADB5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749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452B-58C1-4584-BB48-083882600733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720-60BA-42C5-A6F1-8888FADB5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127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452B-58C1-4584-BB48-083882600733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720-60BA-42C5-A6F1-8888FADB5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87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452B-58C1-4584-BB48-083882600733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720-60BA-42C5-A6F1-8888FADB5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56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452B-58C1-4584-BB48-083882600733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720-60BA-42C5-A6F1-8888FADB5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0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13000">
              <a:srgbClr val="FF6633"/>
            </a:gs>
            <a:gs pos="59000">
              <a:srgbClr val="FFFF00"/>
            </a:gs>
            <a:gs pos="80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F452B-58C1-4584-BB48-083882600733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A3720-60BA-42C5-A6F1-8888FADB5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271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16024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ИСПОЛЬЗОВАНИЕ МЕТОДОВ МНЕМОТЕХНИКИ В РАЗВИТИИ СВЯЗНОЙ РЕЧИ ДЕТЕЙ ДОШКОЛЬНОГО ВОЗРАСТА</a:t>
            </a:r>
            <a:endParaRPr lang="ru-RU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45224"/>
            <a:ext cx="8784976" cy="10801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Воспитатель МБДОУ детский сад № 4 «Светлячок»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ервой категории Никитина Анна Викторовна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3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179512" y="188640"/>
            <a:ext cx="8784976" cy="1296144"/>
          </a:xfrm>
          <a:prstGeom prst="ribbon2">
            <a:avLst>
              <a:gd name="adj1" fmla="val 6589"/>
              <a:gd name="adj2" fmla="val 7178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МНЕМОНИЧЕСКОЕ ЗАПОМИНАНИЕ СОСТОИТ ИЗ ЧЕТЫРЁХ ЭТАПОВ: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53050" y="1916832"/>
            <a:ext cx="6624736" cy="86409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КОДИРОВАНИЕ В ОБРАЗЫ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339752" y="2971178"/>
            <a:ext cx="6624736" cy="86409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ЗАПОМИНАНИЕ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(соединение двух     образов)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79512" y="4221088"/>
            <a:ext cx="6624736" cy="93610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ПЕРЕСКАЗ ИНФОРМАЦИИ С ОПОРОЙ НА СИМВОЛЫ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339752" y="5589240"/>
            <a:ext cx="6624736" cy="86409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ВОСПРОИЗВЕДЕНИЕ МНЕМОСХЕМЫ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7786" y="1565495"/>
            <a:ext cx="1973008" cy="1286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840" y="2780928"/>
            <a:ext cx="1691679" cy="1268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7786" y="3955053"/>
            <a:ext cx="1957565" cy="1468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906" y="5293075"/>
            <a:ext cx="2068373" cy="1551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862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312" y="116632"/>
            <a:ext cx="89289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Примером мнемонического приёма может служить запоминание последовательности цветов в спектре с помощью фразы, в которой первые буквы слов соответствуют первым буквам названий цветов:</a:t>
            </a:r>
          </a:p>
          <a:p>
            <a:pPr algn="ctr"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2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sz="2000" dirty="0"/>
              <a:t> 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3324" y="1916832"/>
            <a:ext cx="8712968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Каждый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FFC000"/>
                </a:solidFill>
              </a:rPr>
              <a:t>Охотник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FFFF00"/>
                </a:solidFill>
              </a:rPr>
              <a:t>Желает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00B050"/>
                </a:solidFill>
              </a:rPr>
              <a:t>Знать</a:t>
            </a:r>
            <a:r>
              <a:rPr lang="ru-RU" sz="4400" b="1" dirty="0" smtClean="0"/>
              <a:t>, </a:t>
            </a:r>
            <a:r>
              <a:rPr lang="ru-RU" sz="4400" b="1" dirty="0" smtClean="0">
                <a:solidFill>
                  <a:srgbClr val="00B0F0"/>
                </a:solidFill>
              </a:rPr>
              <a:t>Где </a:t>
            </a:r>
            <a:r>
              <a:rPr lang="ru-RU" sz="4400" b="1" dirty="0" smtClean="0">
                <a:solidFill>
                  <a:srgbClr val="0070C0"/>
                </a:solidFill>
              </a:rPr>
              <a:t>Сидит </a:t>
            </a:r>
            <a:r>
              <a:rPr lang="ru-RU" sz="4400" b="1" dirty="0" smtClean="0">
                <a:solidFill>
                  <a:srgbClr val="7030A0"/>
                </a:solidFill>
              </a:rPr>
              <a:t>Фазан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860" y="3714752"/>
            <a:ext cx="4007747" cy="3005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3471194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МНЕМОТАБЛИЦЫ-СХЕМЫ СЛУЖАТ ДИДАКТИЧЕСКИМ МАТЕРИАЛОМ В МОЕЙ РАБОТЕ ПО РАЗВИТИЮ СВЯЗНОЙ РЕЧИ ДЕТЕЙ</a:t>
            </a:r>
            <a:endParaRPr lang="ru-RU" sz="2800" b="1" dirty="0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419872" y="1924373"/>
            <a:ext cx="2087562" cy="1657350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err="1"/>
              <a:t>Мнемотаблицы</a:t>
            </a:r>
            <a:r>
              <a:rPr lang="ru-RU" sz="2000" b="1" dirty="0"/>
              <a:t>-</a:t>
            </a:r>
          </a:p>
          <a:p>
            <a:pPr algn="ctr"/>
            <a:r>
              <a:rPr lang="ru-RU" sz="2000" b="1" dirty="0"/>
              <a:t>схемы</a:t>
            </a: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323850" y="1916113"/>
            <a:ext cx="1944688" cy="1633537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/>
              <a:t>Обогащение</a:t>
            </a:r>
          </a:p>
          <a:p>
            <a:pPr algn="ctr"/>
            <a:r>
              <a:rPr lang="ru-RU" sz="2000" b="1" dirty="0"/>
              <a:t> словарного</a:t>
            </a:r>
          </a:p>
          <a:p>
            <a:pPr algn="ctr"/>
            <a:r>
              <a:rPr lang="ru-RU" sz="2000" b="1" dirty="0"/>
              <a:t> запаса</a:t>
            </a:r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6948264" y="1924373"/>
            <a:ext cx="1944688" cy="1633537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/>
              <a:t>Обучение </a:t>
            </a:r>
          </a:p>
          <a:p>
            <a:pPr algn="ctr"/>
            <a:r>
              <a:rPr lang="ru-RU" sz="2000" b="1" dirty="0"/>
              <a:t>составлению </a:t>
            </a:r>
          </a:p>
          <a:p>
            <a:pPr algn="ctr"/>
            <a:r>
              <a:rPr lang="ru-RU" sz="2000" b="1" dirty="0"/>
              <a:t>рассказов</a:t>
            </a:r>
            <a:r>
              <a:rPr lang="ru-RU" sz="2000" dirty="0"/>
              <a:t> 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323850" y="4581525"/>
            <a:ext cx="2016125" cy="1633538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/>
              <a:t>Пересказ</a:t>
            </a:r>
          </a:p>
          <a:p>
            <a:pPr algn="ctr"/>
            <a:r>
              <a:rPr lang="ru-RU" sz="2000" b="1" dirty="0"/>
              <a:t>художественной</a:t>
            </a:r>
          </a:p>
          <a:p>
            <a:pPr algn="ctr"/>
            <a:r>
              <a:rPr lang="ru-RU" sz="2000" b="1" dirty="0"/>
              <a:t> литературы</a:t>
            </a: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3419872" y="4581525"/>
            <a:ext cx="2016125" cy="1633538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/>
              <a:t>Отгадывание </a:t>
            </a:r>
          </a:p>
          <a:p>
            <a:pPr algn="ctr"/>
            <a:r>
              <a:rPr lang="ru-RU" sz="2000" b="1" dirty="0"/>
              <a:t>и загадывание</a:t>
            </a:r>
          </a:p>
          <a:p>
            <a:pPr algn="ctr"/>
            <a:r>
              <a:rPr lang="ru-RU" sz="2000" b="1" dirty="0"/>
              <a:t>загадок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6948264" y="4595093"/>
            <a:ext cx="1944688" cy="1633538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/>
              <a:t>Заучивание</a:t>
            </a:r>
          </a:p>
          <a:p>
            <a:pPr algn="ctr"/>
            <a:r>
              <a:rPr lang="ru-RU" sz="2000" b="1" dirty="0"/>
              <a:t>стихов</a:t>
            </a:r>
          </a:p>
        </p:txBody>
      </p:sp>
      <p:cxnSp>
        <p:nvCxnSpPr>
          <p:cNvPr id="11" name="Прямая со стрелкой 10"/>
          <p:cNvCxnSpPr>
            <a:stCxn id="3" idx="1"/>
          </p:cNvCxnSpPr>
          <p:nvPr/>
        </p:nvCxnSpPr>
        <p:spPr>
          <a:xfrm flipH="1">
            <a:off x="2339975" y="2753048"/>
            <a:ext cx="107989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3"/>
          </p:cNvCxnSpPr>
          <p:nvPr/>
        </p:nvCxnSpPr>
        <p:spPr>
          <a:xfrm>
            <a:off x="5507434" y="2753048"/>
            <a:ext cx="122480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331912" y="3284984"/>
            <a:ext cx="2087960" cy="11521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507434" y="3284984"/>
            <a:ext cx="2232918" cy="11521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2"/>
          </p:cNvCxnSpPr>
          <p:nvPr/>
        </p:nvCxnSpPr>
        <p:spPr>
          <a:xfrm>
            <a:off x="4463653" y="3581723"/>
            <a:ext cx="0" cy="8553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49130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6392752" cy="3098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DSC071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5984" y="3214686"/>
            <a:ext cx="6715140" cy="3446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2774895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071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87970" y="0"/>
            <a:ext cx="8156030" cy="4000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713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663797"/>
            <a:ext cx="8858280" cy="2194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3302114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5436096" cy="4077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1867" y="2636912"/>
            <a:ext cx="5628117" cy="42210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0166218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82722"/>
            <a:ext cx="5052053" cy="3789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1892" y="2708920"/>
            <a:ext cx="5532107" cy="41490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7377740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0816" y="0"/>
            <a:ext cx="5436096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4" y="3140968"/>
            <a:ext cx="495604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2466068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431032" y="116632"/>
            <a:ext cx="8712968" cy="1152128"/>
          </a:xfrm>
          <a:prstGeom prst="ribbon2">
            <a:avLst>
              <a:gd name="adj1" fmla="val 12132"/>
              <a:gd name="adj2" fmla="val 7248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ЗАУЧИВАНИЕ СТИХОВ И ПОТЕШЕК С ИСПОЛЬЗОВАНИЕМ МНЕМОТЕХНИКИ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1" descr="Картинка 44 из 26401"/>
          <p:cNvPicPr>
            <a:picLocks noChangeAspect="1" noChangeArrowheads="1"/>
          </p:cNvPicPr>
          <p:nvPr/>
        </p:nvPicPr>
        <p:blipFill>
          <a:blip r:embed="rId2" cstate="email">
            <a:lum contrast="60000"/>
          </a:blip>
          <a:srcRect/>
          <a:stretch>
            <a:fillRect/>
          </a:stretch>
        </p:blipFill>
        <p:spPr>
          <a:xfrm>
            <a:off x="0" y="2420888"/>
            <a:ext cx="1690812" cy="2092202"/>
          </a:xfrm>
          <a:prstGeom prst="rect">
            <a:avLst/>
          </a:prstGeom>
          <a:noFill/>
        </p:spPr>
      </p:pic>
      <p:pic>
        <p:nvPicPr>
          <p:cNvPr id="4" name="Рисунок 4" descr="http://im0-tub-ru.yandex.net/i?id=127380149-45-7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723604" y="2421508"/>
            <a:ext cx="1675330" cy="209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http://im7-tub-ru.yandex.net/i?id=226534609-71-72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3563888" y="2435796"/>
            <a:ext cx="1545494" cy="207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6" descr="http://www.coollady.ru/puc/1/fon/b/9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5274964" y="2450082"/>
            <a:ext cx="1751808" cy="206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9" descr="Картинка 13 из 12223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35434" y="2420888"/>
            <a:ext cx="1901087" cy="209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31032" y="5157192"/>
            <a:ext cx="8317432" cy="1274440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Травка зеленеет, солнышко блестит, ласточка с весною в сени к нам летит.</a:t>
            </a:r>
          </a:p>
          <a:p>
            <a:pPr algn="ctr"/>
            <a:r>
              <a:rPr lang="ru-RU" b="1" dirty="0" smtClean="0"/>
              <a:t>                                                                                                                      </a:t>
            </a:r>
            <a:r>
              <a:rPr lang="ru-RU" b="1" dirty="0" err="1" smtClean="0"/>
              <a:t>А.Н.Плещеев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1448012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56663/img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529208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36096" y="692696"/>
            <a:ext cx="3549080" cy="590465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«ЁЛОЧКА»</a:t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Перед нами ёлочка:</a:t>
            </a:r>
            <a:br>
              <a:rPr lang="ru-RU" sz="2800" b="1" dirty="0" smtClean="0"/>
            </a:br>
            <a:r>
              <a:rPr lang="ru-RU" sz="2800" b="1" dirty="0" smtClean="0"/>
              <a:t>Шишечки, иголочки.</a:t>
            </a:r>
            <a:br>
              <a:rPr lang="ru-RU" sz="2800" b="1" dirty="0" smtClean="0"/>
            </a:br>
            <a:r>
              <a:rPr lang="ru-RU" sz="2800" b="1" dirty="0" smtClean="0"/>
              <a:t>Шарики, фонарики,</a:t>
            </a:r>
            <a:br>
              <a:rPr lang="ru-RU" sz="2800" b="1" dirty="0" smtClean="0"/>
            </a:br>
            <a:r>
              <a:rPr lang="ru-RU" sz="2800" b="1" dirty="0" smtClean="0"/>
              <a:t>Зайчики и свечки,</a:t>
            </a:r>
            <a:br>
              <a:rPr lang="ru-RU" sz="2800" b="1" dirty="0" smtClean="0"/>
            </a:br>
            <a:r>
              <a:rPr lang="ru-RU" sz="2800" b="1" dirty="0" smtClean="0"/>
              <a:t>Звёзды, человечки.</a:t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000" b="1" dirty="0" err="1" smtClean="0"/>
              <a:t>Н.Нищева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08299741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5365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«Учите ребёнка каким-нибудь неизвестным ему словам – он будет долго и напрасно мучиться,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но свяжите двадцать таких слов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с картинками и он их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усвоит на лету».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3600" b="1" dirty="0" err="1" smtClean="0"/>
              <a:t>К.Д.Ушинский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28047"/>
            <a:ext cx="5040559" cy="66019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5712986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" y="0"/>
            <a:ext cx="5820138" cy="4365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5243" y="2928934"/>
            <a:ext cx="5238755" cy="39290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58312452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7851" y="2428388"/>
            <a:ext cx="5906149" cy="44296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143504" cy="3857628"/>
          </a:xfrm>
          <a:prstGeom prst="round2DiagRect">
            <a:avLst>
              <a:gd name="adj1" fmla="val 16667"/>
              <a:gd name="adj2" fmla="val 669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8901747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772816"/>
            <a:ext cx="6552728" cy="4914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Мнемосхемы использую при звуковом анализе слова: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273884454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В своей практике использую коллажи: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1804">
            <a:off x="216290" y="1344121"/>
            <a:ext cx="5688632" cy="4266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DSC0713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696004">
            <a:off x="3477395" y="2456679"/>
            <a:ext cx="5429256" cy="4071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6536852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6632"/>
            <a:ext cx="5568619" cy="4176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1892" y="2708920"/>
            <a:ext cx="5532107" cy="4149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08720301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992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Arial"/>
              </a:rPr>
              <a:t>Коллажи</a:t>
            </a:r>
            <a:endParaRPr kumimoji="0" lang="ru-RU" sz="5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51508"/>
            <a:ext cx="8712968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latin typeface="Times New Roman" pitchFamily="18" charset="0"/>
                <a:cs typeface="Arial"/>
              </a:rPr>
              <a:t>э</a:t>
            </a:r>
            <a:r>
              <a:rPr lang="ru-RU" sz="2800" b="1" kern="0" dirty="0" smtClean="0">
                <a:latin typeface="Times New Roman" pitchFamily="18" charset="0"/>
                <a:cs typeface="Arial"/>
              </a:rPr>
              <a:t>то учебный </a:t>
            </a:r>
            <a:r>
              <a:rPr lang="ru-RU" sz="2800" b="1" kern="0" dirty="0">
                <a:latin typeface="Times New Roman" pitchFamily="18" charset="0"/>
                <a:cs typeface="Arial"/>
              </a:rPr>
              <a:t>материал, выполняющий следующие задачи</a:t>
            </a:r>
            <a:r>
              <a:rPr lang="ru-RU" sz="2800" b="1" kern="0" dirty="0" smtClean="0">
                <a:latin typeface="Times New Roman" pitchFamily="18" charset="0"/>
                <a:cs typeface="Arial"/>
              </a:rPr>
              <a:t>:</a:t>
            </a:r>
            <a:endParaRPr lang="ru-RU" sz="2800" b="1" kern="0" dirty="0">
              <a:latin typeface="Times New Roman" pitchFamily="18" charset="0"/>
              <a:cs typeface="Arial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sz="2800" b="1" kern="0" dirty="0">
              <a:solidFill>
                <a:srgbClr val="FFDE66"/>
              </a:solidFill>
              <a:latin typeface="Times New Roman" pitchFamily="18" charset="0"/>
              <a:cs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prstClr val="black"/>
                </a:solidFill>
                <a:latin typeface="Times New Roman" pitchFamily="18" charset="0"/>
                <a:cs typeface="Arial"/>
              </a:rPr>
              <a:t>Закрепление различных методов запоминания;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prstClr val="black"/>
                </a:solidFill>
                <a:latin typeface="Times New Roman" pitchFamily="18" charset="0"/>
                <a:cs typeface="Arial"/>
              </a:rPr>
              <a:t>Развитие фотографической памяти;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prstClr val="black"/>
                </a:solidFill>
                <a:latin typeface="Times New Roman" pitchFamily="18" charset="0"/>
                <a:cs typeface="Arial"/>
              </a:rPr>
              <a:t>Расширение словарного запаса, образного восприятия;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prstClr val="black"/>
                </a:solidFill>
                <a:latin typeface="Times New Roman" pitchFamily="18" charset="0"/>
                <a:cs typeface="Arial"/>
              </a:rPr>
              <a:t>Развитие связной речи;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i="1" kern="0" dirty="0">
                <a:solidFill>
                  <a:srgbClr val="CC0000"/>
                </a:solidFill>
                <a:latin typeface="Times New Roman" pitchFamily="18" charset="0"/>
                <a:cs typeface="Arial"/>
              </a:rPr>
              <a:t>Главная задача </a:t>
            </a:r>
            <a:r>
              <a:rPr lang="ru-RU" sz="2800" b="1" i="1" kern="0" dirty="0" smtClean="0">
                <a:solidFill>
                  <a:srgbClr val="CC0000"/>
                </a:solidFill>
                <a:latin typeface="Times New Roman" pitchFamily="18" charset="0"/>
                <a:cs typeface="Arial"/>
              </a:rPr>
              <a:t>в работе с коллажем: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t>соединить</a:t>
            </a:r>
            <a:r>
              <a:rPr lang="ru-RU" sz="2800" kern="0" dirty="0">
                <a:solidFill>
                  <a:prstClr val="black"/>
                </a:solidFill>
                <a:latin typeface="Times New Roman" pitchFamily="18" charset="0"/>
                <a:cs typeface="Arial"/>
              </a:rPr>
              <a:t>, </a:t>
            </a:r>
            <a:r>
              <a:rPr lang="ru-RU" sz="2800" kern="0" dirty="0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t>связать </a:t>
            </a:r>
            <a:r>
              <a:rPr lang="ru-RU" sz="2800" kern="0" dirty="0">
                <a:solidFill>
                  <a:prstClr val="black"/>
                </a:solidFill>
                <a:latin typeface="Times New Roman" pitchFamily="18" charset="0"/>
                <a:cs typeface="Arial"/>
              </a:rPr>
              <a:t>все картинки между собой. </a:t>
            </a:r>
            <a:endParaRPr lang="ru-RU" sz="2800" kern="0" dirty="0" smtClean="0">
              <a:solidFill>
                <a:prstClr val="black"/>
              </a:solidFill>
              <a:latin typeface="Times New Roman" pitchFamily="18" charset="0"/>
              <a:cs typeface="Arial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>
                <a:solidFill>
                  <a:prstClr val="black"/>
                </a:solidFill>
                <a:latin typeface="Times New Roman" pitchFamily="18" charset="0"/>
                <a:cs typeface="Arial"/>
              </a:rPr>
              <a:t> </a:t>
            </a:r>
            <a:r>
              <a:rPr lang="ru-RU" sz="2800" kern="0" dirty="0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t>  Таким </a:t>
            </a:r>
            <a:r>
              <a:rPr lang="ru-RU" sz="2800" kern="0" dirty="0">
                <a:solidFill>
                  <a:prstClr val="black"/>
                </a:solidFill>
                <a:latin typeface="Times New Roman" pitchFamily="18" charset="0"/>
                <a:cs typeface="Arial"/>
              </a:rPr>
              <a:t>образом идёт обработка сюжетного метода запоминания.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2407335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5664629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SC071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0430" y="2643182"/>
            <a:ext cx="5429255" cy="4071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5519179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6631"/>
            <a:ext cx="5544617" cy="4158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5882" y="2636912"/>
            <a:ext cx="5628117" cy="42210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4647769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1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048253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SC0713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7620" y="2893214"/>
            <a:ext cx="5286380" cy="3964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179512" y="152056"/>
            <a:ext cx="8640960" cy="1044696"/>
          </a:xfrm>
          <a:prstGeom prst="ribbon2">
            <a:avLst>
              <a:gd name="adj1" fmla="val 8121"/>
              <a:gd name="adj2" fmla="val 7418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Таким образом, с помощью </a:t>
            </a:r>
            <a:r>
              <a:rPr lang="ru-RU" sz="2000" b="1" dirty="0" err="1" smtClean="0"/>
              <a:t>мнемотаблиц</a:t>
            </a:r>
            <a:r>
              <a:rPr lang="ru-RU" sz="2000" b="1" dirty="0" smtClean="0"/>
              <a:t>, </a:t>
            </a:r>
          </a:p>
          <a:p>
            <a:pPr algn="ctr"/>
            <a:r>
              <a:rPr lang="ru-RU" sz="2000" b="1" dirty="0" smtClean="0"/>
              <a:t>схем-моделей, удаётся достичь следующих результатов:</a:t>
            </a:r>
            <a:endParaRPr lang="ru-RU" sz="2000" b="1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07504" y="1412776"/>
            <a:ext cx="6624736" cy="936104"/>
          </a:xfrm>
          <a:prstGeom prst="snip2Diag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 детей увеличивается круг знаний об окружающем мире</a:t>
            </a:r>
            <a:endParaRPr lang="ru-RU" sz="2400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411760" y="2513960"/>
            <a:ext cx="6624736" cy="936104"/>
          </a:xfrm>
          <a:prstGeom prst="snip2Diag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Появляется желание пересказывать тексты, придумывать интересные истории</a:t>
            </a:r>
            <a:endParaRPr lang="ru-RU" sz="2400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07504" y="3645024"/>
            <a:ext cx="6624736" cy="936104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Появляется интерес к заучиванию стихотворений и </a:t>
            </a:r>
            <a:r>
              <a:rPr lang="ru-RU" sz="2400" dirty="0" err="1" smtClean="0"/>
              <a:t>потешек</a:t>
            </a:r>
            <a:endParaRPr lang="ru-RU" sz="2400" dirty="0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372352" y="4725144"/>
            <a:ext cx="6624736" cy="936104"/>
          </a:xfrm>
          <a:prstGeom prst="snip2Diag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Словарный запас выходит на более высокий уровень</a:t>
            </a:r>
            <a:endParaRPr lang="ru-RU" sz="2400" dirty="0"/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79512" y="5847675"/>
            <a:ext cx="6624736" cy="936104"/>
          </a:xfrm>
          <a:prstGeom prst="snip2Diag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Дети преодолевают робость, застенчивость, учатся свободно держаться перед аудиторией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3800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33843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/>
              <a:t>Мнемотехника – это искусство запоминания, история которого насчитывает</a:t>
            </a:r>
            <a:br>
              <a:rPr lang="ru-RU" sz="3200" b="1" dirty="0" smtClean="0"/>
            </a:br>
            <a:r>
              <a:rPr lang="ru-RU" sz="3200" b="1" dirty="0" smtClean="0"/>
              <a:t> более 2000 лет.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307" y="0"/>
            <a:ext cx="1714512" cy="20795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43314"/>
            <a:ext cx="2435124" cy="3214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018" y="3608441"/>
            <a:ext cx="2664982" cy="324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594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96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3845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0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Литература: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ru-RU" sz="2200" b="1" dirty="0" smtClean="0"/>
              <a:t>1.Малетина Н. «Моделирование в описательной речи детей с ОНР», 2004.</a:t>
            </a:r>
            <a:br>
              <a:rPr lang="ru-RU" sz="2200" b="1" dirty="0" smtClean="0"/>
            </a:br>
            <a:r>
              <a:rPr lang="ru-RU" sz="2200" b="1" dirty="0" smtClean="0"/>
              <a:t>2. Наглядно-дидактическое пособие Ткаченко Т.А. «Составление описательных рассказов по опорным схемам». Метод. </a:t>
            </a:r>
            <a:r>
              <a:rPr lang="ru-RU" sz="2200" b="1" dirty="0"/>
              <a:t>р</a:t>
            </a:r>
            <a:r>
              <a:rPr lang="ru-RU" sz="2200" b="1" dirty="0" smtClean="0"/>
              <a:t>уководство, картинный комплект. М.: Книголюб, 2005.</a:t>
            </a:r>
            <a:br>
              <a:rPr lang="ru-RU" sz="2200" b="1" dirty="0" smtClean="0"/>
            </a:br>
            <a:r>
              <a:rPr lang="ru-RU" sz="2200" b="1" dirty="0" smtClean="0"/>
              <a:t>3. Полянская Т.Б. «Использование метода мнемотехники в обучении рассказыванию детей дошкольного возраста», 2009.</a:t>
            </a:r>
            <a:br>
              <a:rPr lang="ru-RU" sz="2200" b="1" dirty="0" smtClean="0"/>
            </a:br>
            <a:r>
              <a:rPr lang="ru-RU" sz="2200" b="1" dirty="0" smtClean="0"/>
              <a:t>4. Тихомирова Л.Ф. «Познавательные способности детей 5-7 лет». </a:t>
            </a:r>
            <a:br>
              <a:rPr lang="ru-RU" sz="2200" b="1" dirty="0" smtClean="0"/>
            </a:br>
            <a:r>
              <a:rPr lang="ru-RU" sz="2200" b="1" dirty="0" smtClean="0"/>
              <a:t>М., 2005.</a:t>
            </a:r>
            <a:br>
              <a:rPr lang="ru-RU" sz="2200" b="1" dirty="0" smtClean="0"/>
            </a:br>
            <a:r>
              <a:rPr lang="ru-RU" sz="2200" b="1" dirty="0" smtClean="0"/>
              <a:t>5. </a:t>
            </a:r>
            <a:r>
              <a:rPr lang="en-US" sz="2200" b="1" dirty="0" smtClean="0"/>
              <a:t>http-skyclipart.ru – </a:t>
            </a:r>
            <a:r>
              <a:rPr lang="en-US" sz="2200" b="1" dirty="0" err="1" smtClean="0"/>
              <a:t>detsad</a:t>
            </a:r>
            <a:r>
              <a:rPr lang="en-US" sz="2200" b="1" dirty="0" smtClean="0"/>
              <a:t>.</a:t>
            </a:r>
            <a:br>
              <a:rPr lang="en-US" sz="2200" b="1" dirty="0" smtClean="0"/>
            </a:br>
            <a:r>
              <a:rPr lang="en-US" sz="2200" b="1" dirty="0" smtClean="0"/>
              <a:t>6. http</a:t>
            </a:r>
            <a:r>
              <a:rPr lang="ru-RU" sz="2200" b="1" dirty="0" smtClean="0"/>
              <a:t>://</a:t>
            </a:r>
            <a:r>
              <a:rPr lang="en-US" sz="2200" b="1" dirty="0" smtClean="0"/>
              <a:t>viki.rdf.ru.</a:t>
            </a:r>
            <a:br>
              <a:rPr lang="en-US" sz="2200" b="1" dirty="0" smtClean="0"/>
            </a:br>
            <a:r>
              <a:rPr lang="en-US" sz="2200" b="1" dirty="0" smtClean="0"/>
              <a:t>7. http</a:t>
            </a:r>
            <a:r>
              <a:rPr lang="ru-RU" sz="2200" b="1" dirty="0" smtClean="0"/>
              <a:t>://</a:t>
            </a:r>
            <a:r>
              <a:rPr lang="en-US" sz="2200" b="1" dirty="0" smtClean="0"/>
              <a:t>nsportal.ru.</a:t>
            </a:r>
            <a:br>
              <a:rPr lang="en-US" sz="2200" b="1" dirty="0" smtClean="0"/>
            </a:br>
            <a:r>
              <a:rPr lang="en-US" sz="2200" b="1" dirty="0" smtClean="0"/>
              <a:t>8. http</a:t>
            </a:r>
            <a:r>
              <a:rPr lang="ru-RU" sz="2200" b="1" dirty="0" smtClean="0"/>
              <a:t>://</a:t>
            </a:r>
            <a:r>
              <a:rPr lang="en-US" sz="2200" b="1" dirty="0" smtClean="0"/>
              <a:t>logoburg.com.</a:t>
            </a:r>
            <a:br>
              <a:rPr lang="en-US" sz="2200" b="1" dirty="0" smtClean="0"/>
            </a:br>
            <a:r>
              <a:rPr lang="en-US" sz="2200" b="1" dirty="0" smtClean="0"/>
              <a:t>9. http</a:t>
            </a:r>
            <a:r>
              <a:rPr lang="ru-RU" sz="2200" b="1" dirty="0" smtClean="0"/>
              <a:t>://</a:t>
            </a:r>
            <a:r>
              <a:rPr lang="en-US" sz="2200" b="1" dirty="0" smtClean="0"/>
              <a:t>logoportal.ru.</a:t>
            </a:r>
            <a:br>
              <a:rPr lang="en-US" sz="2200" b="1" dirty="0" smtClean="0"/>
            </a:br>
            <a:r>
              <a:rPr lang="en-US" sz="2200" b="1" dirty="0" smtClean="0"/>
              <a:t>10. http</a:t>
            </a:r>
            <a:r>
              <a:rPr lang="ru-RU" sz="2200" b="1" dirty="0" smtClean="0"/>
              <a:t>://</a:t>
            </a:r>
            <a:r>
              <a:rPr lang="en-US" sz="2200" b="1" dirty="0" smtClean="0"/>
              <a:t>www.logoped.ru.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5358250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700808"/>
            <a:ext cx="6696744" cy="50225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77697949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detika.ru/images/stories/mnemozin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744416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400552" cy="62261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Искусство запоминания названо словом «</a:t>
            </a:r>
            <a:r>
              <a:rPr lang="en-US" dirty="0" err="1" smtClean="0"/>
              <a:t>mnemonikon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по имени древнегреческой богини памяти Мнемозины – матери девяти муз.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492896"/>
            <a:ext cx="4022553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 наше время первыми начали разрабатывать </a:t>
            </a:r>
            <a:r>
              <a:rPr lang="ru-RU" sz="3200" b="1" dirty="0" err="1" smtClean="0"/>
              <a:t>мнемотаблицы</a:t>
            </a:r>
            <a:r>
              <a:rPr lang="ru-RU" sz="3200" b="1" dirty="0" smtClean="0"/>
              <a:t> и применять в работе Петербургские педагоги и новаторы во главе с </a:t>
            </a:r>
            <a:r>
              <a:rPr lang="ru-RU" sz="3200" b="1" dirty="0" err="1" smtClean="0"/>
              <a:t>Венгер</a:t>
            </a:r>
            <a:r>
              <a:rPr lang="ru-RU" sz="3200" b="1" dirty="0" smtClean="0"/>
              <a:t> Александрой Абрамовной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0022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20688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hlink"/>
                </a:solidFill>
              </a:rPr>
              <a:t>Мнемотехника-это система методов и приёмов, обеспечивающих успешное освоение детьми знаний об особенностях объектов природы, об окружающем мире, эффективное запоминание рассказа, сохранение и воспроизведение информации, и конечно, развитие речи.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70112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395536" y="181448"/>
            <a:ext cx="8424936" cy="1015304"/>
          </a:xfrm>
          <a:prstGeom prst="ribbon2">
            <a:avLst>
              <a:gd name="adj1" fmla="val 8472"/>
              <a:gd name="adj2" fmla="val 7311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АКТУАЛЬНОСТЬ ВЫБРАННОЙ ТЕМЫ: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9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395536" y="181448"/>
            <a:ext cx="8424936" cy="1015304"/>
          </a:xfrm>
          <a:prstGeom prst="ribbon2">
            <a:avLst>
              <a:gd name="adj1" fmla="val 8472"/>
              <a:gd name="adj2" fmla="val 7311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АКТУАЛЬНОСТЬ ВЫБРАННОЙ ТЕМЫ: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72816"/>
            <a:ext cx="3384376" cy="230425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Мнемотехника облегчает детям овладение связной речью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1772816"/>
            <a:ext cx="3528392" cy="230425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Применения мнемотехники , использование обобщений позволяют ребёнку систематизировать свой непосредственный опыт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4437112"/>
            <a:ext cx="3384376" cy="230425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Ребёнок с опорой на образы памяти устанавливает причинно-следственные связи, делает выводы, развивая тем самым логическое мышление</a:t>
            </a:r>
            <a:endParaRPr lang="ru-RU" sz="2000" b="1" dirty="0">
              <a:solidFill>
                <a:srgbClr val="7030A0"/>
              </a:solidFill>
            </a:endParaRPr>
          </a:p>
        </p:txBody>
      </p: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>
            <a:off x="4608004" y="1110735"/>
            <a:ext cx="0" cy="318236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 flipH="1">
            <a:off x="2123728" y="1110735"/>
            <a:ext cx="2484276" cy="51806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>
            <a:off x="4608004" y="1110735"/>
            <a:ext cx="2124236" cy="51806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40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330737" y="98321"/>
            <a:ext cx="8784976" cy="810400"/>
          </a:xfrm>
          <a:prstGeom prst="ribbon2">
            <a:avLst>
              <a:gd name="adj1" fmla="val 4775"/>
              <a:gd name="adj2" fmla="val 7271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ЗАДАЧИ: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3110" y="1340768"/>
            <a:ext cx="3179702" cy="1384808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Развивать умение понимать и рассказывать текст с помощью графической аналогии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5013176"/>
            <a:ext cx="3362339" cy="1440160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Обучать детей правильному звукопроизношению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0738" y="3140968"/>
            <a:ext cx="3449174" cy="136815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Развивать у детей умственную активность, сообразительность, наблюдательность, умение сравнивать, выделять существенные признаки</a:t>
            </a:r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4088" y="3140968"/>
            <a:ext cx="3456384" cy="136815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Содействовать решению изобретательских задач сказочного, игрового, экологического, этического характера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68144" y="1338300"/>
            <a:ext cx="3060737" cy="1224136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Развивать у детей психические процессы: мышление, внимание, воображение, память</a:t>
            </a:r>
            <a:endParaRPr lang="ru-RU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779912" y="949648"/>
            <a:ext cx="943313" cy="39195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 flipH="1">
            <a:off x="2555776" y="870024"/>
            <a:ext cx="2167449" cy="3267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>
            <a:off x="4723225" y="870024"/>
            <a:ext cx="2081023" cy="3267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</p:cNvCxnSpPr>
          <p:nvPr/>
        </p:nvCxnSpPr>
        <p:spPr>
          <a:xfrm flipH="1">
            <a:off x="3203848" y="870024"/>
            <a:ext cx="1519377" cy="21269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</p:cNvCxnSpPr>
          <p:nvPr/>
        </p:nvCxnSpPr>
        <p:spPr>
          <a:xfrm>
            <a:off x="4723225" y="870024"/>
            <a:ext cx="1288935" cy="21269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4723224" y="5013176"/>
            <a:ext cx="3449175" cy="1440160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Воспитывать у детей потребность в речевом общении для лучшей адаптации в современном обществе</a:t>
            </a:r>
            <a:endParaRPr lang="ru-RU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723225" y="833636"/>
            <a:ext cx="640863" cy="40355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567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460</Words>
  <Application>Microsoft Office PowerPoint</Application>
  <PresentationFormat>Экран (4:3)</PresentationFormat>
  <Paragraphs>75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ИСПОЛЬЗОВАНИЕ МЕТОДОВ МНЕМОТЕХНИКИ В РАЗВИТИИ СВЯЗНОЙ РЕЧИ ДЕТЕЙ ДОШКОЛЬНОГО ВОЗРАСТА</vt:lpstr>
      <vt:lpstr>«Учите ребёнка каким-нибудь неизвестным ему словам – он будет долго и напрасно мучиться,  но свяжите двадцать таких слов  с картинками и он их  усвоит на лету». К.Д.Ушинский</vt:lpstr>
      <vt:lpstr>Мнемотехника – это искусство запоминания, история которого насчитывает  более 2000 лет.</vt:lpstr>
      <vt:lpstr>Искусство запоминания названо словом «mnemonikon»  по имени древнегреческой богини памяти Мнемозины – матери девяти муз.</vt:lpstr>
      <vt:lpstr>В наше время первыми начали разрабатывать мнемотаблицы и применять в работе Петербургские педагоги и новаторы во главе с Венгер Александрой Абрамовной</vt:lpstr>
      <vt:lpstr>Слайд 6</vt:lpstr>
      <vt:lpstr>Слайд 7</vt:lpstr>
      <vt:lpstr>Слайд 8</vt:lpstr>
      <vt:lpstr>Слайд 9</vt:lpstr>
      <vt:lpstr>Слайд 10</vt:lpstr>
      <vt:lpstr>Слайд 11</vt:lpstr>
      <vt:lpstr>МНЕМОТАБЛИЦЫ-СХЕМЫ СЛУЖАТ ДИДАКТИЧЕСКИМ МАТЕРИАЛОМ В МОЕЙ РАБОТЕ ПО РАЗВИТИЮ СВЯЗНОЙ РЕЧИ ДЕТЕЙ</vt:lpstr>
      <vt:lpstr>Слайд 13</vt:lpstr>
      <vt:lpstr>Слайд 14</vt:lpstr>
      <vt:lpstr>Слайд 15</vt:lpstr>
      <vt:lpstr>Слайд 16</vt:lpstr>
      <vt:lpstr>Слайд 17</vt:lpstr>
      <vt:lpstr>Слайд 18</vt:lpstr>
      <vt:lpstr>«ЁЛОЧКА»  Перед нами ёлочка: Шишечки, иголочки. Шарики, фонарики, Зайчики и свечки, Звёзды, человечки.  Н.Нищева </vt:lpstr>
      <vt:lpstr>Слайд 20</vt:lpstr>
      <vt:lpstr>Слайд 21</vt:lpstr>
      <vt:lpstr>Мнемосхемы использую при звуковом анализе слова:</vt:lpstr>
      <vt:lpstr>В своей практике использую коллажи: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Литература:   1.Малетина Н. «Моделирование в описательной речи детей с ОНР», 2004. 2. Наглядно-дидактическое пособие Ткаченко Т.А. «Составление описательных рассказов по опорным схемам». Метод. руководство, картинный комплект. М.: Книголюб, 2005. 3. Полянская Т.Б. «Использование метода мнемотехники в обучении рассказыванию детей дошкольного возраста», 2009. 4. Тихомирова Л.Ф. «Познавательные способности детей 5-7 лет».  М., 2005. 5. http-skyclipart.ru – detsad. 6. http://viki.rdf.ru. 7. http://nsportal.ru. 8. http://logoburg.com. 9. http://logoportal.ru. 10. http://www.logoped.ru. 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YURA</dc:creator>
  <cp:lastModifiedBy>ANNY</cp:lastModifiedBy>
  <cp:revision>137</cp:revision>
  <dcterms:created xsi:type="dcterms:W3CDTF">2012-12-09T18:37:41Z</dcterms:created>
  <dcterms:modified xsi:type="dcterms:W3CDTF">2013-10-26T20:31:53Z</dcterms:modified>
</cp:coreProperties>
</file>