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SzPct val="100000"/>
              <a:defRPr sz="3000"/>
            </a:lvl1pPr>
            <a:lvl2pPr>
              <a:spcBef>
                <a:spcPts val="480"/>
              </a:spcBef>
              <a:buSzPct val="100000"/>
              <a:defRPr sz="2400"/>
            </a:lvl2pPr>
            <a:lvl3pPr>
              <a:spcBef>
                <a:spcPts val="480"/>
              </a:spcBef>
              <a:buSzPct val="100000"/>
              <a:defRPr sz="2400"/>
            </a:lvl3pPr>
            <a:lvl4pPr>
              <a:spcBef>
                <a:spcPts val="360"/>
              </a:spcBef>
              <a:buSzPct val="100000"/>
              <a:defRPr sz="1800"/>
            </a:lvl4pPr>
            <a:lvl5pPr>
              <a:spcBef>
                <a:spcPts val="360"/>
              </a:spcBef>
              <a:buSzPct val="100000"/>
              <a:defRPr sz="1800"/>
            </a:lvl5pPr>
            <a:lvl6pPr>
              <a:spcBef>
                <a:spcPts val="360"/>
              </a:spcBef>
              <a:buSzPct val="100000"/>
              <a:defRPr sz="1800"/>
            </a:lvl6pPr>
            <a:lvl7pPr>
              <a:spcBef>
                <a:spcPts val="360"/>
              </a:spcBef>
              <a:buSzPct val="100000"/>
              <a:defRPr sz="1800"/>
            </a:lvl7pPr>
            <a:lvl8pPr>
              <a:spcBef>
                <a:spcPts val="360"/>
              </a:spcBef>
              <a:buSzPct val="100000"/>
              <a:defRPr sz="1800"/>
            </a:lvl8pPr>
            <a:lvl9pPr>
              <a:spcBef>
                <a:spcPts val="36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ctrTitle"/>
          </p:nvPr>
        </p:nvSpPr>
        <p:spPr>
          <a:xfrm>
            <a:off x="653275" y="97551"/>
            <a:ext cx="7772400" cy="1416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>
                <a:solidFill>
                  <a:srgbClr val="F1C232"/>
                </a:solidFill>
              </a:rPr>
              <a:t>развитие мелкой моторики у детей с ОВЗ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subTitle" idx="1"/>
          </p:nvPr>
        </p:nvSpPr>
        <p:spPr>
          <a:xfrm>
            <a:off x="653275" y="3420300"/>
            <a:ext cx="7772400" cy="1229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 b="1">
                <a:solidFill>
                  <a:srgbClr val="1C4587"/>
                </a:solidFill>
              </a:rPr>
              <a:t>Игры направленные на развитие мелкой моторики </a:t>
            </a:r>
            <a:r>
              <a:rPr lang="ru" sz="1800">
                <a:solidFill>
                  <a:srgbClr val="1C4587"/>
                </a:solidFill>
              </a:rPr>
              <a:t>- стимулируют развитие речи, мелкую моторику, а также является одним из вариантов радостного общения с близкими людьми.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>
              <a:solidFill>
                <a:srgbClr val="1C4587"/>
              </a:solidFill>
            </a:endParaRPr>
          </a:p>
          <a:p>
            <a:pPr lvl="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>
              <a:solidFill>
                <a:schemeClr val="dk1"/>
              </a:solidFill>
            </a:endParaRPr>
          </a:p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32" name="Shape 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7375" y="1423875"/>
            <a:ext cx="1626674" cy="1811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457200" y="129099"/>
            <a:ext cx="8229600" cy="934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ru" sz="4400" b="0">
                <a:solidFill>
                  <a:srgbClr val="990000"/>
                </a:solidFill>
                <a:latin typeface="Georgia"/>
                <a:ea typeface="Georgia"/>
                <a:cs typeface="Georgia"/>
                <a:sym typeface="Georgia"/>
              </a:rPr>
              <a:t>Уважаемые родители!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" sz="1800">
                <a:solidFill>
                  <a:srgbClr val="1C4587"/>
                </a:solidFill>
              </a:rPr>
              <a:t>Предлагаем вам написать в какие игры, способствующие развитию мелкой моторики, вы играете со своими детьми или поместить фотографии, сделанные в процессе таких игр. Здесь могут быть игры с фабричными игрушками, самодельные игры для развития мелкой моторики рук, так же лепка и рисование особенно в нетрадиционной технике.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373700"/>
            <a:ext cx="8229600" cy="1080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lnSpc>
                <a:spcPct val="103846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" sz="2400" b="0">
                <a:solidFill>
                  <a:srgbClr val="1C4587"/>
                </a:solidFill>
              </a:rPr>
              <a:t>Для развития мелкой моторики кистей и пальцев рук существует множество игр, упражнений и занятий.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388775" y="1470550"/>
            <a:ext cx="8229600" cy="3539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400">
              <a:solidFill>
                <a:schemeClr val="dk1"/>
              </a:solidFill>
            </a:endParaRPr>
          </a:p>
          <a:p>
            <a:pPr rtl="0">
              <a:spcBef>
                <a:spcPts val="0"/>
              </a:spcBef>
              <a:buNone/>
            </a:pPr>
            <a:endParaRPr sz="2400">
              <a:solidFill>
                <a:srgbClr val="333333"/>
              </a:solidFill>
            </a:endParaRPr>
          </a:p>
          <a:p>
            <a:pPr rtl="0">
              <a:spcBef>
                <a:spcPts val="0"/>
              </a:spcBef>
              <a:buNone/>
            </a:pPr>
            <a:endParaRPr sz="2400">
              <a:solidFill>
                <a:srgbClr val="333333"/>
              </a:solidFill>
            </a:endParaRPr>
          </a:p>
          <a:p>
            <a:pPr rtl="0">
              <a:spcBef>
                <a:spcPts val="0"/>
              </a:spcBef>
              <a:buNone/>
            </a:pPr>
            <a:endParaRPr sz="2400">
              <a:solidFill>
                <a:srgbClr val="333333"/>
              </a:solidFill>
            </a:endParaRPr>
          </a:p>
          <a:p>
            <a:pPr rtl="0">
              <a:spcBef>
                <a:spcPts val="0"/>
              </a:spcBef>
              <a:buNone/>
            </a:pPr>
            <a:endParaRPr sz="2400">
              <a:solidFill>
                <a:srgbClr val="333333"/>
              </a:solidFill>
            </a:endParaRPr>
          </a:p>
          <a:p>
            <a:pPr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39" name="Shape 39"/>
          <p:cNvSpPr/>
          <p:nvPr/>
        </p:nvSpPr>
        <p:spPr>
          <a:xfrm>
            <a:off x="2771400" y="1515175"/>
            <a:ext cx="3601199" cy="13725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sz="2400">
              <a:solidFill>
                <a:srgbClr val="333333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/>
              <a:t>Их можно разделить на следующие группы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 sz="1100">
                <a:solidFill>
                  <a:schemeClr val="dk1"/>
                </a:solidFill>
              </a:rPr>
              <a:t> </a:t>
            </a:r>
          </a:p>
          <a:p>
            <a:pPr>
              <a:spcBef>
                <a:spcPts val="0"/>
              </a:spcBef>
              <a:buNone/>
            </a:pPr>
            <a:endParaRPr sz="2400">
              <a:solidFill>
                <a:srgbClr val="333333"/>
              </a:solidFill>
            </a:endParaRPr>
          </a:p>
        </p:txBody>
      </p:sp>
      <p:sp>
        <p:nvSpPr>
          <p:cNvPr id="40" name="Shape 40"/>
          <p:cNvSpPr/>
          <p:nvPr/>
        </p:nvSpPr>
        <p:spPr>
          <a:xfrm>
            <a:off x="388775" y="2772200"/>
            <a:ext cx="2208300" cy="1080300"/>
          </a:xfrm>
          <a:prstGeom prst="ellipse">
            <a:avLst/>
          </a:prstGeom>
          <a:solidFill>
            <a:srgbClr val="E06666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 sz="1800"/>
              <a:t>пальчиковая гимнастика</a:t>
            </a:r>
          </a:p>
        </p:txBody>
      </p:sp>
      <p:sp>
        <p:nvSpPr>
          <p:cNvPr id="41" name="Shape 41"/>
          <p:cNvSpPr/>
          <p:nvPr/>
        </p:nvSpPr>
        <p:spPr>
          <a:xfrm>
            <a:off x="6546925" y="2700400"/>
            <a:ext cx="2348400" cy="1080300"/>
          </a:xfrm>
          <a:prstGeom prst="ellipse">
            <a:avLst/>
          </a:prstGeom>
          <a:solidFill>
            <a:srgbClr val="6D9EEB"/>
          </a:solidFill>
          <a:ln w="19050" cap="flat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/>
              <a:t>Изобразительная деятельность</a:t>
            </a:r>
          </a:p>
        </p:txBody>
      </p:sp>
      <p:sp>
        <p:nvSpPr>
          <p:cNvPr id="42" name="Shape 42"/>
          <p:cNvSpPr/>
          <p:nvPr/>
        </p:nvSpPr>
        <p:spPr>
          <a:xfrm>
            <a:off x="4905675" y="3703075"/>
            <a:ext cx="2208300" cy="1080300"/>
          </a:xfrm>
          <a:prstGeom prst="ellipse">
            <a:avLst/>
          </a:prstGeom>
          <a:solidFill>
            <a:srgbClr val="93C47D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 sz="1800"/>
              <a:t>игры с мелкими предметами</a:t>
            </a:r>
          </a:p>
        </p:txBody>
      </p:sp>
      <p:sp>
        <p:nvSpPr>
          <p:cNvPr id="43" name="Shape 43"/>
          <p:cNvSpPr/>
          <p:nvPr/>
        </p:nvSpPr>
        <p:spPr>
          <a:xfrm>
            <a:off x="2269075" y="3703075"/>
            <a:ext cx="2024699" cy="1080300"/>
          </a:xfrm>
          <a:prstGeom prst="ellipse">
            <a:avLst/>
          </a:prstGeom>
          <a:solidFill>
            <a:srgbClr val="F6B26B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ru" sz="1800"/>
              <a:t>массаж пальчиков и рук</a:t>
            </a:r>
          </a:p>
        </p:txBody>
      </p:sp>
      <p:cxnSp>
        <p:nvCxnSpPr>
          <p:cNvPr id="44" name="Shape 44"/>
          <p:cNvCxnSpPr/>
          <p:nvPr/>
        </p:nvCxnSpPr>
        <p:spPr>
          <a:xfrm flipH="1">
            <a:off x="2351075" y="2745000"/>
            <a:ext cx="434699" cy="2379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5" name="Shape 45"/>
          <p:cNvCxnSpPr/>
          <p:nvPr/>
        </p:nvCxnSpPr>
        <p:spPr>
          <a:xfrm flipH="1">
            <a:off x="3682799" y="2901275"/>
            <a:ext cx="455100" cy="8424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6" name="Shape 46"/>
          <p:cNvCxnSpPr/>
          <p:nvPr/>
        </p:nvCxnSpPr>
        <p:spPr>
          <a:xfrm>
            <a:off x="4966850" y="2887700"/>
            <a:ext cx="713400" cy="8493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47" name="Shape 47"/>
          <p:cNvCxnSpPr/>
          <p:nvPr/>
        </p:nvCxnSpPr>
        <p:spPr>
          <a:xfrm>
            <a:off x="6386900" y="2704250"/>
            <a:ext cx="394200" cy="2379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05972"/>
            <a:ext cx="8229600" cy="1465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ru">
                <a:solidFill>
                  <a:srgbClr val="CC0000"/>
                </a:solidFill>
              </a:rPr>
              <a:t>Пальчиковая гимнастика</a:t>
            </a:r>
          </a:p>
          <a:p>
            <a:pPr algn="ctr" rtl="0">
              <a:spcBef>
                <a:spcPts val="0"/>
              </a:spcBef>
              <a:buNone/>
            </a:pPr>
            <a:r>
              <a:rPr lang="ru" sz="3000">
                <a:solidFill>
                  <a:srgbClr val="1C4587"/>
                </a:solidFill>
              </a:rPr>
              <a:t>Дятел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2334775"/>
            <a:ext cx="8229600" cy="2591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ru"/>
              <a:t>Дятел дерево долбиит:</a:t>
            </a:r>
          </a:p>
          <a:p>
            <a:pPr rtl="0">
              <a:spcBef>
                <a:spcPts val="0"/>
              </a:spcBef>
              <a:buNone/>
            </a:pPr>
            <a:r>
              <a:rPr lang="ru"/>
              <a:t>Тук-тук-тук</a:t>
            </a:r>
          </a:p>
          <a:p>
            <a:pPr rtl="0">
              <a:spcBef>
                <a:spcPts val="0"/>
              </a:spcBef>
              <a:buNone/>
            </a:pPr>
            <a:r>
              <a:rPr lang="ru"/>
              <a:t>Целый день в лесу стоит:</a:t>
            </a:r>
          </a:p>
          <a:p>
            <a:pPr>
              <a:spcBef>
                <a:spcPts val="0"/>
              </a:spcBef>
              <a:buNone/>
            </a:pPr>
            <a:r>
              <a:rPr lang="ru"/>
              <a:t>Стук, стук, стук.</a:t>
            </a:r>
          </a:p>
        </p:txBody>
      </p:sp>
      <p:pic>
        <p:nvPicPr>
          <p:cNvPr id="54" name="Shape 54"/>
          <p:cNvPicPr preferRelativeResize="0"/>
          <p:nvPr/>
        </p:nvPicPr>
        <p:blipFill rotWithShape="1">
          <a:blip r:embed="rId3">
            <a:alphaModFix/>
          </a:blip>
          <a:srcRect l="42791" t="24613"/>
          <a:stretch/>
        </p:blipFill>
        <p:spPr>
          <a:xfrm>
            <a:off x="5208525" y="2233325"/>
            <a:ext cx="3478274" cy="25910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535225" y="366897"/>
            <a:ext cx="8229600" cy="6342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endParaRPr>
              <a:solidFill>
                <a:srgbClr val="CC0000"/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ru" sz="3000">
                <a:solidFill>
                  <a:srgbClr val="1C4587"/>
                </a:solidFill>
              </a:rPr>
              <a:t>Зайка и ёжик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313575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ru" sz="2400"/>
              <a:t>Зайка - ушки на макушке -</a:t>
            </a:r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rtl="0">
              <a:spcBef>
                <a:spcPts val="0"/>
              </a:spcBef>
              <a:buNone/>
            </a:pPr>
            <a:r>
              <a:rPr lang="ru" sz="2400"/>
              <a:t>Скачет, скачет по опушке.</a:t>
            </a:r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 rtl="0">
              <a:spcBef>
                <a:spcPts val="0"/>
              </a:spcBef>
              <a:buNone/>
            </a:pPr>
            <a:r>
              <a:rPr lang="ru" sz="2400"/>
              <a:t>А за ним колючий ёжик</a:t>
            </a:r>
          </a:p>
          <a:p>
            <a:pPr rtl="0">
              <a:spcBef>
                <a:spcPts val="0"/>
              </a:spcBef>
              <a:buNone/>
            </a:pPr>
            <a:endParaRPr sz="2400"/>
          </a:p>
          <a:p>
            <a:pPr>
              <a:spcBef>
                <a:spcPts val="0"/>
              </a:spcBef>
              <a:buNone/>
            </a:pPr>
            <a:r>
              <a:rPr lang="ru" sz="2400"/>
              <a:t>Шёл по травке без дорожек.</a:t>
            </a:r>
          </a:p>
        </p:txBody>
      </p:sp>
      <p:pic>
        <p:nvPicPr>
          <p:cNvPr id="61" name="Shape 61"/>
          <p:cNvPicPr preferRelativeResize="0"/>
          <p:nvPr/>
        </p:nvPicPr>
        <p:blipFill rotWithShape="1">
          <a:blip r:embed="rId3">
            <a:alphaModFix/>
          </a:blip>
          <a:srcRect l="45274" t="11314" b="38063"/>
          <a:stretch/>
        </p:blipFill>
        <p:spPr>
          <a:xfrm>
            <a:off x="5767725" y="1313575"/>
            <a:ext cx="2637650" cy="2984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 sz="3000">
                <a:solidFill>
                  <a:srgbClr val="1C4587"/>
                </a:solidFill>
              </a:rPr>
              <a:t>Кулачок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457200" y="11936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ru" sz="1800"/>
              <a:t>Как сожму я кулачёк</a:t>
            </a:r>
          </a:p>
          <a:p>
            <a:pPr rtl="0">
              <a:spcBef>
                <a:spcPts val="0"/>
              </a:spcBef>
              <a:buNone/>
            </a:pPr>
            <a:endParaRPr sz="1800"/>
          </a:p>
          <a:p>
            <a:pPr rtl="0">
              <a:spcBef>
                <a:spcPts val="0"/>
              </a:spcBef>
              <a:buNone/>
            </a:pPr>
            <a:r>
              <a:rPr lang="ru" sz="1800"/>
              <a:t>Да поставлю на бочёк,</a:t>
            </a:r>
          </a:p>
          <a:p>
            <a:pPr rtl="0">
              <a:spcBef>
                <a:spcPts val="0"/>
              </a:spcBef>
              <a:buNone/>
            </a:pPr>
            <a:endParaRPr sz="1800"/>
          </a:p>
          <a:p>
            <a:pPr rtl="0">
              <a:spcBef>
                <a:spcPts val="0"/>
              </a:spcBef>
              <a:buNone/>
            </a:pPr>
            <a:r>
              <a:rPr lang="ru" sz="1800"/>
              <a:t>Разожму ладошку,</a:t>
            </a:r>
          </a:p>
          <a:p>
            <a:pPr rtl="0">
              <a:spcBef>
                <a:spcPts val="0"/>
              </a:spcBef>
              <a:buNone/>
            </a:pPr>
            <a:endParaRPr sz="1800"/>
          </a:p>
          <a:p>
            <a:pPr>
              <a:spcBef>
                <a:spcPts val="0"/>
              </a:spcBef>
              <a:buNone/>
            </a:pPr>
            <a:r>
              <a:rPr lang="ru" sz="1800"/>
              <a:t>Положу на ножку.</a:t>
            </a:r>
          </a:p>
        </p:txBody>
      </p:sp>
      <p:pic>
        <p:nvPicPr>
          <p:cNvPr id="68" name="Shape 68"/>
          <p:cNvPicPr preferRelativeResize="0"/>
          <p:nvPr/>
        </p:nvPicPr>
        <p:blipFill rotWithShape="1">
          <a:blip r:embed="rId3">
            <a:alphaModFix/>
          </a:blip>
          <a:srcRect l="42204" t="19704" r="5052" b="31082"/>
          <a:stretch/>
        </p:blipFill>
        <p:spPr>
          <a:xfrm>
            <a:off x="4974450" y="1063375"/>
            <a:ext cx="2587924" cy="31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>
                <a:solidFill>
                  <a:srgbClr val="CC0000"/>
                </a:solidFill>
              </a:rPr>
              <a:t>Игры с мелкими предметами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sz="1800"/>
              <a:t>Сюда входят игры с </a:t>
            </a:r>
            <a:r>
              <a:rPr lang="ru" sz="1800">
                <a:solidFill>
                  <a:schemeClr val="dk1"/>
                </a:solidFill>
              </a:rPr>
              <a:t>такими</a:t>
            </a:r>
            <a:r>
              <a:rPr lang="ru" sz="1800"/>
              <a:t> мелкими предметами как прищепки, бусины, природный материал,  и т.д.</a:t>
            </a:r>
          </a:p>
        </p:txBody>
      </p:sp>
      <p:pic>
        <p:nvPicPr>
          <p:cNvPr id="75" name="Shape 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06851" y="3098000"/>
            <a:ext cx="3283572" cy="182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Shape 76"/>
          <p:cNvPicPr preferRelativeResize="0"/>
          <p:nvPr/>
        </p:nvPicPr>
        <p:blipFill rotWithShape="1">
          <a:blip r:embed="rId4">
            <a:alphaModFix/>
          </a:blip>
          <a:srcRect b="6059"/>
          <a:stretch/>
        </p:blipFill>
        <p:spPr>
          <a:xfrm>
            <a:off x="3448125" y="1961550"/>
            <a:ext cx="1905000" cy="178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Shape 7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5425" y="3047650"/>
            <a:ext cx="2741775" cy="182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/>
        </p:nvSpPr>
        <p:spPr>
          <a:xfrm>
            <a:off x="560300" y="346250"/>
            <a:ext cx="7951500" cy="441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3" name="Shape 83"/>
          <p:cNvSpPr txBox="1"/>
          <p:nvPr/>
        </p:nvSpPr>
        <p:spPr>
          <a:xfrm>
            <a:off x="649725" y="448275"/>
            <a:ext cx="7951500" cy="441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4" name="Shape 84"/>
          <p:cNvSpPr txBox="1"/>
          <p:nvPr/>
        </p:nvSpPr>
        <p:spPr>
          <a:xfrm>
            <a:off x="749025" y="419100"/>
            <a:ext cx="7951500" cy="472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lnSpc>
                <a:spcPct val="125000"/>
              </a:lnSpc>
              <a:spcBef>
                <a:spcPts val="0"/>
              </a:spcBef>
              <a:spcAft>
                <a:spcPts val="1100"/>
              </a:spcAft>
              <a:buClr>
                <a:schemeClr val="dk1"/>
              </a:buClr>
              <a:buFont typeface="Arial"/>
              <a:buNone/>
            </a:pPr>
            <a:endParaRPr sz="1800" b="1">
              <a:solidFill>
                <a:srgbClr val="385EA7"/>
              </a:solidFill>
            </a:endParaRPr>
          </a:p>
          <a:p>
            <a:pPr lvl="0" algn="ctr" rtl="0">
              <a:lnSpc>
                <a:spcPct val="125000"/>
              </a:lnSpc>
              <a:spcBef>
                <a:spcPts val="0"/>
              </a:spcBef>
              <a:spcAft>
                <a:spcPts val="1100"/>
              </a:spcAft>
              <a:buClr>
                <a:schemeClr val="dk1"/>
              </a:buClr>
              <a:buFont typeface="Arial"/>
              <a:buNone/>
            </a:pPr>
            <a:endParaRPr sz="1800" b="1">
              <a:solidFill>
                <a:srgbClr val="385EA7"/>
              </a:solidFill>
            </a:endParaRPr>
          </a:p>
          <a:p>
            <a:pPr lvl="0" algn="ctr" rtl="0">
              <a:lnSpc>
                <a:spcPct val="125000"/>
              </a:lnSpc>
              <a:spcBef>
                <a:spcPts val="0"/>
              </a:spcBef>
              <a:spcAft>
                <a:spcPts val="1100"/>
              </a:spcAft>
              <a:buClr>
                <a:schemeClr val="dk1"/>
              </a:buClr>
              <a:buFont typeface="Arial"/>
              <a:buNone/>
            </a:pPr>
            <a:endParaRPr sz="1800" b="1">
              <a:solidFill>
                <a:srgbClr val="385EA7"/>
              </a:solidFill>
            </a:endParaRPr>
          </a:p>
          <a:p>
            <a:pPr lvl="0" algn="l" rtl="0">
              <a:lnSpc>
                <a:spcPct val="125000"/>
              </a:lnSpc>
              <a:spcBef>
                <a:spcPts val="0"/>
              </a:spcBef>
              <a:spcAft>
                <a:spcPts val="1100"/>
              </a:spcAft>
              <a:buClr>
                <a:schemeClr val="dk1"/>
              </a:buClr>
              <a:buFont typeface="Arial"/>
              <a:buNone/>
            </a:pPr>
            <a:endParaRPr sz="1800" b="1">
              <a:solidFill>
                <a:srgbClr val="385EA7"/>
              </a:solidFill>
            </a:endParaRPr>
          </a:p>
        </p:txBody>
      </p:sp>
      <p:sp>
        <p:nvSpPr>
          <p:cNvPr id="85" name="Shape 85"/>
          <p:cNvSpPr/>
          <p:nvPr/>
        </p:nvSpPr>
        <p:spPr>
          <a:xfrm>
            <a:off x="3278250" y="522525"/>
            <a:ext cx="2492999" cy="1139399"/>
          </a:xfrm>
          <a:prstGeom prst="ellipse">
            <a:avLst/>
          </a:prstGeom>
          <a:solidFill>
            <a:srgbClr val="F6B26B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ru" sz="1800">
                <a:solidFill>
                  <a:schemeClr val="dk1"/>
                </a:solidFill>
              </a:rPr>
              <a:t>массаж пальчиков и рук</a:t>
            </a:r>
          </a:p>
        </p:txBody>
      </p:sp>
      <p:sp>
        <p:nvSpPr>
          <p:cNvPr id="86" name="Shape 86"/>
          <p:cNvSpPr/>
          <p:nvPr/>
        </p:nvSpPr>
        <p:spPr>
          <a:xfrm>
            <a:off x="875100" y="1561200"/>
            <a:ext cx="2297999" cy="1107900"/>
          </a:xfrm>
          <a:prstGeom prst="roundRect">
            <a:avLst>
              <a:gd name="adj" fmla="val 16667"/>
            </a:avLst>
          </a:prstGeom>
          <a:solidFill>
            <a:srgbClr val="6D9EEB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lnSpc>
                <a:spcPct val="125000"/>
              </a:lnSpc>
              <a:spcBef>
                <a:spcPts val="0"/>
              </a:spcBef>
              <a:spcAft>
                <a:spcPts val="110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ru"/>
              <a:t>Массаж пальцев и ладоней колючим массажным мячиком</a:t>
            </a:r>
          </a:p>
        </p:txBody>
      </p:sp>
      <p:pic>
        <p:nvPicPr>
          <p:cNvPr id="87" name="Shape 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4087150" y="3800074"/>
            <a:ext cx="969724" cy="1240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Shape 88"/>
          <p:cNvSpPr/>
          <p:nvPr/>
        </p:nvSpPr>
        <p:spPr>
          <a:xfrm>
            <a:off x="3336800" y="2376825"/>
            <a:ext cx="2398499" cy="1139399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Упражнения с мячами для тренировки кисти рук</a:t>
            </a:r>
          </a:p>
        </p:txBody>
      </p:sp>
      <p:sp>
        <p:nvSpPr>
          <p:cNvPr id="89" name="Shape 89"/>
          <p:cNvSpPr/>
          <p:nvPr/>
        </p:nvSpPr>
        <p:spPr>
          <a:xfrm>
            <a:off x="6081550" y="1529825"/>
            <a:ext cx="2342100" cy="1139399"/>
          </a:xfrm>
          <a:prstGeom prst="roundRect">
            <a:avLst>
              <a:gd name="adj" fmla="val 16667"/>
            </a:avLst>
          </a:prstGeom>
          <a:solidFill>
            <a:srgbClr val="EA9999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ru"/>
              <a:t>Самомассаж ладоней бытовыми щетками, расческами для волос</a:t>
            </a:r>
          </a:p>
        </p:txBody>
      </p:sp>
      <p:pic>
        <p:nvPicPr>
          <p:cNvPr id="90" name="Shape 9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32300" y="3010314"/>
            <a:ext cx="1240599" cy="97363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Shape 91"/>
          <p:cNvPicPr preferRelativeResize="0"/>
          <p:nvPr/>
        </p:nvPicPr>
        <p:blipFill rotWithShape="1">
          <a:blip r:embed="rId5">
            <a:alphaModFix/>
          </a:blip>
          <a:srcRect r="5580"/>
          <a:stretch/>
        </p:blipFill>
        <p:spPr>
          <a:xfrm>
            <a:off x="1359250" y="3061000"/>
            <a:ext cx="1240599" cy="8001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2" name="Shape 92"/>
          <p:cNvCxnSpPr>
            <a:stCxn id="85" idx="4"/>
            <a:endCxn id="88" idx="0"/>
          </p:cNvCxnSpPr>
          <p:nvPr/>
        </p:nvCxnSpPr>
        <p:spPr>
          <a:xfrm>
            <a:off x="4524749" y="1661924"/>
            <a:ext cx="11400" cy="7149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93" name="Shape 93"/>
          <p:cNvCxnSpPr/>
          <p:nvPr/>
        </p:nvCxnSpPr>
        <p:spPr>
          <a:xfrm>
            <a:off x="5659750" y="1340950"/>
            <a:ext cx="484799" cy="2328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94" name="Shape 94"/>
          <p:cNvCxnSpPr/>
          <p:nvPr/>
        </p:nvCxnSpPr>
        <p:spPr>
          <a:xfrm flipH="1">
            <a:off x="3110125" y="1334675"/>
            <a:ext cx="276899" cy="2580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570525" y="37800"/>
            <a:ext cx="8229600" cy="1013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ru" sz="2400">
                <a:solidFill>
                  <a:srgbClr val="385EA7"/>
                </a:solidFill>
              </a:rPr>
              <a:t>Массаж пальцев и ладоней колючим массажным мячиком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57200" y="1114325"/>
            <a:ext cx="8229600" cy="381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400">
                <a:solidFill>
                  <a:srgbClr val="2F2F2F"/>
                </a:solidFill>
              </a:rPr>
              <a:t>1. Мяч зажать между ладонями ребенка, пальцы прижаты друг к другу. Катайте мяч взад – вперед.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400">
                <a:solidFill>
                  <a:srgbClr val="2F2F2F"/>
                </a:solidFill>
              </a:rPr>
              <a:t>2. Исходное положение тоже, выполняйте круговые движения, катая мяч по ладоням.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400">
                <a:solidFill>
                  <a:srgbClr val="2F2F2F"/>
                </a:solidFill>
              </a:rPr>
              <a:t>3. Мяч возьмите подушечками пальцев и вращайте его вперед (как будто закручивая крышку).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400">
                <a:solidFill>
                  <a:srgbClr val="2F2F2F"/>
                </a:solidFill>
              </a:rPr>
              <a:t>4. Мяч держите только подушечками пальцев и с силой надавите на него 4 – 6 раз.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400">
                <a:solidFill>
                  <a:srgbClr val="2F2F2F"/>
                </a:solidFill>
              </a:rPr>
              <a:t>5. Мяч возьмите подушечками пальцев и вращайте его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400">
                <a:solidFill>
                  <a:srgbClr val="2F2F2F"/>
                </a:solidFill>
              </a:rPr>
              <a:t>назад (как будто откручивая крышку).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400">
                <a:solidFill>
                  <a:srgbClr val="2F2F2F"/>
                </a:solidFill>
              </a:rPr>
              <a:t>6. Мяч подкиньте двумя руками на 20 – 30 см и поймайте его.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400">
                <a:solidFill>
                  <a:srgbClr val="2F2F2F"/>
                </a:solidFill>
              </a:rPr>
              <a:t>7. Мяч зажать между ладонями, пальцы сцеплены в «замок»,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400">
                <a:solidFill>
                  <a:srgbClr val="2F2F2F"/>
                </a:solidFill>
              </a:rPr>
              <a:t> локти в стороны. Ладонями надавливайте на мяч (4-6 раз).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400">
                <a:solidFill>
                  <a:srgbClr val="2F2F2F"/>
                </a:solidFill>
              </a:rPr>
              <a:t>8. Перекладывайте мяч из одной руки в другую, постепенно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1400">
                <a:solidFill>
                  <a:srgbClr val="2F2F2F"/>
                </a:solidFill>
              </a:rPr>
              <a:t> увеличивая темп.</a:t>
            </a:r>
          </a:p>
          <a:p>
            <a:pPr lvl="0" rtl="0">
              <a:lnSpc>
                <a:spcPct val="143181"/>
              </a:lnSpc>
              <a:spcBef>
                <a:spcPts val="0"/>
              </a:spcBef>
              <a:spcAft>
                <a:spcPts val="1700"/>
              </a:spcAft>
              <a:buClr>
                <a:schemeClr val="dk1"/>
              </a:buClr>
              <a:buFont typeface="Arial"/>
              <a:buNone/>
            </a:pPr>
            <a:endParaRPr sz="1200">
              <a:solidFill>
                <a:srgbClr val="2F2F2F"/>
              </a:solidFill>
            </a:endParaRPr>
          </a:p>
          <a:p>
            <a:pPr>
              <a:spcBef>
                <a:spcPts val="0"/>
              </a:spcBef>
              <a:buNone/>
            </a:pPr>
            <a:endParaRPr sz="1000"/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75400" y="2432450"/>
            <a:ext cx="2911400" cy="2286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2996200" y="320675"/>
            <a:ext cx="2959500" cy="1290899"/>
          </a:xfrm>
          <a:prstGeom prst="ellipse">
            <a:avLst/>
          </a:prstGeom>
          <a:solidFill>
            <a:srgbClr val="6D9EEB"/>
          </a:solidFill>
          <a:ln w="19050" cap="flat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ru" sz="1800"/>
              <a:t>Изобразительная деятельность</a:t>
            </a:r>
          </a:p>
        </p:txBody>
      </p:sp>
      <p:sp>
        <p:nvSpPr>
          <p:cNvPr id="107" name="Shape 107"/>
          <p:cNvSpPr/>
          <p:nvPr/>
        </p:nvSpPr>
        <p:spPr>
          <a:xfrm>
            <a:off x="1108025" y="1964225"/>
            <a:ext cx="2430000" cy="9570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>
                <a:solidFill>
                  <a:schemeClr val="dk1"/>
                </a:solidFill>
              </a:rPr>
              <a:t>лепка: пластилином, солёным тестом глиной</a:t>
            </a:r>
          </a:p>
        </p:txBody>
      </p:sp>
      <p:sp>
        <p:nvSpPr>
          <p:cNvPr id="108" name="Shape 108"/>
          <p:cNvSpPr/>
          <p:nvPr/>
        </p:nvSpPr>
        <p:spPr>
          <a:xfrm>
            <a:off x="5544650" y="1680925"/>
            <a:ext cx="2235000" cy="9570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/>
              <a:t>рисование </a:t>
            </a:r>
          </a:p>
        </p:txBody>
      </p:sp>
      <p:sp>
        <p:nvSpPr>
          <p:cNvPr id="109" name="Shape 109"/>
          <p:cNvSpPr/>
          <p:nvPr/>
        </p:nvSpPr>
        <p:spPr>
          <a:xfrm>
            <a:off x="2134225" y="3569600"/>
            <a:ext cx="2045999" cy="1051499"/>
          </a:xfrm>
          <a:prstGeom prst="ellipse">
            <a:avLst/>
          </a:prstGeom>
          <a:solidFill>
            <a:srgbClr val="FFD966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/>
              <a:t>традиционным методом: кисточками и карандашами</a:t>
            </a:r>
          </a:p>
        </p:txBody>
      </p:sp>
      <p:sp>
        <p:nvSpPr>
          <p:cNvPr id="110" name="Shape 110"/>
          <p:cNvSpPr/>
          <p:nvPr/>
        </p:nvSpPr>
        <p:spPr>
          <a:xfrm>
            <a:off x="4432025" y="3261200"/>
            <a:ext cx="4293600" cy="1668300"/>
          </a:xfrm>
          <a:prstGeom prst="ellipse">
            <a:avLst/>
          </a:prstGeom>
          <a:solidFill>
            <a:srgbClr val="F1C232"/>
          </a:solidFill>
          <a:ln w="19050" cap="flat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ru"/>
              <a:t>Нетрадиционным методом рисования: на песке, пальчиками и ладонями, рисование поролоновым тампоном, рисование нитками, рисование солью и т.д.</a:t>
            </a:r>
          </a:p>
        </p:txBody>
      </p:sp>
      <p:cxnSp>
        <p:nvCxnSpPr>
          <p:cNvPr id="111" name="Shape 111"/>
          <p:cNvCxnSpPr>
            <a:stCxn id="106" idx="3"/>
            <a:endCxn id="107" idx="0"/>
          </p:cNvCxnSpPr>
          <p:nvPr/>
        </p:nvCxnSpPr>
        <p:spPr>
          <a:xfrm flipH="1">
            <a:off x="2322908" y="1422527"/>
            <a:ext cx="1106700" cy="5417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12" name="Shape 112"/>
          <p:cNvCxnSpPr>
            <a:stCxn id="106" idx="5"/>
            <a:endCxn id="108" idx="0"/>
          </p:cNvCxnSpPr>
          <p:nvPr/>
        </p:nvCxnSpPr>
        <p:spPr>
          <a:xfrm>
            <a:off x="5522291" y="1422527"/>
            <a:ext cx="1140000" cy="2582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13" name="Shape 113"/>
          <p:cNvCxnSpPr>
            <a:endCxn id="109" idx="0"/>
          </p:cNvCxnSpPr>
          <p:nvPr/>
        </p:nvCxnSpPr>
        <p:spPr>
          <a:xfrm flipH="1">
            <a:off x="3157224" y="2543300"/>
            <a:ext cx="2395500" cy="10263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114" name="Shape 114"/>
          <p:cNvCxnSpPr>
            <a:stCxn id="108" idx="2"/>
          </p:cNvCxnSpPr>
          <p:nvPr/>
        </p:nvCxnSpPr>
        <p:spPr>
          <a:xfrm>
            <a:off x="6662150" y="2637925"/>
            <a:ext cx="11100" cy="6294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light-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PresentationFormat>Экран (16:9)</PresentationFormat>
  <Paragraphs>65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light-gradient</vt:lpstr>
      <vt:lpstr>развитие мелкой моторики у детей с ОВЗ</vt:lpstr>
      <vt:lpstr>Для развития мелкой моторики кистей и пальцев рук существует множество игр, упражнений и занятий.</vt:lpstr>
      <vt:lpstr>Пальчиковая гимнастика Дятел</vt:lpstr>
      <vt:lpstr> Зайка и ёжик</vt:lpstr>
      <vt:lpstr>Кулачок</vt:lpstr>
      <vt:lpstr>Игры с мелкими предметами</vt:lpstr>
      <vt:lpstr>Слайд 7</vt:lpstr>
      <vt:lpstr>Массаж пальцев и ладоней колючим массажным мячиком</vt:lpstr>
      <vt:lpstr>Слайд 9</vt:lpstr>
      <vt:lpstr>Уважаемые родители!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мелкой моторики у детей с ОВЗ</dc:title>
  <dc:creator>Dima</dc:creator>
  <cp:lastModifiedBy>Dima</cp:lastModifiedBy>
  <cp:revision>1</cp:revision>
  <dcterms:modified xsi:type="dcterms:W3CDTF">2015-04-12T12:25:30Z</dcterms:modified>
</cp:coreProperties>
</file>