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  <p:sldId id="260" r:id="rId4"/>
    <p:sldId id="261" r:id="rId5"/>
    <p:sldId id="263" r:id="rId6"/>
    <p:sldId id="279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1" r:id="rId18"/>
    <p:sldId id="282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6" autoAdjust="0"/>
    <p:restoredTop sz="91121" autoAdjust="0"/>
  </p:normalViewPr>
  <p:slideViewPr>
    <p:cSldViewPr>
      <p:cViewPr varScale="1">
        <p:scale>
          <a:sx n="62" d="100"/>
          <a:sy n="62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6913-7743-4A1E-A775-8A1357EA33D5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28E1-5535-4FE1-ACC0-FF915BA4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6913-7743-4A1E-A775-8A1357EA33D5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28E1-5535-4FE1-ACC0-FF915BA4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6913-7743-4A1E-A775-8A1357EA33D5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28E1-5535-4FE1-ACC0-FF915BA4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6913-7743-4A1E-A775-8A1357EA33D5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28E1-5535-4FE1-ACC0-FF915BA4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6913-7743-4A1E-A775-8A1357EA33D5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28E1-5535-4FE1-ACC0-FF915BA4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6913-7743-4A1E-A775-8A1357EA33D5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28E1-5535-4FE1-ACC0-FF915BA4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6913-7743-4A1E-A775-8A1357EA33D5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28E1-5535-4FE1-ACC0-FF915BA4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6913-7743-4A1E-A775-8A1357EA33D5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28E1-5535-4FE1-ACC0-FF915BA4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6913-7743-4A1E-A775-8A1357EA33D5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28E1-5535-4FE1-ACC0-FF915BA4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6913-7743-4A1E-A775-8A1357EA33D5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28E1-5535-4FE1-ACC0-FF915BA4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D6913-7743-4A1E-A775-8A1357EA33D5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F28E1-5535-4FE1-ACC0-FF915BA4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D6913-7743-4A1E-A775-8A1357EA33D5}" type="datetimeFigureOut">
              <a:rPr lang="ru-RU" smtClean="0"/>
              <a:pPr/>
              <a:t>06.11.2009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F28E1-5535-4FE1-ACC0-FF915BA426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text=%D0%BA%D0%B0%D1%80%D1%82%D0%B8%D0%BD%D0%BA%D0%B0%20%D0%BF%D0%BE%20%D1%80%D0%B0%D0%B7%D0%B2%D0%B8%D1%82%D0%B8%D1%8E%20%D0%BC%D0%B5%D0%BB%D0%BA%D0%BE%D0%B9%20%D0%BC%D0%BE%D1%82%D0%BE%D1%80%D0%B8%D0%BA%D0%B8&amp;noreask=1&amp;pos=15&amp;rpt=simage&amp;lr=55&amp;uinfo=ww-1327-wh-612-fw-1102-fh-448-pd-1&amp;img_url=http://biletvdet.ru/wp-content/uploads/2012/06/15779419.jpg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12" Type="http://schemas.openxmlformats.org/officeDocument/2006/relationships/image" Target="../media/image37.jpeg"/><Relationship Id="rId2" Type="http://schemas.openxmlformats.org/officeDocument/2006/relationships/hyperlink" Target="http://images.yandex.ru/yandsearch?p=24&amp;text=%D0%BA%D0%B0%D1%80%D1%82%D0%B8%D0%BD%D0%BA%D0%B8%20%D0%BF%D0%BE%20%D1%80%D0%B0%D0%B7%D0%B2%D0%B8%D1%82%D0%B8%D1%8E%20%D0%BC%D0%B5%D0%BB%D0%BA%D0%BE%D0%B9%20%D0%BC%D0%BE%D1%82%D0%BE%D1%80%D0%B8%D0%BA%D0%B8&amp;noreask=1&amp;img_url=http://www.bambytoys.ru/pictures/kap.jpg&amp;pos=723&amp;rpt=simage&amp;lr=55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11" Type="http://schemas.openxmlformats.org/officeDocument/2006/relationships/image" Target="../media/image36.jpeg"/><Relationship Id="rId5" Type="http://schemas.openxmlformats.org/officeDocument/2006/relationships/image" Target="../media/image31.jpeg"/><Relationship Id="rId10" Type="http://schemas.openxmlformats.org/officeDocument/2006/relationships/hyperlink" Target="http://images.yandex.ru/yandsearch?p=49&amp;text=%D0%BA%D0%B0%D1%80%D1%82%D0%B8%D0%BD%D0%BA%D0%B8%20%D0%BF%D0%BE%20%D1%80%D0%B0%D0%B7%D0%B2%D0%B8%D1%82%D0%B8%D1%8E%20%D0%BC%D0%B5%D0%BB%D0%BA%D0%BE%D0%B9%20%D0%BC%D0%BE%D1%82%D0%BE%D1%80%D0%B8%D0%BA%D0%B8&amp;noreask=1&amp;img_url=http://sibmama.ru/images/4911/15ae1cc855730fe4fab44e5de4cade490b7ea5a5.jpg&amp;pos=1485&amp;rpt=simage&amp;lr=55" TargetMode="External"/><Relationship Id="rId4" Type="http://schemas.openxmlformats.org/officeDocument/2006/relationships/hyperlink" Target="http://images.yandex.ru/yandsearch?p=34&amp;text=%D0%BA%D0%B0%D1%80%D1%82%D0%B8%D0%BD%D0%BA%D0%B8%20%D0%BF%D0%BE%20%D1%80%D0%B0%D0%B7%D0%B2%D0%B8%D1%82%D0%B8%D1%8E%20%D0%BC%D0%B5%D0%BB%D0%BA%D0%BE%D0%B9%20%D0%BC%D0%BE%D1%82%D0%BE%D1%80%D0%B8%D0%BA%D0%B8&amp;noreask=1&amp;img_url=http://img0.liveinternet.ru/images/attach/c/1/56/410/56410704_IMG_7473.jpg&amp;pos=1037&amp;rpt=simage&amp;lr=55" TargetMode="External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p=47&amp;text=%D0%BA%D0%B0%D1%80%D1%82%D0%B8%D0%BD%D0%BA%D0%B8%20%D1%81%20%D0%B4%D0%B5%D1%82%D1%8C%D0%BC%D0%B8%20%D0%BD%D0%B0%D1%80%D0%B8%D1%81%D0%BE%D0%B2%D0%B0%D0%BD%D0%BD%D1%8B%D0%B5&amp;img_url=http://mandyleo.m.a.pic.centerblog.net/9qtvqjaj.gif&amp;pos=1419&amp;rpt=simag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p=8&amp;text=%D0%BA%D0%B0%D1%80%D1%82%D0%B8%D0%BD%D0%BA%D0%B8%20%D1%81%20%D0%B4%D0%B5%D1%82%D1%8C%D0%BC%D0%B8%20%D0%BD%D0%B0%D1%80%D0%B8%D1%81%D0%BE%D0%B2%D0%B0%D0%BD%D0%BD%D1%8B%D0%B5&amp;img_url=http://img-fotki.yandex.ru/get/6304/162344917.0/0_7afb6_6fef10c0_XL&amp;pos=266&amp;rpt=simage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1920" y="6011996"/>
            <a:ext cx="4777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Исполнитель: Косенкова Светлана Николаевна</a:t>
            </a:r>
            <a:endParaRPr lang="ru-RU" dirty="0"/>
          </a:p>
        </p:txBody>
      </p:sp>
      <p:pic>
        <p:nvPicPr>
          <p:cNvPr id="19458" name="Picture 2" descr="http://detsad-kitty.ru/uploads/posts/2012-02/1329634697_razvitie-melkoj-motorik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6021288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Педагогический проект</a:t>
            </a:r>
          </a:p>
          <a:p>
            <a:pPr algn="r"/>
            <a:r>
              <a:rPr lang="ru-RU" b="1" dirty="0" smtClean="0"/>
              <a:t>Исполнитель Косенкова Светлана Николаевна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16072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СРЕДСТВА ДЛЯ  РАЗВИТИЯ МЕЛКОЙ МОТОРИКИ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7200" lvl="1" indent="0" algn="ctr">
              <a:buNone/>
            </a:pPr>
            <a:r>
              <a:rPr lang="ru-RU" b="1" i="1" dirty="0" smtClean="0"/>
              <a:t>ТРАДИЦИОННЫЕ МЕТОДЫ:</a:t>
            </a:r>
          </a:p>
          <a:p>
            <a:pPr marL="457200" lvl="1" indent="0" algn="ctr">
              <a:buNone/>
            </a:pPr>
            <a:endParaRPr lang="ru-RU" b="1" i="1" dirty="0" smtClean="0"/>
          </a:p>
          <a:p>
            <a:pPr lvl="1">
              <a:buFont typeface="Arial" pitchFamily="34" charset="0"/>
              <a:buChar char="•"/>
            </a:pPr>
            <a:r>
              <a:rPr lang="ru-RU" b="1" i="1" dirty="0" smtClean="0"/>
              <a:t>Массаж кистей рук с использованием </a:t>
            </a:r>
            <a:r>
              <a:rPr lang="ru-RU" b="1" i="1" dirty="0" err="1" smtClean="0"/>
              <a:t>чистоговорок</a:t>
            </a:r>
            <a:r>
              <a:rPr lang="ru-RU" b="1" i="1" dirty="0" smtClean="0"/>
              <a:t>, скороговорок</a:t>
            </a:r>
          </a:p>
          <a:p>
            <a:pPr lvl="1">
              <a:buFont typeface="Arial" pitchFamily="34" charset="0"/>
              <a:buChar char="•"/>
            </a:pPr>
            <a:r>
              <a:rPr lang="ru-RU" b="1" i="1" dirty="0" smtClean="0"/>
              <a:t>Пальчиковая гимнастика с элементами </a:t>
            </a:r>
            <a:r>
              <a:rPr lang="ru-RU" b="1" i="1" dirty="0" err="1" smtClean="0"/>
              <a:t>логоритмики</a:t>
            </a:r>
            <a:r>
              <a:rPr lang="ru-RU" b="1" i="1" dirty="0" smtClean="0"/>
              <a:t>.</a:t>
            </a:r>
          </a:p>
          <a:p>
            <a:pPr lvl="1">
              <a:buFont typeface="Arial" pitchFamily="34" charset="0"/>
              <a:buChar char="•"/>
            </a:pPr>
            <a:r>
              <a:rPr lang="ru-RU" b="1" i="1" dirty="0" smtClean="0"/>
              <a:t>Предметная деятельность (игры с бумагой, глиной пластилином, песком, водой, рисование мелками и т.д.)</a:t>
            </a:r>
          </a:p>
          <a:p>
            <a:pPr lvl="1">
              <a:buFont typeface="Arial" pitchFamily="34" charset="0"/>
              <a:buChar char="•"/>
            </a:pPr>
            <a:r>
              <a:rPr lang="ru-RU" b="1" i="1" dirty="0" smtClean="0"/>
              <a:t>Дидактические игры (конструкторы, шнуровки, </a:t>
            </a:r>
            <a:r>
              <a:rPr lang="ru-RU" b="1" i="1" dirty="0" err="1" smtClean="0"/>
              <a:t>пазлы</a:t>
            </a:r>
            <a:r>
              <a:rPr lang="ru-RU" b="1" i="1" dirty="0" smtClean="0"/>
              <a:t>, пирамиды и т.д.)</a:t>
            </a:r>
          </a:p>
          <a:p>
            <a:pPr lvl="1">
              <a:buFont typeface="Arial" pitchFamily="34" charset="0"/>
              <a:buChar char="•"/>
            </a:pPr>
            <a:r>
              <a:rPr lang="ru-RU" b="1" i="1" dirty="0" smtClean="0"/>
              <a:t>Кукольные театры (пальчиковый, </a:t>
            </a:r>
            <a:r>
              <a:rPr lang="ru-RU" b="1" i="1" dirty="0" err="1" smtClean="0"/>
              <a:t>варежковый</a:t>
            </a:r>
            <a:r>
              <a:rPr lang="ru-RU" b="1" i="1" dirty="0" smtClean="0"/>
              <a:t>, перчаточный, театр теней)</a:t>
            </a:r>
          </a:p>
          <a:p>
            <a:pPr lvl="1">
              <a:buFont typeface="Arial" pitchFamily="34" charset="0"/>
              <a:buChar char="•"/>
            </a:pPr>
            <a:r>
              <a:rPr lang="ru-RU" b="1" i="1" dirty="0" smtClean="0"/>
              <a:t>Графические упражнения (штриховка, дорисовка картинки, графические диктанты, соединение по точкам и т.д.)</a:t>
            </a:r>
          </a:p>
          <a:p>
            <a:pPr lvl="1">
              <a:buFont typeface="Arial" pitchFamily="34" charset="0"/>
              <a:buChar char="•"/>
            </a:pPr>
            <a:r>
              <a:rPr lang="ru-RU" b="1" i="1" dirty="0" smtClean="0"/>
              <a:t>Игры на развитие тактильного восприятия «Гладкий – шершавый», «Найди такой же на ощупь», «Чудесный мешочек».</a:t>
            </a:r>
          </a:p>
          <a:p>
            <a:pPr marL="457200" lvl="1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023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/>
          <p:cNvPicPr>
            <a:picLocks noChangeAspect="1" noChangeArrowheads="1"/>
          </p:cNvPicPr>
          <p:nvPr/>
        </p:nvPicPr>
        <p:blipFill>
          <a:blip r:embed="rId2" cstate="email">
            <a:lum bright="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"/>
            <a:ext cx="21336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6" descr="Документ (3)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66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 descr="1_pre.gif.jpg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457200" y="3352800"/>
            <a:ext cx="22098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05200"/>
            <a:ext cx="23812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 descr="развитие тонкой моторики рук, пальчиковая гимнастика, крупная моторика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052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8256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света\садик\SDC124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6480720" cy="457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budu-mamoj.ru/category/games/post_photos/palchikovye-razvivayuschie-igry-dlya-detej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4509120"/>
            <a:ext cx="2904257" cy="2180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kak-sdelat.su/uploads/posts/2011-04/1302819785_kak-razvit-melkuyu-motoriku-ruk-rebenk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3535" y="4539787"/>
            <a:ext cx="2952328" cy="2180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greenmama.ru/images/2008-06/30/1214827433-I0001_2_3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9" y="4545279"/>
            <a:ext cx="2655746" cy="216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79651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света\садик\SDC124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156166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Desktop\света\садик\SDC124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4037"/>
            <a:ext cx="4104454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1\Desktop\света\садик\SDC1249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211" y="3717031"/>
            <a:ext cx="4200467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1\Desktop\света\садик\SDC121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1"/>
            <a:ext cx="4104454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http://obeziankine-prodelki.ru/wp-content/uploads/2011/11/ruchki-230x3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1096" y="2706612"/>
            <a:ext cx="1831470" cy="14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18772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НЕТРАДИЦИОННЫЕ МЕТОДЫ: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5"/>
            <a:ext cx="8229600" cy="136815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Самомассаж кистей рук с грецкими орехами, карандашами, массажными щетками (мячами)</a:t>
            </a:r>
          </a:p>
          <a:p>
            <a:r>
              <a:rPr lang="ru-RU" dirty="0" smtClean="0"/>
              <a:t>Игры с пальчиками, с использованием разнообразного материала: бросовый, природный, хозяйственно - бытовой</a:t>
            </a:r>
            <a:endParaRPr lang="ru-RU" dirty="0"/>
          </a:p>
        </p:txBody>
      </p:sp>
      <p:pic>
        <p:nvPicPr>
          <p:cNvPr id="6146" name="Picture 2" descr="http://im2-tub-ru.yandex.net/i?id=413389925-46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212818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4-tub-ru.yandex.net/i?id=117732520-56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572" y="1988840"/>
            <a:ext cx="215418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kamdm.ru/images/pages/advices/113/6_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88840"/>
            <a:ext cx="172819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more-idey.ru/wp-content/uploads/2012/03/x_541d85b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87814"/>
            <a:ext cx="212818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zondov.ru/data/images/990099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93363"/>
            <a:ext cx="2128180" cy="208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i.u-mama.ru/files/i/img/news/00000001_107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572" y="4287814"/>
            <a:ext cx="215418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http://im6-tub-ru.yandex.net/i?id=74506160-47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7630" y="4330701"/>
            <a:ext cx="2057400" cy="226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logoprimkor.ucoz.ru/_ph/1/630521814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83787"/>
            <a:ext cx="1728192" cy="230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095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Пальчиковые игры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43896"/>
            <a:ext cx="84969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dirty="0" smtClean="0">
                <a:solidFill>
                  <a:srgbClr val="C00000"/>
                </a:solidFill>
              </a:rPr>
              <a:t>			</a:t>
            </a:r>
            <a:r>
              <a:rPr lang="ru-RU" sz="3600" dirty="0" smtClean="0">
                <a:solidFill>
                  <a:srgbClr val="C00000"/>
                </a:solidFill>
              </a:rPr>
              <a:t>Развивают</a:t>
            </a:r>
          </a:p>
          <a:p>
            <a:pPr>
              <a:buFontTx/>
              <a:buNone/>
            </a:pPr>
            <a:endParaRPr lang="ru-RU" sz="3600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rgbClr val="FFC000"/>
                </a:solidFill>
              </a:rPr>
              <a:t>          Ловкость                       </a:t>
            </a:r>
            <a:r>
              <a:rPr lang="ru-RU" b="1" dirty="0" smtClean="0">
                <a:solidFill>
                  <a:srgbClr val="FFC000"/>
                </a:solidFill>
              </a:rPr>
              <a:t>      </a:t>
            </a:r>
            <a:r>
              <a:rPr lang="ru-RU" b="1" dirty="0">
                <a:solidFill>
                  <a:srgbClr val="0070C0"/>
                </a:solidFill>
              </a:rPr>
              <a:t>Образное </a:t>
            </a:r>
            <a:r>
              <a:rPr lang="ru-RU" b="1" dirty="0" smtClean="0">
                <a:solidFill>
                  <a:srgbClr val="0070C0"/>
                </a:solidFill>
              </a:rPr>
              <a:t>мышление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00B050"/>
                </a:solidFill>
              </a:rPr>
              <a:t>		</a:t>
            </a:r>
            <a:r>
              <a:rPr lang="ru-RU" b="1" dirty="0" smtClean="0">
                <a:solidFill>
                  <a:srgbClr val="7030A0"/>
                </a:solidFill>
              </a:rPr>
              <a:t>Речь </a:t>
            </a:r>
            <a:r>
              <a:rPr lang="ru-RU" b="1" dirty="0">
                <a:solidFill>
                  <a:srgbClr val="7030A0"/>
                </a:solidFill>
              </a:rPr>
              <a:t>детей</a:t>
            </a:r>
            <a:endParaRPr lang="ru-RU" b="1" dirty="0">
              <a:solidFill>
                <a:srgbClr val="0070C0"/>
              </a:solidFill>
            </a:endParaRPr>
          </a:p>
          <a:p>
            <a:pPr>
              <a:buFontTx/>
              <a:buNone/>
            </a:pPr>
            <a:endParaRPr lang="ru-RU" b="1" dirty="0" smtClean="0">
              <a:solidFill>
                <a:srgbClr val="FFC000"/>
              </a:solidFill>
            </a:endParaRPr>
          </a:p>
          <a:p>
            <a:pPr>
              <a:buFontTx/>
              <a:buNone/>
            </a:pPr>
            <a:r>
              <a:rPr lang="ru-RU" b="1" dirty="0">
                <a:solidFill>
                  <a:srgbClr val="00B050"/>
                </a:solidFill>
              </a:rPr>
              <a:t>	</a:t>
            </a:r>
            <a:r>
              <a:rPr lang="ru-RU" b="1" dirty="0" smtClean="0">
                <a:solidFill>
                  <a:srgbClr val="00B050"/>
                </a:solidFill>
              </a:rPr>
              <a:t>						</a:t>
            </a:r>
            <a:r>
              <a:rPr lang="ru-RU" dirty="0" smtClean="0">
                <a:solidFill>
                  <a:srgbClr val="00B050"/>
                </a:solidFill>
              </a:rPr>
              <a:t>  </a:t>
            </a:r>
            <a:r>
              <a:rPr lang="ru-RU" dirty="0" smtClean="0"/>
              <a:t>                         			 </a:t>
            </a:r>
            <a:r>
              <a:rPr lang="ru-RU" b="1" dirty="0">
                <a:solidFill>
                  <a:srgbClr val="000099"/>
                </a:solidFill>
              </a:rPr>
              <a:t>Гибкость                   </a:t>
            </a:r>
            <a:r>
              <a:rPr lang="ru-RU" b="1" dirty="0" smtClean="0">
                <a:solidFill>
                  <a:srgbClr val="000099"/>
                </a:solidFill>
              </a:rPr>
              <a:t>	       </a:t>
            </a:r>
            <a:r>
              <a:rPr lang="ru-RU" b="1" dirty="0">
                <a:solidFill>
                  <a:srgbClr val="000099"/>
                </a:solidFill>
              </a:rPr>
              <a:t>Звуковую</a:t>
            </a:r>
            <a:r>
              <a:rPr lang="ru-RU" b="1" dirty="0"/>
              <a:t> </a:t>
            </a:r>
            <a:r>
              <a:rPr lang="ru-RU" b="1" dirty="0">
                <a:solidFill>
                  <a:srgbClr val="000099"/>
                </a:solidFill>
              </a:rPr>
              <a:t>культуру речи</a:t>
            </a:r>
            <a:endParaRPr lang="ru-RU" b="1" dirty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ru-RU" b="1" dirty="0">
                <a:solidFill>
                  <a:srgbClr val="000099"/>
                </a:solidFill>
              </a:rPr>
              <a:t>	</a:t>
            </a:r>
            <a:r>
              <a:rPr lang="ru-RU" b="1" dirty="0" smtClean="0">
                <a:solidFill>
                  <a:srgbClr val="000099"/>
                </a:solidFill>
              </a:rPr>
              <a:t>					</a:t>
            </a:r>
            <a:endParaRPr lang="ru-RU" b="1" dirty="0">
              <a:solidFill>
                <a:srgbClr val="000099"/>
              </a:solidFill>
            </a:endParaRPr>
          </a:p>
          <a:p>
            <a:pPr>
              <a:buFontTx/>
              <a:buNone/>
            </a:pPr>
            <a:r>
              <a:rPr lang="ru-RU" dirty="0">
                <a:solidFill>
                  <a:srgbClr val="000099"/>
                </a:solidFill>
              </a:rPr>
              <a:t> </a:t>
            </a:r>
            <a:r>
              <a:rPr lang="ru-RU" dirty="0"/>
              <a:t>                                                     </a:t>
            </a:r>
            <a:endParaRPr lang="ru-RU" dirty="0">
              <a:solidFill>
                <a:srgbClr val="7030A0"/>
              </a:solidFill>
            </a:endParaRPr>
          </a:p>
          <a:p>
            <a:pPr>
              <a:buFontTx/>
              <a:buNone/>
            </a:pPr>
            <a:r>
              <a:rPr lang="ru-RU" b="1" dirty="0">
                <a:solidFill>
                  <a:srgbClr val="FF3300"/>
                </a:solidFill>
              </a:rPr>
              <a:t>               </a:t>
            </a:r>
            <a:r>
              <a:rPr lang="ru-RU" b="1" dirty="0" smtClean="0">
                <a:solidFill>
                  <a:srgbClr val="FF3300"/>
                </a:solidFill>
              </a:rPr>
              <a:t>		  </a:t>
            </a:r>
            <a:r>
              <a:rPr lang="ru-RU" b="1" dirty="0">
                <a:solidFill>
                  <a:srgbClr val="FF3300"/>
                </a:solidFill>
              </a:rPr>
              <a:t>Умение управлять   своими движениями</a:t>
            </a:r>
            <a:r>
              <a:rPr lang="ru-RU" b="1" dirty="0"/>
              <a:t> </a:t>
            </a:r>
            <a:endParaRPr lang="ru-RU" b="1" dirty="0" smtClean="0"/>
          </a:p>
          <a:p>
            <a:pPr>
              <a:buFontTx/>
              <a:buNone/>
            </a:pPr>
            <a:endParaRPr lang="ru-RU" b="1" dirty="0"/>
          </a:p>
          <a:p>
            <a:pPr>
              <a:buFontTx/>
              <a:buNone/>
            </a:pPr>
            <a:endParaRPr lang="ru-RU" b="1" dirty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b="1" dirty="0"/>
              <a:t>Творческую активность</a:t>
            </a:r>
            <a:r>
              <a:rPr lang="ru-RU" dirty="0"/>
              <a:t>          </a:t>
            </a:r>
            <a:r>
              <a:rPr lang="ru-RU" dirty="0" smtClean="0"/>
              <a:t>				  </a:t>
            </a:r>
            <a:r>
              <a:rPr lang="ru-RU" b="1" dirty="0">
                <a:solidFill>
                  <a:srgbClr val="FF0000"/>
                </a:solidFill>
              </a:rPr>
              <a:t>Кругозор детей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691680" y="2204864"/>
            <a:ext cx="169218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92080" y="2204864"/>
            <a:ext cx="19442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771800" y="2204864"/>
            <a:ext cx="1224136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71999" y="2204864"/>
            <a:ext cx="72009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860032" y="2204864"/>
            <a:ext cx="1584176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2339752" y="2204864"/>
            <a:ext cx="2016224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644008" y="2204864"/>
            <a:ext cx="2808312" cy="31683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8611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РАБОТА С РОДИТЕЛЯМИ: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22322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выставки игр и атрибутов по развитию мелкой моторики рук детей;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консультации индивидуальные и групповые «Речь и пальчики», «Как правильно проводить с ребёнком пальчиковые игры», « Пальчиковые шаги»;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мастер-класс для родителей «Волшебные пальчики»;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беседы с родителями «Дети и мелкая моторика рук»;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родительские собрания: знакомство с проектом «Весёлые ручки»;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Дни общения (ответы воспитателя на интересующие родителей вопросы;</a:t>
            </a:r>
          </a:p>
          <a:p>
            <a:pPr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семинар – практикум «Чтобы чётко говорить – надо с пальцами дружить».</a:t>
            </a:r>
          </a:p>
          <a:p>
            <a:pPr algn="ctr">
              <a:buNone/>
            </a:pPr>
            <a:r>
              <a:rPr lang="ru-RU" sz="2100" b="1" dirty="0"/>
              <a:t>Мастер-класс для воспитателей и  родителей </a:t>
            </a:r>
            <a:endParaRPr lang="ru-RU" sz="2100" dirty="0"/>
          </a:p>
          <a:p>
            <a:pPr algn="ctr">
              <a:buNone/>
            </a:pPr>
            <a:r>
              <a:rPr lang="ru-RU" sz="2100" b="1" dirty="0"/>
              <a:t>«Волшебные пальчики»</a:t>
            </a:r>
            <a:endParaRPr lang="ru-RU" dirty="0"/>
          </a:p>
          <a:p>
            <a:pPr algn="ctr"/>
            <a:endParaRPr lang="ru-RU" dirty="0"/>
          </a:p>
        </p:txBody>
      </p:sp>
      <p:pic>
        <p:nvPicPr>
          <p:cNvPr id="7170" name="Picture 2" descr="http://www.maaam.ru/upload/blogs/2493c93ea6d465a3686a3ecc53761162.jp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15640"/>
            <a:ext cx="4224164" cy="184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Alex\Desktop\света\док. сад\рес.центр Я фото\P1040866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3284984"/>
            <a:ext cx="288032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Alex\Desktop\света\док. сад\рес.центр Я фото\P1040868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8104" y="3284984"/>
            <a:ext cx="2991667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620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Мастер – класс по изготовлению дидактической игры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для развития мелкой моторики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Users\Alex\Desktop\света\док. сад\рес.центр Я фото\P1040872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340768"/>
            <a:ext cx="3888432" cy="241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lex\Desktop\света\док. сад\рес.центр Я фото\P104087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340768"/>
            <a:ext cx="38884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Alex\Desktop\света\док. сад\воспитатель года\моя воспитатель года\фото для Светы эксперем\P1050097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3933056"/>
            <a:ext cx="49685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Беседы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с родителями «Дети и мелкая моторика рук»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C:\Users\Alex\Desktop\света\док. сад\воспитатель года\моя воспитатель года\фото для Светы эксперем\DSCF0615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340768"/>
            <a:ext cx="633670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III.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Заключительный этап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08912" cy="43924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Анализируя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проделанную работу, можно сделать выводы:</a:t>
            </a:r>
          </a:p>
          <a:p>
            <a:pPr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тема разработанного проекта выбрана с учетом возрастных особенностей детей младшего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возраста, объема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информации, которая может быть ими воспринята, что положительно повлияло на различные виды деятельности детей;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отмечалась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положительная реакция и эмоциональный отклик детей на знакомство с новыми видами пальчиковой гимнастики, дети проявляли желание и интерес играть в данные игры, с интересом и желанием выполняли упражнения на развитие мелкой моторики рук;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возросла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речевая активность детей, внимание стало более сосредоточенным, улучшилась память;</a:t>
            </a:r>
          </a:p>
          <a:p>
            <a:pPr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считаем, что удалось достигнуть хороших результатов взаимодействия педагога с родителями. Родители принимали активное участие в реализации проекта, научились правильно проводить пальчиковую гимнастику в домашних условиях.</a:t>
            </a:r>
          </a:p>
          <a:p>
            <a:pPr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образом, целенаправленная, регулярно осуществляемая работа воспитателями и родителями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 развитию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речи детей посредством пальчиковой гимнастики, использование методических приемов, способствующих речевому развитию детей, позволила добиться положительных результатов. </a:t>
            </a: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24116"/>
            <a:ext cx="468052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441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«Истоки способностей и дарования детей – на кончиках их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ребенок».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				В.А. Сухомлинский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im8-tub-ru.yandex.net/i?id=36383644-21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403648" y="4653136"/>
            <a:ext cx="144780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6748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           МЕЛКАЯ МОТОРИКА - ЭТО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600" y="1628800"/>
            <a:ext cx="7848872" cy="295232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4400" dirty="0" smtClean="0"/>
              <a:t>Совокупность скоординированных действий нервной, мышечной и костной систем, часто в сочетании со зрительной системой, в выполнении мелких и точных движений кистями и пальцами рук и ног.</a:t>
            </a:r>
          </a:p>
          <a:p>
            <a:pPr marL="0" indent="0">
              <a:buNone/>
            </a:pPr>
            <a:endParaRPr lang="ru-RU" b="1" i="1" dirty="0"/>
          </a:p>
        </p:txBody>
      </p:sp>
      <p:pic>
        <p:nvPicPr>
          <p:cNvPr id="5" name="Рисунок 10" descr="мыш с карандашом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64088" y="4653136"/>
            <a:ext cx="2987824" cy="193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3acb8f5a1132c7a353dd688b373f9d2b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251520" y="404664"/>
            <a:ext cx="1632742" cy="1224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610110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ЗАЧЕМ НУЖНО РАЗВИВАТЬ МЕЛКУЮ МОТОРИКУ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052736"/>
            <a:ext cx="8363272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Одним из немаловажных аспектов подготовки ребенка к школьному обучению является развитие мелкой моторики и координации движений пальцев рук. Уровень развития мелкой моторики один из показателей интеллектуальной готовности к школьному обучению. Обычно ребенок, имеющий высокий уровень развития мелкой моторики, умеют логически рассуждать у него достаточно развиты память и внимание, связная речь. Дело в том, что в головном мозге человека  есть центры, отвечающие, за речь и движения пальцев рук расположены очень близко. Стимулируя тонкую моторику и активизируя тем самым соответствующие отделы мозга, мы мозга мы активизируем и соседние зоны, отвечающие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речь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При  подготовке дошкольников к письму, как показывает практика,  дети часто, испытывают затруднения с письмом: быстро устает рука, теряется рабочая строчка, не получается правильное написание букв. Эти затруднения обуславливаются неразвитостью мелкой моторики пальцев руки и недостаточной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сформированностью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зрительно – двигательной координации.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Актуальность данной проблемы очевидна на сегодняшний день и заключается в том, что многие современные концепции дошкольного образования признают незаменимое влияние пальчиковых игр на речевое развитие ребёнка, а также проблема вызвана недостаточным просвещением родителей в данном вопросе.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На разработку проекта повлияла необходимость ориентировать родителей на правильный выбор пальчиковой гимнастики для детей взаимодействие с ребёнком в процессе этих упражнений.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://cs411427.userapi.com/v411427375/19/bdv78cFFoKs.jpg"/>
          <p:cNvPicPr>
            <a:picLocks noGrp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588224" y="4941168"/>
            <a:ext cx="2103329" cy="14730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65233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f-journal.ru/wp-content/uploads/159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5144"/>
            <a:ext cx="3816424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1440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показать способы и приёмы проведения пальчиковой гимнастики;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познакомить с правилами проведения пальчиковой гимнастики;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речь детей, расширять словарный запас.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для детей: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развивать мелкую моторику пальцев рук детей, речевые способности, учитывая возрастные и индивидуальные особенности ребёнка;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для родителей: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учитывать опыт детей, приобретенный в детском саду;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-создавать в семье благоприятные условия для проведения пальчиковой гимнастики.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Воспитатели, дети, законные представители детей.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Средства достижения поставленных задач: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применение пальчиковой гимнастики во время досуга детей;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использование пальчиковой гимнастики на занятиях, на прогулке и т.д.;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информационные листы для родителей;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разучивание стихов,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потешек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использование атрибутов к пальчиковой гимнастике.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Условия: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Материальные: приобрести игры для развития мелкой моторики, пальчиковые театры согласно возраста детей, необходимую методическую литературу по данной теме.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1. Игра «Цветные столбики»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2. Игра на развитие мелкой моторики «Цветные бусы»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3. Мозаика 50 деталей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4. Пирамидка «Сияние»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5. Кубики в картинках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Мозаика мелкая «Полянка»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Пазлы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«Гусеница»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Набор «Строим вместе» (54 кубика)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9. Конструктор «Строитель»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10. Пальчиковый театр «Колобок»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11. Пальчиковый театр «Репка»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12. Пальчиковый театр «Теремок»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310231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61926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Дети: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проявляют интерес к пальчиковой гимнастике;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увеличился словарный запас детей, речь детей стала более эмоциональной и выразительной.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возросла речевая активность детей в различных видах деятельности;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дети используют пальчиковую гимнастику в повседневной жизни;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отзывы родителей и педагогов;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у детей более развита мимика, моторика пальцев рук, внимание, память, воображение, речь.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Родители: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родители стали единомышленниками с педагогами ДОУ по использованию пальчиковой гимнастики в работе с детьми;</a:t>
            </a:r>
          </a:p>
          <a:p>
            <a:pPr>
              <a:buFontTx/>
              <a:buChar char="-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родители получили необходимые знания по данной теме, стали более информированными в вопросе проведения пальчиковой гимнастики с детьми дома;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Этапы проекта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I.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Подготовительный этап: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Определение педагогом темы, целей и задач, содержания проекта, прогнозирование результата;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Обсуждение с родителями проекта, выяснение возможностей, средств, необходимых для реализации проекта, определение содержания, длительности проекта и участия в нем родителей.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Подготовка наглядного материала: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письменных консультаций, стендов информации;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современных, многофункциональных игр для развития мелкой моторики рук «Бусы», «Цветная башенка» и др.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оформление фотовыставок «Говорящие пальчики», «Пальчиковые сказки» и др.;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выставки детских работ «Ваза из фасоли» и др.</a:t>
            </a:r>
          </a:p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II.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Основной этап реализации проекта: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составление перспективного плана проведения пальчиковой гимнастики с ребенком;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разработка рекомендаций по проведению пальчиковой гимнастики;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обучение родителей проведению пальчиковой гимнастики с ребенком;</a:t>
            </a:r>
          </a:p>
          <a:p>
            <a:pPr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включение пальчиковой гимнастики в конспекты занятий, комплексы утренней гимнастики, в сценарии утренников, в утренние и вечерние отрезки времени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FF0000"/>
                </a:solidFill>
              </a:rPr>
              <a:t/>
            </a:r>
            <a:br>
              <a:rPr lang="ru-RU" sz="3100" b="1" i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Рекомендации по проведению пальчиковых игр: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908720"/>
            <a:ext cx="8424936" cy="33843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3600" dirty="0" smtClean="0"/>
              <a:t>- </a:t>
            </a: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перед игрой с ребенком необходимо обсудить ее содержание, сразу при этом отрабатывая необходимые жесты, комбинации пальцев, движения. Это не только позволит подготовить малыша к правильному выполнению упражнения, но и создаст необходимый эмоциональный настрой;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выполнять упражнения следует вместе с ребенком, при этом демонстрируя собственную увлеченность игрой;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при повторных проведениях игры дети нередко начинают производить текст частично (особенно начало и окончание фраз). Постепенно текст разучивается наизусть, дети произносят его целиком, соотнося слова с движением;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выбрав два или три упражнения, постепенно заменяйте их новыми. Наиболее понравившиеся игры можете оставить в своем репертуаре и возвращаться к ним по желанию малыша;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не ставьте перед ребенком несколько сложных задач сразу (к примеру, показывать движения и произносить текст). Объем внимания у детей ограничен, и невыполнимая задача может «отбить» интерес к игре;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вначале дети испытывают затруднения в выполнении многих упражнений, поэтому отрабатываются движения постепенно и пассивно, с помощью взрослых;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никогда не принуждайте. Попытайтесь разобраться в причинах отказа, если возможно, ликвидировать их (например, изменив задание) или поменяйте игру;</a:t>
            </a:r>
          </a:p>
          <a:p>
            <a:pPr>
              <a:buNone/>
            </a:pPr>
            <a:r>
              <a:rPr lang="ru-RU" sz="5600" dirty="0" smtClean="0">
                <a:latin typeface="Times New Roman" pitchFamily="18" charset="0"/>
                <a:cs typeface="Times New Roman" pitchFamily="18" charset="0"/>
              </a:rPr>
              <a:t>- стимулируйте подпевание детей, «не замечайте», если они поначалу делают что-то неправильно, поощряйте успехи.</a:t>
            </a:r>
          </a:p>
          <a:p>
            <a:pPr marL="0" indent="0" algn="ctr">
              <a:buNone/>
            </a:pPr>
            <a:endParaRPr lang="ru-RU" sz="5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://im6-tub-ru.yandex.net/i?id=196862289-30-72&amp;n=21">
            <a:hlinkClick r:id="rId2" tgtFrame="&quot;_blank&quot;"/>
          </p:cNvPr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437112"/>
            <a:ext cx="3096345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124922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395" y="205384"/>
            <a:ext cx="9144395" cy="6096000"/>
            <a:chOff x="1349" y="4642"/>
            <a:chExt cx="9364" cy="6132"/>
          </a:xfrm>
        </p:grpSpPr>
        <p:sp>
          <p:nvSpPr>
            <p:cNvPr id="3" name="Freeform 3"/>
            <p:cNvSpPr>
              <a:spLocks noEditPoints="1"/>
            </p:cNvSpPr>
            <p:nvPr/>
          </p:nvSpPr>
          <p:spPr bwMode="gray">
            <a:xfrm rot="-1358056">
              <a:off x="1807" y="6095"/>
              <a:ext cx="8549" cy="3773"/>
            </a:xfrm>
            <a:custGeom>
              <a:avLst/>
              <a:gdLst>
                <a:gd name="T0" fmla="*/ 1439336 w 4040"/>
                <a:gd name="T1" fmla="*/ 6123 h 1888"/>
                <a:gd name="T2" fmla="*/ 1049667 w 4040"/>
                <a:gd name="T3" fmla="*/ 37700 h 1888"/>
                <a:gd name="T4" fmla="*/ 704296 w 4040"/>
                <a:gd name="T5" fmla="*/ 92556 h 1888"/>
                <a:gd name="T6" fmla="*/ 413171 w 4040"/>
                <a:gd name="T7" fmla="*/ 167657 h 1888"/>
                <a:gd name="T8" fmla="*/ 192031 w 4040"/>
                <a:gd name="T9" fmla="*/ 259188 h 1888"/>
                <a:gd name="T10" fmla="*/ 49385 w 4040"/>
                <a:gd name="T11" fmla="*/ 365048 h 1888"/>
                <a:gd name="T12" fmla="*/ 0 w 4040"/>
                <a:gd name="T13" fmla="*/ 480004 h 1888"/>
                <a:gd name="T14" fmla="*/ 49385 w 4040"/>
                <a:gd name="T15" fmla="*/ 594717 h 1888"/>
                <a:gd name="T16" fmla="*/ 192031 w 4040"/>
                <a:gd name="T17" fmla="*/ 700601 h 1888"/>
                <a:gd name="T18" fmla="*/ 413171 w 4040"/>
                <a:gd name="T19" fmla="*/ 792116 h 1888"/>
                <a:gd name="T20" fmla="*/ 704296 w 4040"/>
                <a:gd name="T21" fmla="*/ 867208 h 1888"/>
                <a:gd name="T22" fmla="*/ 1049667 w 4040"/>
                <a:gd name="T23" fmla="*/ 922053 h 1888"/>
                <a:gd name="T24" fmla="*/ 1439336 w 4040"/>
                <a:gd name="T25" fmla="*/ 953636 h 1888"/>
                <a:gd name="T26" fmla="*/ 1859833 w 4040"/>
                <a:gd name="T27" fmla="*/ 957720 h 1888"/>
                <a:gd name="T28" fmla="*/ 2261507 w 4040"/>
                <a:gd name="T29" fmla="*/ 935312 h 1888"/>
                <a:gd name="T30" fmla="*/ 2623773 w 4040"/>
                <a:gd name="T31" fmla="*/ 887480 h 1888"/>
                <a:gd name="T32" fmla="*/ 2933299 w 4040"/>
                <a:gd name="T33" fmla="*/ 819388 h 1888"/>
                <a:gd name="T34" fmla="*/ 3180107 w 4040"/>
                <a:gd name="T35" fmla="*/ 733073 h 1888"/>
                <a:gd name="T36" fmla="*/ 3350158 w 4040"/>
                <a:gd name="T37" fmla="*/ 631348 h 1888"/>
                <a:gd name="T38" fmla="*/ 3431844 w 4040"/>
                <a:gd name="T39" fmla="*/ 519497 h 1888"/>
                <a:gd name="T40" fmla="*/ 3414949 w 4040"/>
                <a:gd name="T41" fmla="*/ 401601 h 1888"/>
                <a:gd name="T42" fmla="*/ 3302819 w 4040"/>
                <a:gd name="T43" fmla="*/ 292751 h 1888"/>
                <a:gd name="T44" fmla="*/ 3105378 w 4040"/>
                <a:gd name="T45" fmla="*/ 196172 h 1888"/>
                <a:gd name="T46" fmla="*/ 2836376 w 4040"/>
                <a:gd name="T47" fmla="*/ 115980 h 1888"/>
                <a:gd name="T48" fmla="*/ 2507900 w 4040"/>
                <a:gd name="T49" fmla="*/ 53959 h 1888"/>
                <a:gd name="T50" fmla="*/ 2132138 w 4040"/>
                <a:gd name="T51" fmla="*/ 14277 h 1888"/>
                <a:gd name="T52" fmla="*/ 1718645 w 4040"/>
                <a:gd name="T53" fmla="*/ 0 h 1888"/>
                <a:gd name="T54" fmla="*/ 1366075 w 4040"/>
                <a:gd name="T55" fmla="*/ 882372 h 1888"/>
                <a:gd name="T56" fmla="*/ 990220 w 4040"/>
                <a:gd name="T57" fmla="*/ 852948 h 1888"/>
                <a:gd name="T58" fmla="*/ 660194 w 4040"/>
                <a:gd name="T59" fmla="*/ 801033 h 1888"/>
                <a:gd name="T60" fmla="*/ 389509 w 4040"/>
                <a:gd name="T61" fmla="*/ 730028 h 1888"/>
                <a:gd name="T62" fmla="*/ 190505 w 4040"/>
                <a:gd name="T63" fmla="*/ 643584 h 1888"/>
                <a:gd name="T64" fmla="*/ 74897 w 4040"/>
                <a:gd name="T65" fmla="*/ 545928 h 1888"/>
                <a:gd name="T66" fmla="*/ 57903 w 4040"/>
                <a:gd name="T67" fmla="*/ 439305 h 1888"/>
                <a:gd name="T68" fmla="*/ 141120 w 4040"/>
                <a:gd name="T69" fmla="*/ 337596 h 1888"/>
                <a:gd name="T70" fmla="*/ 314775 w 4040"/>
                <a:gd name="T71" fmla="*/ 246956 h 1888"/>
                <a:gd name="T72" fmla="*/ 563288 w 4040"/>
                <a:gd name="T73" fmla="*/ 170704 h 1888"/>
                <a:gd name="T74" fmla="*/ 874307 w 4040"/>
                <a:gd name="T75" fmla="*/ 112924 h 1888"/>
                <a:gd name="T76" fmla="*/ 1237047 w 4040"/>
                <a:gd name="T77" fmla="*/ 75340 h 1888"/>
                <a:gd name="T78" fmla="*/ 1635081 w 4040"/>
                <a:gd name="T79" fmla="*/ 61071 h 1888"/>
                <a:gd name="T80" fmla="*/ 2035278 w 4040"/>
                <a:gd name="T81" fmla="*/ 75340 h 1888"/>
                <a:gd name="T82" fmla="*/ 2397355 w 4040"/>
                <a:gd name="T83" fmla="*/ 112924 h 1888"/>
                <a:gd name="T84" fmla="*/ 2708933 w 4040"/>
                <a:gd name="T85" fmla="*/ 170704 h 1888"/>
                <a:gd name="T86" fmla="*/ 2957444 w 4040"/>
                <a:gd name="T87" fmla="*/ 246956 h 1888"/>
                <a:gd name="T88" fmla="*/ 3130722 w 4040"/>
                <a:gd name="T89" fmla="*/ 337596 h 1888"/>
                <a:gd name="T90" fmla="*/ 3214297 w 4040"/>
                <a:gd name="T91" fmla="*/ 439305 h 1888"/>
                <a:gd name="T92" fmla="*/ 3196994 w 4040"/>
                <a:gd name="T93" fmla="*/ 545928 h 1888"/>
                <a:gd name="T94" fmla="*/ 3081337 w 4040"/>
                <a:gd name="T95" fmla="*/ 643584 h 1888"/>
                <a:gd name="T96" fmla="*/ 2882211 w 4040"/>
                <a:gd name="T97" fmla="*/ 730028 h 1888"/>
                <a:gd name="T98" fmla="*/ 2611684 w 4040"/>
                <a:gd name="T99" fmla="*/ 801033 h 1888"/>
                <a:gd name="T100" fmla="*/ 2281622 w 4040"/>
                <a:gd name="T101" fmla="*/ 852948 h 1888"/>
                <a:gd name="T102" fmla="*/ 1905608 w 4040"/>
                <a:gd name="T103" fmla="*/ 882372 h 188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040"/>
                <a:gd name="T157" fmla="*/ 0 h 1888"/>
                <a:gd name="T158" fmla="*/ 4040 w 4040"/>
                <a:gd name="T159" fmla="*/ 1888 h 188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rgbClr val="656565"/>
                </a:gs>
                <a:gs pos="100000">
                  <a:srgbClr val="DDDDD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gray">
            <a:xfrm rot="20359174">
              <a:off x="4062" y="7242"/>
              <a:ext cx="3967" cy="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981" tIns="37490" rIns="74981" bIns="3749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2400" b="1" dirty="0" smtClean="0">
                  <a:solidFill>
                    <a:srgbClr val="FF0000"/>
                  </a:solidFill>
                </a:rPr>
                <a:t>ОБРАЗОВАТЕЛЬНЫЕ ОБЛАСТИ</a:t>
              </a:r>
              <a:endParaRPr lang="ru-RU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Oval 5"/>
            <p:cNvSpPr>
              <a:spLocks noChangeArrowheads="1"/>
            </p:cNvSpPr>
            <p:nvPr/>
          </p:nvSpPr>
          <p:spPr bwMode="gray">
            <a:xfrm>
              <a:off x="2891" y="6015"/>
              <a:ext cx="1674" cy="1681"/>
            </a:xfrm>
            <a:prstGeom prst="ellipse">
              <a:avLst/>
            </a:prstGeom>
            <a:gradFill rotWithShape="1">
              <a:gsLst>
                <a:gs pos="0">
                  <a:srgbClr val="BCF2D7"/>
                </a:gs>
                <a:gs pos="100000">
                  <a:srgbClr val="00CC6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76200" dir="10800000">
                <a:srgbClr val="46505E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981" tIns="37490" rIns="74981" bIns="37490" anchor="ctr"/>
            <a:lstStyle/>
            <a:p>
              <a:pPr algn="ctr"/>
              <a:endParaRPr lang="ru-RU"/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" y="6686"/>
              <a:ext cx="1296" cy="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gray">
            <a:xfrm>
              <a:off x="2891" y="6095"/>
              <a:ext cx="1800" cy="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981" tIns="37490" rIns="74981" bIns="3749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«Здоровье» и «Физическая культура» – утренняя гимнастика, физкультминутки, физические упражнения</a:t>
              </a:r>
              <a:endPara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gray">
            <a:xfrm>
              <a:off x="4759" y="4872"/>
              <a:ext cx="1674" cy="1682"/>
            </a:xfrm>
            <a:prstGeom prst="ellipse">
              <a:avLst/>
            </a:prstGeom>
            <a:gradFill rotWithShape="1">
              <a:gsLst>
                <a:gs pos="0">
                  <a:srgbClr val="FFFFF7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12700" dir="10800000">
                <a:srgbClr val="46505E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981" tIns="37490" rIns="74981" bIns="37490" anchor="ctr"/>
            <a:lstStyle/>
            <a:p>
              <a:pPr algn="ctr"/>
              <a:endParaRPr lang="ru-RU"/>
            </a:p>
          </p:txBody>
        </p:sp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" y="5868"/>
              <a:ext cx="1224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0"/>
            <p:cNvSpPr txBox="1">
              <a:spLocks noChangeArrowheads="1"/>
            </p:cNvSpPr>
            <p:nvPr/>
          </p:nvSpPr>
          <p:spPr bwMode="gray">
            <a:xfrm>
              <a:off x="4956" y="5376"/>
              <a:ext cx="1508" cy="1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981" tIns="37490" rIns="74981" bIns="3749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sz="1200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gray">
            <a:xfrm>
              <a:off x="6895" y="4642"/>
              <a:ext cx="1575" cy="1682"/>
            </a:xfrm>
            <a:prstGeom prst="ellipse">
              <a:avLst/>
            </a:prstGeom>
            <a:gradFill rotWithShape="1">
              <a:gsLst>
                <a:gs pos="0">
                  <a:srgbClr val="DDBBFF"/>
                </a:gs>
                <a:gs pos="100000">
                  <a:srgbClr val="9933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 dist="63500" dir="10800000">
                <a:srgbClr val="46505E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981" tIns="37490" rIns="74981" bIns="37490" anchor="ctr"/>
            <a:lstStyle/>
            <a:p>
              <a:pPr algn="ctr"/>
              <a:endParaRPr lang="ru-RU"/>
            </a:p>
          </p:txBody>
        </p:sp>
        <p:pic>
          <p:nvPicPr>
            <p:cNvPr id="12" name="Picture 1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1" y="4996"/>
              <a:ext cx="1297" cy="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3"/>
            <p:cNvSpPr txBox="1">
              <a:spLocks noChangeArrowheads="1"/>
            </p:cNvSpPr>
            <p:nvPr/>
          </p:nvSpPr>
          <p:spPr bwMode="gray">
            <a:xfrm>
              <a:off x="6895" y="4872"/>
              <a:ext cx="1596" cy="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981" tIns="37490" rIns="74981" bIns="3749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200" b="1" dirty="0"/>
                <a:t>         </a:t>
              </a:r>
              <a:r>
                <a:rPr lang="ru-RU" sz="1200" b="1" dirty="0" smtClean="0"/>
                <a:t>«Чтение художественной литературы» – стихи, загадки и </a:t>
              </a:r>
              <a:r>
                <a:rPr lang="ru-RU" sz="1200" b="1" dirty="0" err="1" smtClean="0"/>
                <a:t>потешки</a:t>
              </a:r>
              <a:r>
                <a:rPr lang="ru-RU" sz="1200" b="1" dirty="0"/>
                <a:t> </a:t>
              </a:r>
              <a:r>
                <a:rPr lang="ru-RU" sz="1200" b="1" dirty="0" smtClean="0"/>
                <a:t>и т.д.</a:t>
              </a:r>
              <a:endParaRPr lang="ru-RU" sz="1200" b="1" dirty="0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6628" y="8360"/>
              <a:ext cx="1674" cy="1675"/>
            </a:xfrm>
            <a:prstGeom prst="ellipse">
              <a:avLst/>
            </a:prstGeom>
            <a:gradFill rotWithShape="1">
              <a:gsLst>
                <a:gs pos="0">
                  <a:srgbClr val="FFFFED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>
                <a:srgbClr val="46505E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981" tIns="37490" rIns="74981" bIns="37490" anchor="ctr"/>
            <a:lstStyle/>
            <a:p>
              <a:pPr algn="ctr"/>
              <a:endParaRPr lang="ru-RU"/>
            </a:p>
          </p:txBody>
        </p:sp>
        <p:pic>
          <p:nvPicPr>
            <p:cNvPr id="15" name="Picture 1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3" y="8360"/>
              <a:ext cx="1297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6"/>
            <p:cNvSpPr txBox="1">
              <a:spLocks noChangeArrowheads="1"/>
            </p:cNvSpPr>
            <p:nvPr/>
          </p:nvSpPr>
          <p:spPr bwMode="gray">
            <a:xfrm>
              <a:off x="6698" y="8753"/>
              <a:ext cx="144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981" tIns="37490" rIns="74981" bIns="3749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200" b="1" dirty="0" smtClean="0"/>
                <a:t>«Музыка» - пальчиковые игры</a:t>
              </a:r>
              <a:endParaRPr lang="ru-RU" sz="1200" b="1" dirty="0"/>
            </a:p>
          </p:txBody>
        </p:sp>
        <p:sp>
          <p:nvSpPr>
            <p:cNvPr id="17" name="Oval 17"/>
            <p:cNvSpPr>
              <a:spLocks noChangeArrowheads="1"/>
            </p:cNvSpPr>
            <p:nvPr/>
          </p:nvSpPr>
          <p:spPr bwMode="gray">
            <a:xfrm>
              <a:off x="1349" y="7595"/>
              <a:ext cx="2027" cy="1775"/>
            </a:xfrm>
            <a:prstGeom prst="ellipse">
              <a:avLst/>
            </a:prstGeom>
            <a:gradFill rotWithShape="1">
              <a:gsLst>
                <a:gs pos="0">
                  <a:srgbClr val="FFFFF3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>
                <a:srgbClr val="46505E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981" tIns="37490" rIns="74981" bIns="37490" anchor="ctr"/>
            <a:lstStyle/>
            <a:p>
              <a:pPr algn="ctr"/>
              <a:r>
                <a:rPr lang="ru-RU" sz="1100" b="1" dirty="0" smtClean="0">
                  <a:latin typeface="Arial" pitchFamily="34" charset="0"/>
                  <a:cs typeface="Arial" pitchFamily="34" charset="0"/>
                </a:rPr>
                <a:t>«Художественное творчество» </a:t>
              </a:r>
              <a:r>
                <a:rPr lang="ru-RU" sz="1200" b="1" dirty="0" smtClean="0">
                  <a:latin typeface="Arial" pitchFamily="34" charset="0"/>
                  <a:cs typeface="Arial" pitchFamily="34" charset="0"/>
                </a:rPr>
                <a:t>– детские поделки, рисунки</a:t>
              </a:r>
              <a:endParaRPr lang="ru-RU" sz="12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8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8" y="9099"/>
              <a:ext cx="1297" cy="1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Oval 20"/>
            <p:cNvSpPr>
              <a:spLocks noChangeArrowheads="1"/>
            </p:cNvSpPr>
            <p:nvPr/>
          </p:nvSpPr>
          <p:spPr bwMode="gray">
            <a:xfrm>
              <a:off x="2837" y="9099"/>
              <a:ext cx="1674" cy="1675"/>
            </a:xfrm>
            <a:prstGeom prst="ellipse">
              <a:avLst/>
            </a:prstGeom>
            <a:gradFill rotWithShape="1">
              <a:gsLst>
                <a:gs pos="0">
                  <a:srgbClr val="C2ECFB"/>
                </a:gs>
                <a:gs pos="100000">
                  <a:srgbClr val="00B0F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>
                <a:srgbClr val="46505E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981" tIns="37490" rIns="74981" bIns="37490" anchor="ctr"/>
            <a:lstStyle/>
            <a:p>
              <a:pPr algn="ctr"/>
              <a:endParaRPr lang="ru-RU"/>
            </a:p>
          </p:txBody>
        </p:sp>
        <p:pic>
          <p:nvPicPr>
            <p:cNvPr id="21" name="Picture 21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9" y="9099"/>
              <a:ext cx="1297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22"/>
            <p:cNvSpPr txBox="1">
              <a:spLocks noChangeArrowheads="1"/>
            </p:cNvSpPr>
            <p:nvPr/>
          </p:nvSpPr>
          <p:spPr bwMode="gray">
            <a:xfrm>
              <a:off x="2891" y="9333"/>
              <a:ext cx="1728" cy="1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981" tIns="37490" rIns="74981" bIns="3749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 sz="900" b="1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23" name="Oval 23"/>
            <p:cNvSpPr>
              <a:spLocks noChangeArrowheads="1"/>
            </p:cNvSpPr>
            <p:nvPr/>
          </p:nvSpPr>
          <p:spPr bwMode="gray">
            <a:xfrm>
              <a:off x="4956" y="9013"/>
              <a:ext cx="1675" cy="1676"/>
            </a:xfrm>
            <a:prstGeom prst="ellipse">
              <a:avLst/>
            </a:prstGeom>
            <a:gradFill rotWithShape="1">
              <a:gsLst>
                <a:gs pos="0">
                  <a:srgbClr val="FFE7E7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>
                <a:srgbClr val="46505E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981" tIns="37490" rIns="74981" bIns="37490" anchor="ctr"/>
            <a:lstStyle/>
            <a:p>
              <a:pPr algn="ctr"/>
              <a:endParaRPr lang="ru-RU"/>
            </a:p>
          </p:txBody>
        </p:sp>
        <p:pic>
          <p:nvPicPr>
            <p:cNvPr id="24" name="Picture 2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" y="9096"/>
              <a:ext cx="1347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Oval 26"/>
            <p:cNvSpPr>
              <a:spLocks noChangeArrowheads="1"/>
            </p:cNvSpPr>
            <p:nvPr/>
          </p:nvSpPr>
          <p:spPr bwMode="gray">
            <a:xfrm>
              <a:off x="8403" y="7358"/>
              <a:ext cx="1674" cy="1675"/>
            </a:xfrm>
            <a:prstGeom prst="ellipse">
              <a:avLst/>
            </a:prstGeom>
            <a:gradFill rotWithShape="1">
              <a:gsLst>
                <a:gs pos="0">
                  <a:srgbClr val="DDFFFF"/>
                </a:gs>
                <a:gs pos="100000">
                  <a:srgbClr val="11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>
                <a:srgbClr val="46505E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981" tIns="37490" rIns="74981" bIns="37490" anchor="ctr"/>
            <a:lstStyle/>
            <a:p>
              <a:pPr algn="ctr"/>
              <a:endParaRPr lang="ru-RU"/>
            </a:p>
          </p:txBody>
        </p:sp>
        <p:pic>
          <p:nvPicPr>
            <p:cNvPr id="27" name="Picture 27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" y="8015"/>
              <a:ext cx="1007" cy="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28"/>
            <p:cNvSpPr txBox="1">
              <a:spLocks noChangeArrowheads="1"/>
            </p:cNvSpPr>
            <p:nvPr/>
          </p:nvSpPr>
          <p:spPr bwMode="gray">
            <a:xfrm>
              <a:off x="8470" y="7771"/>
              <a:ext cx="1440" cy="1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981" tIns="37490" rIns="74981" bIns="3749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endParaRPr lang="ru-RU"/>
            </a:p>
          </p:txBody>
        </p:sp>
        <p:sp>
          <p:nvSpPr>
            <p:cNvPr id="29" name="Oval 29"/>
            <p:cNvSpPr>
              <a:spLocks noChangeArrowheads="1"/>
            </p:cNvSpPr>
            <p:nvPr/>
          </p:nvSpPr>
          <p:spPr bwMode="gray">
            <a:xfrm>
              <a:off x="8798" y="5537"/>
              <a:ext cx="1674" cy="1676"/>
            </a:xfrm>
            <a:prstGeom prst="ellipse">
              <a:avLst/>
            </a:prstGeom>
            <a:gradFill rotWithShape="1">
              <a:gsLst>
                <a:gs pos="0">
                  <a:srgbClr val="FFFFE1"/>
                </a:gs>
                <a:gs pos="100000">
                  <a:srgbClr val="FFFF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2">
                <a:srgbClr val="46505E">
                  <a:alpha val="50000"/>
                </a:srgbClr>
              </a:prst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4981" tIns="37490" rIns="74981" bIns="37490" anchor="ctr"/>
            <a:lstStyle/>
            <a:p>
              <a:pPr algn="ctr"/>
              <a:endParaRPr lang="ru-RU"/>
            </a:p>
          </p:txBody>
        </p:sp>
        <p:pic>
          <p:nvPicPr>
            <p:cNvPr id="30" name="Picture 3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" y="5537"/>
              <a:ext cx="2025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 Box 31"/>
            <p:cNvSpPr txBox="1">
              <a:spLocks noChangeArrowheads="1"/>
            </p:cNvSpPr>
            <p:nvPr/>
          </p:nvSpPr>
          <p:spPr bwMode="gray">
            <a:xfrm>
              <a:off x="8732" y="5537"/>
              <a:ext cx="1981" cy="14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981" tIns="37490" rIns="74981" bIns="3749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2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«Познание» - использование счетного материала, ознакомление с окружающим, экспериментальная деятельность и т.д.</a:t>
              </a:r>
              <a:endParaRPr lang="ru-RU" sz="1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2" name="Рисунок 7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491" y="566833"/>
            <a:ext cx="1468438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7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7788" y="2837810"/>
            <a:ext cx="1260475" cy="171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25"/>
          <p:cNvSpPr txBox="1">
            <a:spLocks noChangeArrowheads="1"/>
          </p:cNvSpPr>
          <p:nvPr/>
        </p:nvSpPr>
        <p:spPr bwMode="gray">
          <a:xfrm>
            <a:off x="3307574" y="4915273"/>
            <a:ext cx="1626469" cy="10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4981" tIns="37490" rIns="74981" bIns="3749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sz="1200" b="1" dirty="0" smtClean="0"/>
              <a:t>«Коммуникация» общение детей во время игровой деятельности</a:t>
            </a:r>
            <a:endParaRPr lang="ru-RU" sz="1200" b="1" dirty="0"/>
          </a:p>
        </p:txBody>
      </p:sp>
      <p:pic>
        <p:nvPicPr>
          <p:cNvPr id="1026" name="Picture 2" descr="http://papinsait.ru/images/Vse-o-rebenke/razvivaem-motoriku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8524" y="4902794"/>
            <a:ext cx="1023312" cy="113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вниз 24"/>
          <p:cNvSpPr/>
          <p:nvPr/>
        </p:nvSpPr>
        <p:spPr>
          <a:xfrm>
            <a:off x="4139952" y="3717032"/>
            <a:ext cx="286709" cy="942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лево 34"/>
          <p:cNvSpPr/>
          <p:nvPr/>
        </p:nvSpPr>
        <p:spPr>
          <a:xfrm rot="20959792">
            <a:off x="1852205" y="3668811"/>
            <a:ext cx="1060659" cy="2773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лево 35"/>
          <p:cNvSpPr/>
          <p:nvPr/>
        </p:nvSpPr>
        <p:spPr>
          <a:xfrm rot="2072749">
            <a:off x="2957797" y="2685165"/>
            <a:ext cx="637388" cy="3345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17630338">
            <a:off x="5008794" y="1955020"/>
            <a:ext cx="669881" cy="405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20834780">
            <a:off x="6323599" y="2021027"/>
            <a:ext cx="979896" cy="321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3653984">
            <a:off x="5156644" y="3545288"/>
            <a:ext cx="780038" cy="313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942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ФОРМЫ РАБОТЫ ПО РАЗВИТИЮ МЕЛКОЙ МОТОРИКИ: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pPr algn="ctr"/>
            <a:r>
              <a:rPr lang="ru-RU" dirty="0" smtClean="0"/>
              <a:t>ГРУППОВАЯ</a:t>
            </a:r>
          </a:p>
          <a:p>
            <a:pPr algn="ctr"/>
            <a:r>
              <a:rPr lang="ru-RU" dirty="0" smtClean="0"/>
              <a:t>ПОДГРУППОВАЯ</a:t>
            </a:r>
          </a:p>
          <a:p>
            <a:pPr algn="ctr"/>
            <a:r>
              <a:rPr lang="ru-RU" dirty="0" smtClean="0"/>
              <a:t>ИНДИВИДУАЛЬНАЯ</a:t>
            </a:r>
            <a:endParaRPr lang="ru-RU" dirty="0"/>
          </a:p>
        </p:txBody>
      </p:sp>
      <p:pic>
        <p:nvPicPr>
          <p:cNvPr id="2050" name="Picture 2" descr="http://old.tspu.edu.ru/pf/files/image/different/fotoot4eti/2010_praktika0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56992"/>
            <a:ext cx="261622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handgum.ru/images/action_foto/mot_bn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4887" y="3356991"/>
            <a:ext cx="3096344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.vigoda.ru/img/offer/pictures/007/397/100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56989"/>
            <a:ext cx="2808312" cy="324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8351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391</TotalTime>
  <Words>1148</Words>
  <Application>Microsoft Office PowerPoint</Application>
  <PresentationFormat>Экран (4:3)</PresentationFormat>
  <Paragraphs>129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«Истоки способностей и дарования детей – на кончиках их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руке, тем умнее ребенок».      В.А. Сухомлинский</vt:lpstr>
      <vt:lpstr>            МЕЛКАЯ МОТОРИКА - ЭТО</vt:lpstr>
      <vt:lpstr>ЗАЧЕМ НУЖНО РАЗВИВАТЬ МЕЛКУЮ МОТОРИКУ</vt:lpstr>
      <vt:lpstr> </vt:lpstr>
      <vt:lpstr>Предполагаемый результат: </vt:lpstr>
      <vt:lpstr> Рекомендации по проведению пальчиковых игр: </vt:lpstr>
      <vt:lpstr>Слайд 8</vt:lpstr>
      <vt:lpstr>ФОРМЫ РАБОТЫ ПО РАЗВИТИЮ МЕЛКОЙ МОТОРИКИ:</vt:lpstr>
      <vt:lpstr>СРЕДСТВА ДЛЯ  РАЗВИТИЯ МЕЛКОЙ МОТОРИКИ</vt:lpstr>
      <vt:lpstr>Слайд 11</vt:lpstr>
      <vt:lpstr>Слайд 12</vt:lpstr>
      <vt:lpstr>Слайд 13</vt:lpstr>
      <vt:lpstr>НЕТРАДИЦИОННЫЕ МЕТОДЫ:</vt:lpstr>
      <vt:lpstr>Слайд 15</vt:lpstr>
      <vt:lpstr> РАБОТА С РОДИТЕЛЯМИ: </vt:lpstr>
      <vt:lpstr>Мастер – класс по изготовлению дидактической игры  для развития мелкой моторики </vt:lpstr>
      <vt:lpstr>  Беседы с родителями «Дети и мелкая моторика рук» </vt:lpstr>
      <vt:lpstr> III. Заключительный этап 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Alex</cp:lastModifiedBy>
  <cp:revision>47</cp:revision>
  <dcterms:created xsi:type="dcterms:W3CDTF">2013-02-02T12:47:56Z</dcterms:created>
  <dcterms:modified xsi:type="dcterms:W3CDTF">2009-11-06T14:52:28Z</dcterms:modified>
</cp:coreProperties>
</file>