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57" r:id="rId3"/>
    <p:sldId id="258" r:id="rId4"/>
    <p:sldId id="265" r:id="rId5"/>
    <p:sldId id="259" r:id="rId6"/>
    <p:sldId id="260" r:id="rId7"/>
    <p:sldId id="261" r:id="rId8"/>
    <p:sldId id="262" r:id="rId9"/>
    <p:sldId id="263" r:id="rId10"/>
    <p:sldId id="266" r:id="rId11"/>
    <p:sldId id="264" r:id="rId12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93" d="100"/>
          <a:sy n="93" d="100"/>
        </p:scale>
        <p:origin x="-39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Прямая соединительная линия 7"/>
          <p:cNvCxnSpPr/>
          <p:nvPr/>
        </p:nvCxnSpPr>
        <p:spPr>
          <a:xfrm>
            <a:off x="1463675" y="3549650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Прямая соединительная линия 12"/>
          <p:cNvCxnSpPr/>
          <p:nvPr/>
        </p:nvCxnSpPr>
        <p:spPr>
          <a:xfrm>
            <a:off x="4708525" y="3549650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Овал 13"/>
          <p:cNvSpPr/>
          <p:nvPr/>
        </p:nvSpPr>
        <p:spPr>
          <a:xfrm>
            <a:off x="4540250" y="3525838"/>
            <a:ext cx="46038" cy="46037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28" name="Заголовок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7" name="Дата 1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403139-EB40-4858-87BD-8C6DA9AAF9F5}" type="datetimeFigureOut">
              <a:rPr lang="ru-RU"/>
              <a:pPr>
                <a:defRPr/>
              </a:pPr>
              <a:t>04.02.2013</a:t>
            </a:fld>
            <a:endParaRPr lang="ru-RU"/>
          </a:p>
        </p:txBody>
      </p:sp>
      <p:sp>
        <p:nvSpPr>
          <p:cNvPr id="8" name="Номер слайда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70CB92-5CB7-4D3F-948D-3678F848209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10" name="Нижний колонтитул 1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410487-86A0-4A20-98A6-2F246643645F}" type="datetimeFigureOut">
              <a:rPr lang="ru-RU"/>
              <a:pPr>
                <a:defRPr/>
              </a:pPr>
              <a:t>04.02.2013</a:t>
            </a:fld>
            <a:endParaRPr lang="ru-RU"/>
          </a:p>
        </p:txBody>
      </p:sp>
      <p:sp>
        <p:nvSpPr>
          <p:cNvPr id="5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3EA08D-0808-4AD3-897C-0AD2066D21D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73BCE0-3EE2-43AC-A075-9922BC951740}" type="datetimeFigureOut">
              <a:rPr lang="ru-RU"/>
              <a:pPr>
                <a:defRPr/>
              </a:pPr>
              <a:t>04.02.2013</a:t>
            </a:fld>
            <a:endParaRPr lang="ru-RU"/>
          </a:p>
        </p:txBody>
      </p:sp>
      <p:sp>
        <p:nvSpPr>
          <p:cNvPr id="5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D3A039-7EC7-4F7C-88C5-4A12C5A24A0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Содержимое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D74521-A705-449E-8D53-BF63106BC1CE}" type="datetimeFigureOut">
              <a:rPr lang="ru-RU"/>
              <a:pPr>
                <a:defRPr/>
              </a:pPr>
              <a:t>04.02.2013</a:t>
            </a:fld>
            <a:endParaRPr lang="ru-RU"/>
          </a:p>
        </p:txBody>
      </p:sp>
      <p:sp>
        <p:nvSpPr>
          <p:cNvPr id="5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E1A068-C695-41C2-94DD-F48E8B8B47A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Прямая соединительная линия 6"/>
          <p:cNvCxnSpPr/>
          <p:nvPr/>
        </p:nvCxnSpPr>
        <p:spPr>
          <a:xfrm>
            <a:off x="685800" y="4916488"/>
            <a:ext cx="7924800" cy="4762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73AA05-002B-42BC-AB44-D48406BF2BFA}" type="datetimeFigureOut">
              <a:rPr lang="ru-RU"/>
              <a:pPr>
                <a:defRPr/>
              </a:pPr>
              <a:t>04.02.2013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36CDDE-C8CF-433F-926E-98BA15EDED3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FD2BAA-847F-4ADE-AA70-9C60A7E42552}" type="datetimeFigureOut">
              <a:rPr lang="ru-RU"/>
              <a:pPr>
                <a:defRPr/>
              </a:pPr>
              <a:t>04.02.2013</a:t>
            </a:fld>
            <a:endParaRPr lang="ru-RU"/>
          </a:p>
        </p:txBody>
      </p:sp>
      <p:sp>
        <p:nvSpPr>
          <p:cNvPr id="6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86C341-3CB7-4EF3-8876-588DA0B8228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Прямая соединительная линия 9"/>
          <p:cNvCxnSpPr/>
          <p:nvPr/>
        </p:nvCxnSpPr>
        <p:spPr>
          <a:xfrm>
            <a:off x="563563" y="2179638"/>
            <a:ext cx="3748087" cy="1587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16"/>
          <p:cNvCxnSpPr/>
          <p:nvPr/>
        </p:nvCxnSpPr>
        <p:spPr>
          <a:xfrm>
            <a:off x="4754563" y="2179638"/>
            <a:ext cx="3749675" cy="1587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2" name="Содержимое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34" name="Содержимое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2" name="Текст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70EFD5-5676-41C4-827B-10382D023EC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10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" name="Дата 6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BDEFCD-4B18-4561-9E63-1F69F8826B52}" type="datetimeFigureOut">
              <a:rPr lang="ru-RU"/>
              <a:pPr>
                <a:defRPr/>
              </a:pPr>
              <a:t>04.02.2013</a:t>
            </a:fld>
            <a:endParaRPr lang="ru-RU"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E6F70D-6E17-4597-A19C-C17A93F3AC87}" type="datetimeFigureOut">
              <a:rPr lang="ru-RU"/>
              <a:pPr>
                <a:defRPr/>
              </a:pPr>
              <a:t>04.02.2013</a:t>
            </a:fld>
            <a:endParaRPr lang="ru-RU"/>
          </a:p>
        </p:txBody>
      </p:sp>
      <p:sp>
        <p:nvSpPr>
          <p:cNvPr id="4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87C0A9-E398-498D-8B99-8AA25C3A3E8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95DE3B-0C6C-4BEE-868B-8F08EDEEEDC4}" type="datetimeFigureOut">
              <a:rPr lang="ru-RU"/>
              <a:pPr>
                <a:defRPr/>
              </a:pPr>
              <a:t>04.02.2013</a:t>
            </a:fld>
            <a:endParaRPr lang="ru-RU"/>
          </a:p>
        </p:txBody>
      </p:sp>
      <p:sp>
        <p:nvSpPr>
          <p:cNvPr id="3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D00BF2-46AB-4084-9937-102F2940246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Содержимое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1" name="Заголовок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Дата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C8EC99-09B6-4E80-8E51-0D4EC08FF5BC}" type="datetimeFigureOut">
              <a:rPr lang="ru-RU"/>
              <a:pPr>
                <a:defRPr/>
              </a:pPr>
              <a:t>04.02.2013</a:t>
            </a:fld>
            <a:endParaRPr lang="ru-RU"/>
          </a:p>
        </p:txBody>
      </p:sp>
      <p:sp>
        <p:nvSpPr>
          <p:cNvPr id="6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079598-4F29-444D-BD7C-33D55DECC5C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7" name="Нижний колонтитул 9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E9B7B2-4979-48B1-A219-DEB9C82A1C26}" type="datetimeFigureOut">
              <a:rPr lang="ru-RU"/>
              <a:pPr>
                <a:defRPr/>
              </a:pPr>
              <a:t>04.02.2013</a:t>
            </a:fld>
            <a:endParaRPr lang="ru-RU"/>
          </a:p>
        </p:txBody>
      </p:sp>
      <p:sp>
        <p:nvSpPr>
          <p:cNvPr id="6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E030C9-BE4F-4725-AD65-FC11E28C43E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7" name="Нижний колонтитул 9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Текст 8"/>
          <p:cNvSpPr>
            <a:spLocks noGrp="1"/>
          </p:cNvSpPr>
          <p:nvPr>
            <p:ph type="body" idx="1"/>
          </p:nvPr>
        </p:nvSpPr>
        <p:spPr bwMode="auto">
          <a:xfrm>
            <a:off x="457200" y="1447800"/>
            <a:ext cx="8229600" cy="4678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5791200" y="6203950"/>
            <a:ext cx="2590800" cy="384175"/>
          </a:xfrm>
          <a:prstGeom prst="rect">
            <a:avLst/>
          </a:prstGeom>
        </p:spPr>
        <p:txBody>
          <a:bodyPr vert="horz" anchor="ctr" anchorCtr="0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tx2"/>
                </a:solidFill>
                <a:latin typeface="+mn-lt"/>
              </a:defRPr>
            </a:lvl1pPr>
          </a:lstStyle>
          <a:p>
            <a:pPr>
              <a:defRPr/>
            </a:pPr>
            <a:fld id="{F7F8126C-26AC-4E22-B4FB-667EF1CED779}" type="datetimeFigureOut">
              <a:rPr lang="ru-RU"/>
              <a:pPr>
                <a:defRPr/>
              </a:pPr>
              <a:t>04.02.2013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2133600" y="6203950"/>
            <a:ext cx="3581400" cy="384175"/>
          </a:xfrm>
          <a:prstGeom prst="rect">
            <a:avLst/>
          </a:prstGeom>
        </p:spPr>
        <p:txBody>
          <a:bodyPr vert="horz" anchor="ctr" anchorCtr="0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/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410575" y="6181725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600" baseline="0" smtClean="0">
                <a:solidFill>
                  <a:schemeClr val="tx2"/>
                </a:solidFill>
                <a:latin typeface="+mn-lt"/>
              </a:defRPr>
            </a:lvl1pPr>
          </a:lstStyle>
          <a:p>
            <a:pPr>
              <a:defRPr/>
            </a:pPr>
            <a:fld id="{444ADB89-39E5-44CA-9ECF-ED9E554D726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32" r:id="rId1"/>
    <p:sldLayoutId id="2147483731" r:id="rId2"/>
    <p:sldLayoutId id="2147483733" r:id="rId3"/>
    <p:sldLayoutId id="2147483730" r:id="rId4"/>
    <p:sldLayoutId id="2147483734" r:id="rId5"/>
    <p:sldLayoutId id="2147483729" r:id="rId6"/>
    <p:sldLayoutId id="2147483728" r:id="rId7"/>
    <p:sldLayoutId id="2147483735" r:id="rId8"/>
    <p:sldLayoutId id="2147483736" r:id="rId9"/>
    <p:sldLayoutId id="2147483727" r:id="rId10"/>
    <p:sldLayoutId id="2147483726" r:id="rId11"/>
  </p:sldLayoutIdLst>
  <p:transition spd="med"/>
  <p:txStyles>
    <p:titleStyle>
      <a:lvl1pPr algn="l" rtl="0" fontAlgn="base">
        <a:spcBef>
          <a:spcPct val="0"/>
        </a:spcBef>
        <a:spcAft>
          <a:spcPct val="0"/>
        </a:spcAft>
        <a:defRPr lang="en-US" sz="4200" kern="1200" spc="-10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onstantia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onstantia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onstantia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onstantia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onstantia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onstantia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onstantia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onstantia" pitchFamily="18" charset="0"/>
        </a:defRPr>
      </a:lvl9pPr>
    </p:titleStyle>
    <p:bodyStyle>
      <a:lvl1pPr marL="273050" indent="-273050" algn="l" rtl="0" fontAlgn="base">
        <a:spcBef>
          <a:spcPts val="600"/>
        </a:spcBef>
        <a:spcAft>
          <a:spcPct val="0"/>
        </a:spcAft>
        <a:buClr>
          <a:schemeClr val="accent2"/>
        </a:buClr>
        <a:buSzPct val="8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73050" algn="l" rtl="0" fontAlgn="base">
        <a:spcBef>
          <a:spcPts val="300"/>
        </a:spcBef>
        <a:spcAft>
          <a:spcPct val="0"/>
        </a:spcAft>
        <a:buClr>
          <a:srgbClr val="D6903D"/>
        </a:buClr>
        <a:buSzPct val="85000"/>
        <a:buFont typeface="Wingdings 2" pitchFamily="18" charset="2"/>
        <a:buChar char=""/>
        <a:defRPr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4888" indent="-228600" algn="l" rtl="0" fontAlgn="base">
        <a:spcBef>
          <a:spcPts val="300"/>
        </a:spcBef>
        <a:spcAft>
          <a:spcPct val="0"/>
        </a:spcAft>
        <a:buClr>
          <a:srgbClr val="B37732"/>
        </a:buClr>
        <a:buSzPct val="85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79525" indent="-228600" algn="l" rtl="0" fontAlgn="base">
        <a:spcBef>
          <a:spcPts val="300"/>
        </a:spcBef>
        <a:spcAft>
          <a:spcPct val="0"/>
        </a:spcAft>
        <a:buClr>
          <a:srgbClr val="D6903D"/>
        </a:buClr>
        <a:buSzPct val="85000"/>
        <a:buFont typeface="Wingdings 2" pitchFamily="18" charset="2"/>
        <a:buChar char="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163" indent="-228600" algn="l" rtl="0" fontAlgn="base">
        <a:spcBef>
          <a:spcPts val="338"/>
        </a:spcBef>
        <a:spcAft>
          <a:spcPct val="0"/>
        </a:spcAft>
        <a:buClr>
          <a:srgbClr val="D6903D"/>
        </a:buClr>
        <a:buSzPct val="85000"/>
        <a:buFont typeface="Wingdings 2" pitchFamily="18" charset="2"/>
        <a:buChar char="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57200" y="3700463"/>
            <a:ext cx="8305800" cy="1143000"/>
          </a:xfrm>
        </p:spPr>
        <p:txBody>
          <a:bodyPr/>
          <a:lstStyle/>
          <a:p>
            <a:pPr fontAlgn="auto">
              <a:spcAft>
                <a:spcPts val="0"/>
              </a:spcAft>
              <a:buFont typeface="Wingdings 2"/>
              <a:buNone/>
              <a:defRPr/>
            </a:pPr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22376" y="285728"/>
            <a:ext cx="7772400" cy="4572032"/>
          </a:xfrm>
        </p:spPr>
        <p:txBody>
          <a:bodyPr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b="1" spc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Разложение многочлена на множители способом группировки</a:t>
            </a:r>
            <a:br>
              <a:rPr lang="ru-RU" b="1" spc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</a:br>
            <a:endParaRPr lang="ru-RU" b="1" spc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pic>
        <p:nvPicPr>
          <p:cNvPr id="4" name="Picture 4" descr="TEACHER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1500" y="3714750"/>
            <a:ext cx="2319338" cy="2651125"/>
          </a:xfrm>
          <a:prstGeom prst="rect">
            <a:avLst/>
          </a:prstGeom>
          <a:noFill/>
          <a:ln w="6350" cap="rnd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/>
          </p:cNvSpPr>
          <p:nvPr>
            <p:ph type="title"/>
          </p:nvPr>
        </p:nvSpPr>
        <p:spPr bwMode="auto">
          <a:xfrm>
            <a:off x="395288" y="404813"/>
            <a:ext cx="8229600" cy="1116012"/>
          </a:xfrm>
          <a:noFill/>
          <a:ln w="9525"/>
        </p:spPr>
        <p:txBody>
          <a:bodyPr wrap="square" lIns="91440" tIns="45720" rIns="91440" bIns="45720" numCol="1" compatLnSpc="1">
            <a:prstTxWarp prst="textNoShape">
              <a:avLst/>
            </a:prstTxWarp>
          </a:bodyPr>
          <a:lstStyle/>
          <a:p>
            <a:r>
              <a:rPr lang="ru-RU" sz="2800" smtClean="0">
                <a:ln>
                  <a:noFill/>
                </a:ln>
                <a:solidFill>
                  <a:srgbClr val="FFFF00"/>
                </a:solidFill>
                <a:effectLst/>
              </a:rPr>
              <a:t>С каким настроением вы уходите с урока вы покажите с помощью выбора смайлика:</a:t>
            </a:r>
          </a:p>
        </p:txBody>
      </p:sp>
      <p:sp>
        <p:nvSpPr>
          <p:cNvPr id="28675" name="Rectangle 3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</p:spPr>
        <p:txBody>
          <a:bodyPr/>
          <a:lstStyle/>
          <a:p>
            <a:pPr>
              <a:lnSpc>
                <a:spcPct val="90000"/>
              </a:lnSpc>
              <a:buFont typeface="Wingdings 2" pitchFamily="18" charset="2"/>
              <a:buNone/>
            </a:pPr>
            <a:endParaRPr lang="ru-RU" sz="2400" smtClean="0">
              <a:solidFill>
                <a:srgbClr val="FFFF00"/>
              </a:solidFill>
            </a:endParaRPr>
          </a:p>
          <a:p>
            <a:pPr>
              <a:lnSpc>
                <a:spcPct val="90000"/>
              </a:lnSpc>
              <a:buFont typeface="Courier New" pitchFamily="49" charset="0"/>
              <a:buChar char="o"/>
            </a:pPr>
            <a:r>
              <a:rPr lang="ru-RU" sz="2400" smtClean="0">
                <a:solidFill>
                  <a:schemeClr val="bg2"/>
                </a:solidFill>
              </a:rPr>
              <a:t>Если вам понравился урок и вы чувствуете, что тему поняли, то выбираете смайлик счастья. </a:t>
            </a:r>
            <a:br>
              <a:rPr lang="ru-RU" sz="2400" smtClean="0">
                <a:solidFill>
                  <a:schemeClr val="bg2"/>
                </a:solidFill>
              </a:rPr>
            </a:br>
            <a:endParaRPr lang="ru-RU" sz="2400" smtClean="0">
              <a:solidFill>
                <a:schemeClr val="bg2"/>
              </a:solidFill>
            </a:endParaRPr>
          </a:p>
          <a:p>
            <a:pPr>
              <a:lnSpc>
                <a:spcPct val="90000"/>
              </a:lnSpc>
              <a:buFont typeface="Courier New" pitchFamily="49" charset="0"/>
              <a:buNone/>
            </a:pPr>
            <a:endParaRPr lang="ru-RU" sz="2400" smtClean="0">
              <a:solidFill>
                <a:schemeClr val="bg2"/>
              </a:solidFill>
            </a:endParaRPr>
          </a:p>
          <a:p>
            <a:pPr>
              <a:lnSpc>
                <a:spcPct val="90000"/>
              </a:lnSpc>
              <a:buFont typeface="Courier New" pitchFamily="49" charset="0"/>
              <a:buChar char="o"/>
            </a:pPr>
            <a:r>
              <a:rPr lang="ru-RU" sz="2400" smtClean="0">
                <a:solidFill>
                  <a:schemeClr val="bg2"/>
                </a:solidFill>
              </a:rPr>
              <a:t>Если урок понравился, но не всё ещё понятно, то смайлик печали. </a:t>
            </a:r>
            <a:br>
              <a:rPr lang="ru-RU" sz="2400" smtClean="0">
                <a:solidFill>
                  <a:schemeClr val="bg2"/>
                </a:solidFill>
              </a:rPr>
            </a:br>
            <a:endParaRPr lang="ru-RU" sz="2400" smtClean="0">
              <a:solidFill>
                <a:schemeClr val="bg2"/>
              </a:solidFill>
            </a:endParaRPr>
          </a:p>
          <a:p>
            <a:pPr>
              <a:lnSpc>
                <a:spcPct val="90000"/>
              </a:lnSpc>
              <a:buFont typeface="Courier New" pitchFamily="49" charset="0"/>
              <a:buNone/>
            </a:pPr>
            <a:endParaRPr lang="ru-RU" sz="2400" smtClean="0">
              <a:solidFill>
                <a:schemeClr val="bg2"/>
              </a:solidFill>
            </a:endParaRPr>
          </a:p>
          <a:p>
            <a:pPr>
              <a:lnSpc>
                <a:spcPct val="90000"/>
              </a:lnSpc>
              <a:buFont typeface="Courier New" pitchFamily="49" charset="0"/>
              <a:buChar char="o"/>
            </a:pPr>
            <a:r>
              <a:rPr lang="ru-RU" sz="2400" smtClean="0">
                <a:solidFill>
                  <a:schemeClr val="bg2"/>
                </a:solidFill>
              </a:rPr>
              <a:t>Если и урок не понравился, и всё не понятно, то плачущий смайлик. </a:t>
            </a:r>
            <a:r>
              <a:rPr lang="ru-RU" sz="2400" smtClean="0"/>
              <a:t/>
            </a:r>
            <a:br>
              <a:rPr lang="ru-RU" sz="2400" smtClean="0"/>
            </a:br>
            <a:endParaRPr lang="ru-RU" sz="2400" smtClean="0"/>
          </a:p>
        </p:txBody>
      </p:sp>
      <p:grpSp>
        <p:nvGrpSpPr>
          <p:cNvPr id="4" name="Group 5"/>
          <p:cNvGrpSpPr>
            <a:grpSpLocks/>
          </p:cNvGrpSpPr>
          <p:nvPr/>
        </p:nvGrpSpPr>
        <p:grpSpPr bwMode="auto">
          <a:xfrm>
            <a:off x="2195513" y="2636838"/>
            <a:ext cx="720725" cy="647700"/>
            <a:chOff x="1374" y="4374"/>
            <a:chExt cx="2640" cy="2880"/>
          </a:xfrm>
        </p:grpSpPr>
        <p:sp>
          <p:nvSpPr>
            <p:cNvPr id="28677" name="Oval 6"/>
            <p:cNvSpPr>
              <a:spLocks noChangeArrowheads="1"/>
            </p:cNvSpPr>
            <p:nvPr/>
          </p:nvSpPr>
          <p:spPr bwMode="auto">
            <a:xfrm>
              <a:off x="1374" y="4374"/>
              <a:ext cx="2640" cy="2880"/>
            </a:xfrm>
            <a:prstGeom prst="ellipse">
              <a:avLst/>
            </a:prstGeom>
            <a:solidFill>
              <a:srgbClr val="C0C0C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>
                <a:latin typeface="Constantia" pitchFamily="18" charset="0"/>
              </a:endParaRPr>
            </a:p>
          </p:txBody>
        </p:sp>
        <p:sp>
          <p:nvSpPr>
            <p:cNvPr id="28678" name="Oval 7"/>
            <p:cNvSpPr>
              <a:spLocks noChangeArrowheads="1"/>
            </p:cNvSpPr>
            <p:nvPr/>
          </p:nvSpPr>
          <p:spPr bwMode="auto">
            <a:xfrm>
              <a:off x="1974" y="5274"/>
              <a:ext cx="240" cy="180"/>
            </a:xfrm>
            <a:prstGeom prst="ellipse">
              <a:avLst/>
            </a:prstGeom>
            <a:solidFill>
              <a:srgbClr val="C0C0C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>
                <a:latin typeface="Constantia" pitchFamily="18" charset="0"/>
              </a:endParaRPr>
            </a:p>
          </p:txBody>
        </p:sp>
        <p:sp>
          <p:nvSpPr>
            <p:cNvPr id="28679" name="Oval 8"/>
            <p:cNvSpPr>
              <a:spLocks noChangeArrowheads="1"/>
            </p:cNvSpPr>
            <p:nvPr/>
          </p:nvSpPr>
          <p:spPr bwMode="auto">
            <a:xfrm>
              <a:off x="3174" y="5274"/>
              <a:ext cx="240" cy="180"/>
            </a:xfrm>
            <a:prstGeom prst="ellipse">
              <a:avLst/>
            </a:prstGeom>
            <a:solidFill>
              <a:srgbClr val="C0C0C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>
                <a:latin typeface="Constantia" pitchFamily="18" charset="0"/>
              </a:endParaRPr>
            </a:p>
          </p:txBody>
        </p:sp>
        <p:sp>
          <p:nvSpPr>
            <p:cNvPr id="28680" name="Arc 9"/>
            <p:cNvSpPr>
              <a:spLocks/>
            </p:cNvSpPr>
            <p:nvPr/>
          </p:nvSpPr>
          <p:spPr bwMode="auto">
            <a:xfrm rot="7972448">
              <a:off x="2124" y="5784"/>
              <a:ext cx="1200" cy="1260"/>
            </a:xfrm>
            <a:custGeom>
              <a:avLst/>
              <a:gdLst>
                <a:gd name="T0" fmla="*/ 0 w 21600"/>
                <a:gd name="T1" fmla="*/ 0 h 21600"/>
                <a:gd name="T2" fmla="*/ 1200 w 21600"/>
                <a:gd name="T3" fmla="*/ 1260 h 21600"/>
                <a:gd name="T4" fmla="*/ 0 w 21600"/>
                <a:gd name="T5" fmla="*/ 1260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solidFill>
              <a:srgbClr val="C0C0C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rot="10800000" vert="eaVert"/>
            <a:lstStyle/>
            <a:p>
              <a:endParaRPr lang="ru-RU">
                <a:latin typeface="Constantia" pitchFamily="18" charset="0"/>
              </a:endParaRPr>
            </a:p>
          </p:txBody>
        </p:sp>
        <p:sp>
          <p:nvSpPr>
            <p:cNvPr id="28681" name="Arc 10"/>
            <p:cNvSpPr>
              <a:spLocks/>
            </p:cNvSpPr>
            <p:nvPr/>
          </p:nvSpPr>
          <p:spPr bwMode="auto">
            <a:xfrm rot="-3146981">
              <a:off x="3245" y="5083"/>
              <a:ext cx="180" cy="352"/>
            </a:xfrm>
            <a:custGeom>
              <a:avLst/>
              <a:gdLst>
                <a:gd name="T0" fmla="*/ 0 w 21600"/>
                <a:gd name="T1" fmla="*/ 0 h 21600"/>
                <a:gd name="T2" fmla="*/ 180 w 21600"/>
                <a:gd name="T3" fmla="*/ 352 h 21600"/>
                <a:gd name="T4" fmla="*/ 0 w 21600"/>
                <a:gd name="T5" fmla="*/ 352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solidFill>
              <a:srgbClr val="00FF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eaVert"/>
            <a:lstStyle/>
            <a:p>
              <a:endParaRPr lang="ru-RU">
                <a:latin typeface="Constantia" pitchFamily="18" charset="0"/>
              </a:endParaRPr>
            </a:p>
          </p:txBody>
        </p:sp>
        <p:sp>
          <p:nvSpPr>
            <p:cNvPr id="28682" name="Arc 11"/>
            <p:cNvSpPr>
              <a:spLocks/>
            </p:cNvSpPr>
            <p:nvPr/>
          </p:nvSpPr>
          <p:spPr bwMode="auto">
            <a:xfrm rot="3146981" flipH="1">
              <a:off x="1940" y="5098"/>
              <a:ext cx="180" cy="352"/>
            </a:xfrm>
            <a:custGeom>
              <a:avLst/>
              <a:gdLst>
                <a:gd name="T0" fmla="*/ 0 w 21600"/>
                <a:gd name="T1" fmla="*/ 0 h 21600"/>
                <a:gd name="T2" fmla="*/ 180 w 21600"/>
                <a:gd name="T3" fmla="*/ 352 h 21600"/>
                <a:gd name="T4" fmla="*/ 0 w 21600"/>
                <a:gd name="T5" fmla="*/ 352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solidFill>
              <a:srgbClr val="00FF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rot="10800000" vert="eaVert"/>
            <a:lstStyle/>
            <a:p>
              <a:endParaRPr lang="ru-RU">
                <a:latin typeface="Constantia" pitchFamily="18" charset="0"/>
              </a:endParaRPr>
            </a:p>
          </p:txBody>
        </p:sp>
        <p:sp>
          <p:nvSpPr>
            <p:cNvPr id="28683" name="AutoShape 12"/>
            <p:cNvSpPr>
              <a:spLocks noChangeArrowheads="1"/>
            </p:cNvSpPr>
            <p:nvPr/>
          </p:nvSpPr>
          <p:spPr bwMode="auto">
            <a:xfrm>
              <a:off x="2574" y="5454"/>
              <a:ext cx="360" cy="720"/>
            </a:xfrm>
            <a:prstGeom prst="triangle">
              <a:avLst>
                <a:gd name="adj" fmla="val 50000"/>
              </a:avLst>
            </a:prstGeom>
            <a:solidFill>
              <a:srgbClr val="C0C0C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ru-RU">
                <a:latin typeface="Constantia" pitchFamily="18" charset="0"/>
              </a:endParaRPr>
            </a:p>
          </p:txBody>
        </p:sp>
      </p:grpSp>
      <p:grpSp>
        <p:nvGrpSpPr>
          <p:cNvPr id="12" name="Group 13"/>
          <p:cNvGrpSpPr>
            <a:grpSpLocks/>
          </p:cNvGrpSpPr>
          <p:nvPr/>
        </p:nvGrpSpPr>
        <p:grpSpPr bwMode="auto">
          <a:xfrm>
            <a:off x="3563938" y="3860800"/>
            <a:ext cx="720725" cy="649288"/>
            <a:chOff x="4734" y="4374"/>
            <a:chExt cx="2640" cy="2880"/>
          </a:xfrm>
        </p:grpSpPr>
        <p:sp>
          <p:nvSpPr>
            <p:cNvPr id="28685" name="Oval 14"/>
            <p:cNvSpPr>
              <a:spLocks noChangeArrowheads="1"/>
            </p:cNvSpPr>
            <p:nvPr/>
          </p:nvSpPr>
          <p:spPr bwMode="auto">
            <a:xfrm>
              <a:off x="4734" y="4374"/>
              <a:ext cx="2640" cy="2880"/>
            </a:xfrm>
            <a:prstGeom prst="ellipse">
              <a:avLst/>
            </a:prstGeom>
            <a:solidFill>
              <a:srgbClr val="C0C0C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>
                <a:latin typeface="Constantia" pitchFamily="18" charset="0"/>
              </a:endParaRPr>
            </a:p>
          </p:txBody>
        </p:sp>
        <p:sp>
          <p:nvSpPr>
            <p:cNvPr id="28686" name="Oval 15"/>
            <p:cNvSpPr>
              <a:spLocks noChangeArrowheads="1"/>
            </p:cNvSpPr>
            <p:nvPr/>
          </p:nvSpPr>
          <p:spPr bwMode="auto">
            <a:xfrm>
              <a:off x="5334" y="5274"/>
              <a:ext cx="240" cy="180"/>
            </a:xfrm>
            <a:prstGeom prst="ellipse">
              <a:avLst/>
            </a:prstGeom>
            <a:solidFill>
              <a:srgbClr val="00FF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>
                <a:latin typeface="Constantia" pitchFamily="18" charset="0"/>
              </a:endParaRPr>
            </a:p>
          </p:txBody>
        </p:sp>
        <p:sp>
          <p:nvSpPr>
            <p:cNvPr id="28687" name="Oval 16"/>
            <p:cNvSpPr>
              <a:spLocks noChangeArrowheads="1"/>
            </p:cNvSpPr>
            <p:nvPr/>
          </p:nvSpPr>
          <p:spPr bwMode="auto">
            <a:xfrm>
              <a:off x="6534" y="5274"/>
              <a:ext cx="240" cy="180"/>
            </a:xfrm>
            <a:prstGeom prst="ellipse">
              <a:avLst/>
            </a:prstGeom>
            <a:solidFill>
              <a:srgbClr val="00FF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>
                <a:latin typeface="Constantia" pitchFamily="18" charset="0"/>
              </a:endParaRPr>
            </a:p>
          </p:txBody>
        </p:sp>
        <p:sp>
          <p:nvSpPr>
            <p:cNvPr id="28688" name="AutoShape 17"/>
            <p:cNvSpPr>
              <a:spLocks noChangeArrowheads="1"/>
            </p:cNvSpPr>
            <p:nvPr/>
          </p:nvSpPr>
          <p:spPr bwMode="auto">
            <a:xfrm>
              <a:off x="5934" y="5454"/>
              <a:ext cx="360" cy="720"/>
            </a:xfrm>
            <a:prstGeom prst="triangle">
              <a:avLst>
                <a:gd name="adj" fmla="val 50000"/>
              </a:avLst>
            </a:prstGeom>
            <a:solidFill>
              <a:srgbClr val="C0C0C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ru-RU">
                <a:latin typeface="Constantia" pitchFamily="18" charset="0"/>
              </a:endParaRPr>
            </a:p>
          </p:txBody>
        </p:sp>
        <p:sp>
          <p:nvSpPr>
            <p:cNvPr id="28689" name="Line 18"/>
            <p:cNvSpPr>
              <a:spLocks noChangeShapeType="1"/>
            </p:cNvSpPr>
            <p:nvPr/>
          </p:nvSpPr>
          <p:spPr bwMode="auto">
            <a:xfrm>
              <a:off x="5454" y="6714"/>
              <a:ext cx="120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8690" name="Line 19"/>
            <p:cNvSpPr>
              <a:spLocks noChangeShapeType="1"/>
            </p:cNvSpPr>
            <p:nvPr/>
          </p:nvSpPr>
          <p:spPr bwMode="auto">
            <a:xfrm>
              <a:off x="5274" y="5199"/>
              <a:ext cx="36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8691" name="Line 20"/>
            <p:cNvSpPr>
              <a:spLocks noChangeShapeType="1"/>
            </p:cNvSpPr>
            <p:nvPr/>
          </p:nvSpPr>
          <p:spPr bwMode="auto">
            <a:xfrm>
              <a:off x="6504" y="5184"/>
              <a:ext cx="36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20" name="Group 21"/>
          <p:cNvGrpSpPr>
            <a:grpSpLocks/>
          </p:cNvGrpSpPr>
          <p:nvPr/>
        </p:nvGrpSpPr>
        <p:grpSpPr bwMode="auto">
          <a:xfrm>
            <a:off x="3924300" y="5445125"/>
            <a:ext cx="647700" cy="647700"/>
            <a:chOff x="7974" y="4374"/>
            <a:chExt cx="2640" cy="2925"/>
          </a:xfrm>
        </p:grpSpPr>
        <p:sp>
          <p:nvSpPr>
            <p:cNvPr id="28693" name="Oval 22"/>
            <p:cNvSpPr>
              <a:spLocks noChangeArrowheads="1"/>
            </p:cNvSpPr>
            <p:nvPr/>
          </p:nvSpPr>
          <p:spPr bwMode="auto">
            <a:xfrm>
              <a:off x="7974" y="4374"/>
              <a:ext cx="2640" cy="2880"/>
            </a:xfrm>
            <a:prstGeom prst="ellipse">
              <a:avLst/>
            </a:prstGeom>
            <a:solidFill>
              <a:srgbClr val="C0C0C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>
                <a:latin typeface="Constantia" pitchFamily="18" charset="0"/>
              </a:endParaRPr>
            </a:p>
          </p:txBody>
        </p:sp>
        <p:sp>
          <p:nvSpPr>
            <p:cNvPr id="28694" name="Oval 23"/>
            <p:cNvSpPr>
              <a:spLocks noChangeArrowheads="1"/>
            </p:cNvSpPr>
            <p:nvPr/>
          </p:nvSpPr>
          <p:spPr bwMode="auto">
            <a:xfrm>
              <a:off x="8574" y="5274"/>
              <a:ext cx="240" cy="180"/>
            </a:xfrm>
            <a:prstGeom prst="ellipse">
              <a:avLst/>
            </a:prstGeom>
            <a:solidFill>
              <a:srgbClr val="C0C0C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>
                <a:latin typeface="Constantia" pitchFamily="18" charset="0"/>
              </a:endParaRPr>
            </a:p>
          </p:txBody>
        </p:sp>
        <p:sp>
          <p:nvSpPr>
            <p:cNvPr id="28695" name="Oval 24"/>
            <p:cNvSpPr>
              <a:spLocks noChangeArrowheads="1"/>
            </p:cNvSpPr>
            <p:nvPr/>
          </p:nvSpPr>
          <p:spPr bwMode="auto">
            <a:xfrm>
              <a:off x="9774" y="5274"/>
              <a:ext cx="240" cy="180"/>
            </a:xfrm>
            <a:prstGeom prst="ellipse">
              <a:avLst/>
            </a:prstGeom>
            <a:solidFill>
              <a:srgbClr val="C0C0C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>
                <a:latin typeface="Constantia" pitchFamily="18" charset="0"/>
              </a:endParaRPr>
            </a:p>
          </p:txBody>
        </p:sp>
        <p:sp>
          <p:nvSpPr>
            <p:cNvPr id="28696" name="Arc 25"/>
            <p:cNvSpPr>
              <a:spLocks/>
            </p:cNvSpPr>
            <p:nvPr/>
          </p:nvSpPr>
          <p:spPr bwMode="auto">
            <a:xfrm rot="13627552" flipV="1">
              <a:off x="8724" y="6069"/>
              <a:ext cx="1200" cy="1260"/>
            </a:xfrm>
            <a:custGeom>
              <a:avLst/>
              <a:gdLst>
                <a:gd name="T0" fmla="*/ 0 w 21600"/>
                <a:gd name="T1" fmla="*/ 0 h 21600"/>
                <a:gd name="T2" fmla="*/ 1200 w 21600"/>
                <a:gd name="T3" fmla="*/ 1260 h 21600"/>
                <a:gd name="T4" fmla="*/ 0 w 21600"/>
                <a:gd name="T5" fmla="*/ 1260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solidFill>
              <a:srgbClr val="C0C0C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rot="10800000" vert="eaVert"/>
            <a:lstStyle/>
            <a:p>
              <a:endParaRPr lang="ru-RU">
                <a:latin typeface="Constantia" pitchFamily="18" charset="0"/>
              </a:endParaRPr>
            </a:p>
          </p:txBody>
        </p:sp>
        <p:sp>
          <p:nvSpPr>
            <p:cNvPr id="28697" name="Arc 26"/>
            <p:cNvSpPr>
              <a:spLocks/>
            </p:cNvSpPr>
            <p:nvPr/>
          </p:nvSpPr>
          <p:spPr bwMode="auto">
            <a:xfrm rot="-3146981">
              <a:off x="9845" y="5083"/>
              <a:ext cx="180" cy="352"/>
            </a:xfrm>
            <a:custGeom>
              <a:avLst/>
              <a:gdLst>
                <a:gd name="T0" fmla="*/ 0 w 21600"/>
                <a:gd name="T1" fmla="*/ 0 h 21600"/>
                <a:gd name="T2" fmla="*/ 180 w 21600"/>
                <a:gd name="T3" fmla="*/ 352 h 21600"/>
                <a:gd name="T4" fmla="*/ 0 w 21600"/>
                <a:gd name="T5" fmla="*/ 352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solidFill>
              <a:srgbClr val="00FF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eaVert"/>
            <a:lstStyle/>
            <a:p>
              <a:endParaRPr lang="ru-RU">
                <a:latin typeface="Constantia" pitchFamily="18" charset="0"/>
              </a:endParaRPr>
            </a:p>
          </p:txBody>
        </p:sp>
        <p:sp>
          <p:nvSpPr>
            <p:cNvPr id="28698" name="Arc 27"/>
            <p:cNvSpPr>
              <a:spLocks/>
            </p:cNvSpPr>
            <p:nvPr/>
          </p:nvSpPr>
          <p:spPr bwMode="auto">
            <a:xfrm rot="3146981" flipH="1">
              <a:off x="8540" y="5098"/>
              <a:ext cx="180" cy="352"/>
            </a:xfrm>
            <a:custGeom>
              <a:avLst/>
              <a:gdLst>
                <a:gd name="T0" fmla="*/ 0 w 21600"/>
                <a:gd name="T1" fmla="*/ 0 h 21600"/>
                <a:gd name="T2" fmla="*/ 180 w 21600"/>
                <a:gd name="T3" fmla="*/ 352 h 21600"/>
                <a:gd name="T4" fmla="*/ 0 w 21600"/>
                <a:gd name="T5" fmla="*/ 352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solidFill>
              <a:srgbClr val="00FF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rot="10800000" vert="eaVert"/>
            <a:lstStyle/>
            <a:p>
              <a:endParaRPr lang="ru-RU">
                <a:latin typeface="Constantia" pitchFamily="18" charset="0"/>
              </a:endParaRPr>
            </a:p>
          </p:txBody>
        </p:sp>
        <p:sp>
          <p:nvSpPr>
            <p:cNvPr id="28699" name="AutoShape 28"/>
            <p:cNvSpPr>
              <a:spLocks noChangeArrowheads="1"/>
            </p:cNvSpPr>
            <p:nvPr/>
          </p:nvSpPr>
          <p:spPr bwMode="auto">
            <a:xfrm>
              <a:off x="9174" y="5454"/>
              <a:ext cx="360" cy="720"/>
            </a:xfrm>
            <a:prstGeom prst="triangle">
              <a:avLst>
                <a:gd name="adj" fmla="val 50000"/>
              </a:avLst>
            </a:prstGeom>
            <a:solidFill>
              <a:srgbClr val="C0C0C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ru-RU">
                <a:latin typeface="Constantia" pitchFamily="18" charset="0"/>
              </a:endParaRPr>
            </a:p>
          </p:txBody>
        </p:sp>
      </p:grp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86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86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000"/>
                            </p:stCondLst>
                            <p:childTnLst>
                              <p:par>
                                <p:cTn id="10" presetID="49" presetClass="entr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28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28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28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28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8" dur="2000" fill="hold"/>
                                        <p:tgtEl>
                                          <p:spTgt spid="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5000"/>
                            </p:stCondLst>
                            <p:childTnLst>
                              <p:par>
                                <p:cTn id="20" presetID="49" presetClass="entr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286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286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286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286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7000"/>
                            </p:stCondLst>
                            <p:childTnLst>
                              <p:par>
                                <p:cTn id="27" presetID="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8" dur="2000" fill="hold"/>
                                        <p:tgtEl>
                                          <p:spTgt spid="1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9000"/>
                            </p:stCondLst>
                            <p:childTnLst>
                              <p:par>
                                <p:cTn id="30" presetID="49" presetClass="entr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286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286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2000" fill="hold"/>
                                        <p:tgtEl>
                                          <p:spTgt spid="286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286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1000"/>
                            </p:stCondLst>
                            <p:childTnLst>
                              <p:par>
                                <p:cTn id="37" presetID="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38" dur="2000" fill="hold"/>
                                        <p:tgtEl>
                                          <p:spTgt spid="20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Picture 7" descr="human173"/>
          <p:cNvPicPr>
            <a:picLocks noGrp="1" noChangeAspect="1" noChangeArrowheads="1" noCrop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428625" y="3857625"/>
            <a:ext cx="2428875" cy="2428875"/>
          </a:xfrm>
        </p:spPr>
      </p:pic>
      <p:pic>
        <p:nvPicPr>
          <p:cNvPr id="22531" name="Picture 4" descr="C:\Program Files\Microsoft Office\MEDIA\CAGCAT10\j0186348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072313" y="428625"/>
            <a:ext cx="1289050" cy="1809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533" name="Text Box 5"/>
          <p:cNvSpPr txBox="1">
            <a:spLocks noChangeArrowheads="1"/>
          </p:cNvSpPr>
          <p:nvPr/>
        </p:nvSpPr>
        <p:spPr bwMode="auto">
          <a:xfrm>
            <a:off x="323850" y="2292350"/>
            <a:ext cx="7732713" cy="2105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6600">
                <a:solidFill>
                  <a:schemeClr val="accent2"/>
                </a:solidFill>
              </a:rPr>
              <a:t>Урок окончен. </a:t>
            </a:r>
          </a:p>
          <a:p>
            <a:r>
              <a:rPr lang="ru-RU" sz="6600">
                <a:solidFill>
                  <a:schemeClr val="accent2"/>
                </a:solidFill>
              </a:rPr>
              <a:t>Всего вам доброго!</a:t>
            </a:r>
          </a:p>
        </p:txBody>
      </p:sp>
    </p:spTree>
  </p:cSld>
  <p:clrMapOvr>
    <a:masterClrMapping/>
  </p:clrMapOvr>
  <p:transition spd="med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2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2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225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5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3" dur="2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4" dur="2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225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000"/>
                            </p:stCondLst>
                            <p:childTnLst>
                              <p:par>
                                <p:cTn id="17" presetID="19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0" fill="hold"/>
                                        <p:tgtEl>
                                          <p:spTgt spid="225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0" fill="hold"/>
                                        <p:tgtEl>
                                          <p:spTgt spid="225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9000"/>
                            </p:stCondLst>
                            <p:childTnLst>
                              <p:par>
                                <p:cTn id="22" presetID="5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24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5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225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pPr>
              <a:buFont typeface="Wingdings 2" pitchFamily="18" charset="2"/>
              <a:buNone/>
            </a:pPr>
            <a:endParaRPr lang="ru-RU" sz="2800" b="1" smtClean="0"/>
          </a:p>
          <a:p>
            <a:pPr>
              <a:buFont typeface="Wingdings 2" pitchFamily="18" charset="2"/>
              <a:buNone/>
            </a:pPr>
            <a:r>
              <a:rPr lang="ru-RU" sz="4000" b="1" smtClean="0">
                <a:solidFill>
                  <a:srgbClr val="344E6D"/>
                </a:solidFill>
              </a:rPr>
              <a:t>                    </a:t>
            </a:r>
            <a:endParaRPr lang="ru-RU" sz="4400" b="1" smtClean="0">
              <a:solidFill>
                <a:schemeClr val="accent2"/>
              </a:solidFill>
            </a:endParaRPr>
          </a:p>
          <a:p>
            <a:pPr>
              <a:buFont typeface="Wingdings 2" pitchFamily="18" charset="2"/>
              <a:buNone/>
            </a:pPr>
            <a:r>
              <a:rPr lang="ru-RU" smtClean="0"/>
              <a:t>    </a:t>
            </a:r>
            <a:r>
              <a:rPr lang="ru-RU" sz="4400" smtClean="0">
                <a:solidFill>
                  <a:srgbClr val="2D2901"/>
                </a:solidFill>
                <a:latin typeface="Arial" charset="0"/>
              </a:rPr>
              <a:t>научиться раскладывать      многочлены на множители способом группировки.</a:t>
            </a:r>
          </a:p>
          <a:p>
            <a:endParaRPr lang="ru-RU" smtClean="0">
              <a:latin typeface="Arial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 bwMode="auto"/>
        <p:txBody>
          <a:bodyPr wrap="square" lIns="91440" tIns="45720" rIns="91440" bIns="45720" numCol="1" compatLnSpc="1">
            <a:prstTxWarp prst="textNoShape">
              <a:avLst/>
            </a:prstTxWarp>
          </a:bodyPr>
          <a:lstStyle/>
          <a:p>
            <a:pPr algn="ctr"/>
            <a:r>
              <a:rPr lang="ru-RU" sz="4400" b="1" smtClean="0">
                <a:ln>
                  <a:noFill/>
                </a:ln>
                <a:solidFill>
                  <a:schemeClr val="accent2"/>
                </a:solidFill>
                <a:effectLst/>
              </a:rPr>
              <a:t>Цель урока:</a:t>
            </a:r>
          </a:p>
        </p:txBody>
      </p:sp>
      <p:pic>
        <p:nvPicPr>
          <p:cNvPr id="14339" name="Picture 7" descr="human173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929438" y="3929063"/>
            <a:ext cx="2089150" cy="2305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40" name="Picture 2" descr="C:\Program Files\Microsoft Office\MEDIA\CAGCAT10\j0298653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14375" y="1643063"/>
            <a:ext cx="1781175" cy="1060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dissolv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274320" indent="-274320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ru-RU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1. Восхитимся вашими глубокими знаниями.</a:t>
            </a:r>
          </a:p>
          <a:p>
            <a:pPr marL="274320" indent="-274320" fontAlgn="auto">
              <a:spcAft>
                <a:spcPts val="0"/>
              </a:spcAft>
              <a:buFont typeface="Wingdings 2"/>
              <a:buNone/>
              <a:defRPr/>
            </a:pPr>
            <a:r>
              <a:rPr lang="ru-RU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 </a:t>
            </a:r>
          </a:p>
          <a:p>
            <a:pPr marL="274320" indent="-274320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ru-RU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2. Попробуем ответить на вопрос: « Чем мы хотим пополнить свои знания? Зачем?»</a:t>
            </a:r>
          </a:p>
          <a:p>
            <a:pPr marL="274320" indent="-274320" fontAlgn="auto">
              <a:spcAft>
                <a:spcPts val="0"/>
              </a:spcAft>
              <a:buFont typeface="Wingdings 2"/>
              <a:buNone/>
              <a:defRPr/>
            </a:pPr>
            <a:r>
              <a:rPr lang="ru-RU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 </a:t>
            </a:r>
          </a:p>
          <a:p>
            <a:pPr marL="274320" indent="-274320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ru-RU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3. Вытащим из тайников нашей памяти кое-что ценное.</a:t>
            </a:r>
          </a:p>
          <a:p>
            <a:pPr marL="274320" indent="-274320" fontAlgn="auto">
              <a:spcAft>
                <a:spcPts val="0"/>
              </a:spcAft>
              <a:buFont typeface="Wingdings 2"/>
              <a:buNone/>
              <a:defRPr/>
            </a:pPr>
            <a:r>
              <a:rPr lang="ru-RU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 </a:t>
            </a:r>
          </a:p>
          <a:p>
            <a:pPr marL="274320" indent="-274320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ru-RU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4. Потренируем наш мозг – </a:t>
            </a:r>
            <a:r>
              <a:rPr lang="ru-RU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порешаем</a:t>
            </a:r>
            <a:r>
              <a:rPr lang="ru-RU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различные задания.</a:t>
            </a:r>
          </a:p>
          <a:p>
            <a:pPr marL="274320" indent="-274320" fontAlgn="auto">
              <a:spcAft>
                <a:spcPts val="0"/>
              </a:spcAft>
              <a:buFont typeface="Wingdings 2"/>
              <a:buNone/>
              <a:defRPr/>
            </a:pPr>
            <a:r>
              <a:rPr lang="ru-RU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 </a:t>
            </a:r>
          </a:p>
          <a:p>
            <a:pPr marL="274320" indent="-274320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ru-RU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5. Попробуем себя в роли аналитиков.</a:t>
            </a:r>
          </a:p>
          <a:p>
            <a:pPr marL="274320" indent="-274320" fontAlgn="auto">
              <a:spcAft>
                <a:spcPts val="0"/>
              </a:spcAft>
              <a:buFont typeface="Wingdings 2"/>
              <a:buNone/>
              <a:defRPr/>
            </a:pPr>
            <a:r>
              <a:rPr lang="ru-RU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 </a:t>
            </a:r>
          </a:p>
          <a:p>
            <a:pPr marL="274320" indent="-274320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ru-RU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6. И, наконец,….</a:t>
            </a:r>
            <a:endParaRPr lang="ru-RU" dirty="0">
              <a:solidFill>
                <a:schemeClr val="bg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ru-RU" b="1" spc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C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План урока:</a:t>
            </a:r>
            <a:endParaRPr lang="ru-RU" b="1" spc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C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pic>
        <p:nvPicPr>
          <p:cNvPr id="15363" name="Picture 3" descr="C:\Program Files\Microsoft Office\MEDIA\CAGCAT10\j0299125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215188" y="428625"/>
            <a:ext cx="1100137" cy="1804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wipe dir="d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1143000" indent="-1143000" fontAlgn="auto">
              <a:spcAft>
                <a:spcPts val="0"/>
              </a:spcAft>
              <a:buFont typeface="+mj-lt"/>
              <a:buAutoNum type="arabicPeriod"/>
              <a:defRPr/>
            </a:pPr>
            <a:r>
              <a:rPr lang="ru-RU" sz="6600" dirty="0" smtClean="0"/>
              <a:t>6</a:t>
            </a:r>
            <a:r>
              <a:rPr lang="en-US" sz="6600" dirty="0" smtClean="0">
                <a:latin typeface="Arial Rounded MT Bold" pitchFamily="34" charset="0"/>
              </a:rPr>
              <a:t>m + 9n</a:t>
            </a:r>
          </a:p>
          <a:p>
            <a:pPr marL="1143000" indent="-1143000" fontAlgn="auto"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sz="6600" dirty="0" smtClean="0">
                <a:latin typeface="Arial Rounded MT Bold" pitchFamily="34" charset="0"/>
              </a:rPr>
              <a:t>- ax + ay</a:t>
            </a:r>
          </a:p>
          <a:p>
            <a:pPr marL="1143000" indent="-1143000" fontAlgn="auto"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sz="6600" dirty="0" smtClean="0">
                <a:latin typeface="Arial Rounded MT Bold" pitchFamily="34" charset="0"/>
              </a:rPr>
              <a:t>(a + b) – x (a + b)</a:t>
            </a:r>
          </a:p>
          <a:p>
            <a:pPr marL="1143000" indent="-1143000" fontAlgn="auto"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sz="6600" dirty="0" smtClean="0">
                <a:latin typeface="Arial Rounded MT Bold" pitchFamily="34" charset="0"/>
              </a:rPr>
              <a:t>8mn – 4ma</a:t>
            </a:r>
            <a:endParaRPr lang="ru-RU" sz="6600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ru-RU" sz="4800" smtClean="0">
                <a:solidFill>
                  <a:schemeClr val="bg1"/>
                </a:solidFill>
              </a:rPr>
              <a:t>диктант</a:t>
            </a:r>
            <a:endParaRPr lang="ru-RU" sz="480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549275"/>
            <a:ext cx="8229600" cy="5759450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>
              <a:lnSpc>
                <a:spcPct val="70000"/>
              </a:lnSpc>
              <a:buFontTx/>
              <a:buNone/>
            </a:pPr>
            <a:r>
              <a:rPr lang="ru-RU" sz="3600" smtClean="0">
                <a:solidFill>
                  <a:srgbClr val="000000"/>
                </a:solidFill>
              </a:rPr>
              <a:t>Проверим ответы:</a:t>
            </a:r>
            <a:endParaRPr lang="ru-RU" sz="3600" smtClean="0">
              <a:solidFill>
                <a:srgbClr val="000000"/>
              </a:solidFill>
              <a:latin typeface="Arial" charset="0"/>
            </a:endParaRPr>
          </a:p>
          <a:p>
            <a:pPr>
              <a:lnSpc>
                <a:spcPct val="70000"/>
              </a:lnSpc>
              <a:buFontTx/>
              <a:buNone/>
            </a:pPr>
            <a:endParaRPr lang="ru-RU" sz="3600" smtClean="0">
              <a:solidFill>
                <a:srgbClr val="000000"/>
              </a:solidFill>
              <a:latin typeface="Arial" charset="0"/>
            </a:endParaRPr>
          </a:p>
          <a:p>
            <a:pPr>
              <a:lnSpc>
                <a:spcPct val="70000"/>
              </a:lnSpc>
              <a:buFontTx/>
              <a:buNone/>
            </a:pPr>
            <a:endParaRPr lang="ru-RU" sz="2200" smtClean="0">
              <a:solidFill>
                <a:srgbClr val="000000"/>
              </a:solidFill>
            </a:endParaRPr>
          </a:p>
          <a:p>
            <a:pPr>
              <a:lnSpc>
                <a:spcPct val="70000"/>
              </a:lnSpc>
              <a:buFont typeface="Constantia" pitchFamily="18" charset="0"/>
              <a:buAutoNum type="arabicParenR"/>
            </a:pPr>
            <a:r>
              <a:rPr lang="en-US" sz="410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6m + 9n </a:t>
            </a:r>
            <a:r>
              <a:rPr lang="ru-RU" sz="410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10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ru-RU" sz="410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100" b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3 ( 2</a:t>
            </a:r>
            <a:r>
              <a:rPr lang="en-US" sz="4100" b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 + 3n)</a:t>
            </a:r>
            <a:endParaRPr lang="ru-RU" sz="4100" b="1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70000"/>
              </a:lnSpc>
              <a:buFont typeface="Constantia" pitchFamily="18" charset="0"/>
              <a:buAutoNum type="arabicParenR"/>
            </a:pPr>
            <a:endParaRPr lang="en-US" sz="410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70000"/>
              </a:lnSpc>
              <a:buFont typeface="Constantia" pitchFamily="18" charset="0"/>
              <a:buAutoNum type="arabicParenR"/>
            </a:pPr>
            <a:r>
              <a:rPr lang="ru-RU" sz="410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10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-ax + ay</a:t>
            </a:r>
            <a:r>
              <a:rPr lang="ru-RU" sz="410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10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=</a:t>
            </a:r>
            <a:r>
              <a:rPr lang="ru-RU" sz="410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4100" b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ru-RU" sz="4100" b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100" b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(y – x)</a:t>
            </a:r>
            <a:endParaRPr lang="ru-RU" sz="4100" b="1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70000"/>
              </a:lnSpc>
              <a:buFont typeface="Constantia" pitchFamily="18" charset="0"/>
              <a:buAutoNum type="arabicParenR"/>
            </a:pPr>
            <a:endParaRPr lang="en-US" sz="410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70000"/>
              </a:lnSpc>
              <a:buFont typeface="Constantia" pitchFamily="18" charset="0"/>
              <a:buAutoNum type="arabicParenR"/>
            </a:pPr>
            <a:r>
              <a:rPr lang="ru-RU" sz="410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10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(a + b) – x(a + b) = </a:t>
            </a:r>
            <a:r>
              <a:rPr lang="ru-RU" sz="410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100" b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(a + b)(1 – x)</a:t>
            </a:r>
            <a:r>
              <a:rPr lang="en-US" sz="410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410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70000"/>
              </a:lnSpc>
              <a:buFont typeface="Constantia" pitchFamily="18" charset="0"/>
              <a:buAutoNum type="arabicParenR"/>
            </a:pPr>
            <a:endParaRPr lang="en-US" sz="410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70000"/>
              </a:lnSpc>
              <a:buFont typeface="Constantia" pitchFamily="18" charset="0"/>
              <a:buAutoNum type="arabicParenR"/>
            </a:pPr>
            <a:r>
              <a:rPr lang="ru-RU" sz="410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8</a:t>
            </a:r>
            <a:r>
              <a:rPr lang="en-US" sz="410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mn – 4ma</a:t>
            </a:r>
            <a:r>
              <a:rPr lang="ru-RU" sz="410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10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=</a:t>
            </a:r>
            <a:r>
              <a:rPr lang="ru-RU" sz="410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4100" b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4m</a:t>
            </a:r>
            <a:r>
              <a:rPr lang="ru-RU" sz="4100" b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100" b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(2n – a)</a:t>
            </a:r>
            <a:endParaRPr lang="ru-RU" sz="4100" b="1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70000"/>
              </a:lnSpc>
              <a:buFontTx/>
              <a:buNone/>
            </a:pPr>
            <a:endParaRPr lang="ru-RU" sz="310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274320" indent="-274320" fontAlgn="auto">
              <a:spcAft>
                <a:spcPts val="0"/>
              </a:spcAft>
              <a:buFont typeface="Wingdings 2"/>
              <a:buNone/>
              <a:defRPr/>
            </a:pPr>
            <a:endParaRPr lang="ru-RU" dirty="0" smtClean="0"/>
          </a:p>
          <a:p>
            <a:pPr marL="274320" indent="-274320" fontAlgn="auto">
              <a:spcAft>
                <a:spcPts val="0"/>
              </a:spcAft>
              <a:buFont typeface="Wingdings" pitchFamily="2" charset="2"/>
              <a:buChar char="v"/>
              <a:defRPr/>
            </a:pPr>
            <a:r>
              <a:rPr lang="ru-RU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Найти наибольший общий делитель коэффициентов всех одночленов, входящих в многочлен, - он и будет общим числовым множителем (если коэффициенты целые числа).</a:t>
            </a:r>
          </a:p>
          <a:p>
            <a:pPr marL="274320" indent="-274320" fontAlgn="auto">
              <a:spcAft>
                <a:spcPts val="0"/>
              </a:spcAft>
              <a:buFont typeface="Wingdings 2"/>
              <a:buNone/>
              <a:defRPr/>
            </a:pPr>
            <a:endParaRPr lang="ru-RU" dirty="0" smtClean="0">
              <a:solidFill>
                <a:schemeClr val="bg1">
                  <a:lumMod val="95000"/>
                  <a:lumOff val="5000"/>
                </a:schemeClr>
              </a:solidFill>
            </a:endParaRPr>
          </a:p>
          <a:p>
            <a:pPr marL="274320" indent="-274320" fontAlgn="auto">
              <a:spcAft>
                <a:spcPts val="0"/>
              </a:spcAft>
              <a:buFont typeface="Wingdings" pitchFamily="2" charset="2"/>
              <a:buChar char="v"/>
              <a:defRPr/>
            </a:pPr>
            <a:r>
              <a:rPr lang="ru-RU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Найти переменные, которые входят в каждый член многочлена и выбрать для каждой из них наименьший (из имеющихся) показатель степени.</a:t>
            </a:r>
          </a:p>
          <a:p>
            <a:pPr marL="274320" indent="-274320" fontAlgn="auto">
              <a:spcAft>
                <a:spcPts val="0"/>
              </a:spcAft>
              <a:buFont typeface="Wingdings 2"/>
              <a:buNone/>
              <a:defRPr/>
            </a:pPr>
            <a:endParaRPr lang="ru-RU" dirty="0" smtClean="0">
              <a:solidFill>
                <a:schemeClr val="bg1">
                  <a:lumMod val="95000"/>
                  <a:lumOff val="5000"/>
                </a:schemeClr>
              </a:solidFill>
            </a:endParaRPr>
          </a:p>
          <a:p>
            <a:pPr marL="274320" indent="-274320" fontAlgn="auto">
              <a:spcAft>
                <a:spcPts val="0"/>
              </a:spcAft>
              <a:buFont typeface="Wingdings" pitchFamily="2" charset="2"/>
              <a:buChar char="v"/>
              <a:defRPr/>
            </a:pPr>
            <a:r>
              <a:rPr lang="ru-RU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Произведение коэффициента и переменной, найденного на первом и втором шагах, является общим множителем, который целесообразно вынести за скобки.</a:t>
            </a:r>
          </a:p>
          <a:p>
            <a:pPr marL="274320" indent="-274320" fontAlgn="auto">
              <a:spcAft>
                <a:spcPts val="0"/>
              </a:spcAft>
              <a:buFont typeface="Wingdings 2"/>
              <a:buChar char=""/>
              <a:defRPr/>
            </a:pP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b="1" smtClean="0"/>
              <a:t/>
            </a:r>
            <a:br>
              <a:rPr lang="ru-RU" b="1" smtClean="0"/>
            </a:br>
            <a:r>
              <a:rPr lang="ru-RU" b="1" smtClean="0"/>
              <a:t/>
            </a:r>
            <a:br>
              <a:rPr lang="ru-RU" b="1" smtClean="0"/>
            </a:br>
            <a:r>
              <a:rPr lang="ru-RU" b="1" smtClean="0"/>
              <a:t/>
            </a:r>
            <a:br>
              <a:rPr lang="ru-RU" b="1" smtClean="0"/>
            </a:br>
            <a:r>
              <a:rPr lang="ru-RU" b="1" smtClean="0"/>
              <a:t/>
            </a:r>
            <a:br>
              <a:rPr lang="ru-RU" b="1" smtClean="0"/>
            </a:br>
            <a:r>
              <a:rPr lang="ru-RU" b="1" smtClean="0"/>
              <a:t/>
            </a:r>
            <a:br>
              <a:rPr lang="ru-RU" b="1" smtClean="0"/>
            </a:br>
            <a:r>
              <a:rPr lang="ru-RU" b="1" smtClean="0"/>
              <a:t/>
            </a:r>
            <a:br>
              <a:rPr lang="ru-RU" b="1" smtClean="0"/>
            </a:br>
            <a:r>
              <a:rPr lang="ru-RU" b="1" smtClean="0"/>
              <a:t/>
            </a:r>
            <a:br>
              <a:rPr lang="ru-RU" b="1" smtClean="0"/>
            </a:br>
            <a:r>
              <a:rPr lang="ru-RU" b="1" smtClean="0"/>
              <a:t/>
            </a:r>
            <a:br>
              <a:rPr lang="ru-RU" b="1" smtClean="0"/>
            </a:br>
            <a:r>
              <a:rPr lang="ru-RU" b="1" smtClean="0"/>
              <a:t/>
            </a:r>
            <a:br>
              <a:rPr lang="ru-RU" b="1" smtClean="0"/>
            </a:br>
            <a:r>
              <a:rPr lang="ru-RU" b="1" smtClean="0"/>
              <a:t/>
            </a:r>
            <a:br>
              <a:rPr lang="ru-RU" b="1" smtClean="0"/>
            </a:br>
            <a:r>
              <a:rPr lang="ru-RU" b="1" smtClean="0"/>
              <a:t/>
            </a:r>
            <a:br>
              <a:rPr lang="ru-RU" b="1" smtClean="0"/>
            </a:br>
            <a:r>
              <a:rPr lang="ru-RU" b="1" smtClean="0"/>
              <a:t/>
            </a:r>
            <a:br>
              <a:rPr lang="ru-RU" b="1" smtClean="0"/>
            </a:br>
            <a:r>
              <a:rPr lang="ru-RU" b="1" smtClean="0"/>
              <a:t/>
            </a:r>
            <a:br>
              <a:rPr lang="ru-RU" b="1" smtClean="0"/>
            </a:br>
            <a:r>
              <a:rPr lang="ru-RU" b="1" smtClean="0"/>
              <a:t/>
            </a:r>
            <a:br>
              <a:rPr lang="ru-RU" b="1" smtClean="0"/>
            </a:br>
            <a:r>
              <a:rPr lang="ru-RU" b="1" smtClean="0"/>
              <a:t/>
            </a:r>
            <a:br>
              <a:rPr lang="ru-RU" b="1" smtClean="0"/>
            </a:br>
            <a:r>
              <a:rPr lang="ru-RU" b="1" smtClean="0"/>
              <a:t/>
            </a:r>
            <a:br>
              <a:rPr lang="ru-RU" b="1" smtClean="0"/>
            </a:br>
            <a:r>
              <a:rPr lang="ru-RU" b="1" smtClean="0"/>
              <a:t/>
            </a:r>
            <a:br>
              <a:rPr lang="ru-RU" b="1" smtClean="0"/>
            </a:br>
            <a:r>
              <a:rPr lang="ru-RU" b="1" smtClean="0"/>
              <a:t/>
            </a:r>
            <a:br>
              <a:rPr lang="ru-RU" b="1" smtClean="0"/>
            </a:br>
            <a:r>
              <a:rPr lang="ru-RU" b="1" smtClean="0"/>
              <a:t/>
            </a:r>
            <a:br>
              <a:rPr lang="ru-RU" b="1" smtClean="0"/>
            </a:br>
            <a:r>
              <a:rPr lang="ru-RU" smtClean="0"/>
              <a:t/>
            </a:r>
            <a:br>
              <a:rPr lang="ru-RU" smtClean="0"/>
            </a:br>
            <a:r>
              <a:rPr lang="ru-RU" spc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Вынесения общего множителя за скобки </a:t>
            </a:r>
            <a:endParaRPr lang="ru-RU" spc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pic>
        <p:nvPicPr>
          <p:cNvPr id="18435" name="Picture 2" descr="C:\Program Files\Microsoft Office\MEDIA\CAGCAT10\j0301252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308850" y="692150"/>
            <a:ext cx="1643063" cy="1406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274320" indent="-274320" fontAlgn="auto">
              <a:spcAft>
                <a:spcPts val="0"/>
              </a:spcAft>
              <a:buFont typeface="Wingdings 2"/>
              <a:buChar char=""/>
              <a:defRPr/>
            </a:pPr>
            <a:endParaRPr lang="ru-RU" dirty="0" smtClean="0"/>
          </a:p>
          <a:p>
            <a:pPr marL="274320" indent="-274320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ru-RU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Выполнить группировку слагаемых, имеющих общий множитель.</a:t>
            </a:r>
          </a:p>
          <a:p>
            <a:pPr marL="274320" indent="-274320" fontAlgn="auto">
              <a:spcAft>
                <a:spcPts val="0"/>
              </a:spcAft>
              <a:buFont typeface="Wingdings 2"/>
              <a:buNone/>
              <a:defRPr/>
            </a:pPr>
            <a:r>
              <a:rPr lang="ru-RU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 </a:t>
            </a:r>
          </a:p>
          <a:p>
            <a:pPr marL="274320" indent="-274320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ru-RU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Отдельно в каждой группе найти общий множитель и вынести его за скобку.</a:t>
            </a:r>
          </a:p>
          <a:p>
            <a:pPr marL="274320" indent="-274320" fontAlgn="auto">
              <a:spcAft>
                <a:spcPts val="0"/>
              </a:spcAft>
              <a:buFont typeface="Wingdings 2"/>
              <a:buNone/>
              <a:defRPr/>
            </a:pPr>
            <a:r>
              <a:rPr lang="ru-RU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 </a:t>
            </a:r>
          </a:p>
          <a:p>
            <a:pPr marL="274320" indent="-274320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ru-RU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В получившемся выражении найти общий множитель и вынести его за скобку.</a:t>
            </a:r>
          </a:p>
          <a:p>
            <a:pPr marL="274320" indent="-274320" fontAlgn="auto">
              <a:spcAft>
                <a:spcPts val="0"/>
              </a:spcAft>
              <a:buFont typeface="Wingdings 2"/>
              <a:buChar char=""/>
              <a:defRPr/>
            </a:pP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pc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Разложения многочлена на множители способом группировки </a:t>
            </a:r>
            <a:endParaRPr lang="ru-RU" spc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pic>
        <p:nvPicPr>
          <p:cNvPr id="19459" name="Picture 2" descr="C:\Program Files\Microsoft Office\MEDIA\CAGCAT10\j0301252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215188" y="5214938"/>
            <a:ext cx="1643062" cy="1406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1857375"/>
            <a:ext cx="8229600" cy="4238625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274320" indent="-274320" fontAlgn="auto">
              <a:spcAft>
                <a:spcPts val="0"/>
              </a:spcAft>
              <a:buFont typeface="Wingdings" pitchFamily="2" charset="2"/>
              <a:buChar char="Ø"/>
              <a:defRPr/>
            </a:pPr>
            <a:endParaRPr lang="ru-RU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 marL="274320" indent="-274320" fontAlgn="auto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(a – b)(7 + n)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;  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(y + 2)(x + 2)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;    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(a – b)</a:t>
            </a:r>
            <a:r>
              <a:rPr lang="ru-RU" sz="28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sz="2800" b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(х</a:t>
            </a:r>
            <a:r>
              <a:rPr lang="ru-RU" sz="2800" b="1" baseline="300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2</a:t>
            </a:r>
            <a:r>
              <a:rPr lang="ru-RU" sz="2800" b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+ у</a:t>
            </a:r>
            <a:r>
              <a:rPr lang="ru-RU" sz="2800" b="1" baseline="300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2</a:t>
            </a:r>
            <a:r>
              <a:rPr lang="ru-RU" sz="2800" b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)</a:t>
            </a:r>
          </a:p>
          <a:p>
            <a:pPr marL="274320" indent="-274320" fontAlgn="auto">
              <a:spcAft>
                <a:spcPts val="0"/>
              </a:spcAft>
              <a:buFont typeface="Wingdings" pitchFamily="2" charset="2"/>
              <a:buChar char="Ø"/>
              <a:defRPr/>
            </a:pPr>
            <a:endParaRPr lang="ru-RU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 marL="274320" indent="-274320" fontAlgn="auto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+ 2)(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y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– 2);  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( 2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x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y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)(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c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– 3);  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+ 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y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)(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+ 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y</a:t>
            </a:r>
            <a:r>
              <a:rPr lang="ru-RU" sz="2800" b="1" baseline="300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2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marL="274320" indent="-274320" fontAlgn="auto">
              <a:spcAft>
                <a:spcPts val="0"/>
              </a:spcAft>
              <a:buFont typeface="Wingdings 2"/>
              <a:buNone/>
              <a:defRPr/>
            </a:pP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274320" indent="-274320" fontAlgn="auto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(x + y)(x</a:t>
            </a:r>
            <a:r>
              <a:rPr lang="ru-RU" sz="2800" b="1" baseline="30000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– y</a:t>
            </a:r>
            <a:r>
              <a:rPr lang="ru-RU" sz="2800" b="1" baseline="30000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;   (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y</a:t>
            </a:r>
            <a:r>
              <a:rPr lang="ru-RU" sz="2800" b="1" baseline="300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2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)(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x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b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+ 1);  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(x – 2)(x – 3)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274320" indent="-274320" fontAlgn="auto">
              <a:spcAft>
                <a:spcPts val="0"/>
              </a:spcAft>
              <a:buFont typeface="Wingdings 2"/>
              <a:buChar char=""/>
              <a:defRPr/>
            </a:pPr>
            <a:endParaRPr lang="ru-RU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 marL="274320" indent="-274320" fontAlgn="auto">
              <a:spcAft>
                <a:spcPts val="0"/>
              </a:spcAft>
              <a:buFont typeface="Wingdings 2"/>
              <a:buNone/>
              <a:defRPr/>
            </a:pPr>
            <a:endParaRPr lang="ru-RU" sz="2800" b="1" dirty="0" smtClean="0"/>
          </a:p>
          <a:p>
            <a:pPr marL="274320" indent="-274320" fontAlgn="auto">
              <a:spcAft>
                <a:spcPts val="0"/>
              </a:spcAft>
              <a:buFont typeface="Wingdings 2"/>
              <a:buChar char=""/>
              <a:defRPr/>
            </a:pPr>
            <a:endParaRPr lang="en-US" sz="2800" b="1" dirty="0" smtClean="0"/>
          </a:p>
          <a:p>
            <a:pPr marL="274320" indent="-274320" fontAlgn="auto">
              <a:spcAft>
                <a:spcPts val="0"/>
              </a:spcAft>
              <a:buFont typeface="Wingdings 2"/>
              <a:buChar char=""/>
              <a:defRPr/>
            </a:pPr>
            <a:endParaRPr lang="ru-RU" sz="2800" dirty="0" smtClean="0"/>
          </a:p>
          <a:p>
            <a:pPr marL="274320" indent="-274320" fontAlgn="auto">
              <a:spcAft>
                <a:spcPts val="0"/>
              </a:spcAft>
              <a:buFont typeface="Wingdings 2"/>
              <a:buChar char=""/>
              <a:defRPr/>
            </a:pPr>
            <a:endParaRPr lang="en-US" sz="2800" b="1" dirty="0" smtClean="0"/>
          </a:p>
          <a:p>
            <a:pPr marL="274320" indent="-274320" fontAlgn="auto">
              <a:spcAft>
                <a:spcPts val="0"/>
              </a:spcAft>
              <a:buFont typeface="Wingdings 2"/>
              <a:buChar char=""/>
              <a:defRPr/>
            </a:pPr>
            <a:endParaRPr lang="ru-RU" sz="2800" dirty="0" smtClean="0"/>
          </a:p>
          <a:p>
            <a:pPr marL="274320" indent="-274320" fontAlgn="auto">
              <a:spcAft>
                <a:spcPts val="0"/>
              </a:spcAft>
              <a:buFont typeface="Wingdings 2"/>
              <a:buChar char=""/>
              <a:defRPr/>
            </a:pP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704964"/>
          </a:xfrm>
        </p:spPr>
        <p:txBody>
          <a:bodyPr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4000" b="1" spc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accent2">
                    <a:lumMod val="5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Числа не управляют миром, но показывают как управляется мир</a:t>
            </a:r>
            <a:endParaRPr lang="ru-RU" sz="4000" b="1" spc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chemeClr val="accent2">
                  <a:lumMod val="50000"/>
                </a:schemeClr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333375"/>
            <a:ext cx="8229600" cy="5762625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ru-RU" sz="4400" smtClean="0"/>
              <a:t>Подведение итогов урока: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ru-RU" sz="4400" smtClean="0">
              <a:solidFill>
                <a:srgbClr val="344E6D"/>
              </a:solidFill>
            </a:endParaRP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ru-RU" sz="4400" smtClean="0">
                <a:solidFill>
                  <a:srgbClr val="344E6D"/>
                </a:solidFill>
              </a:rPr>
              <a:t>Какая задача состояла перед нами в начале урока? 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ru-RU" sz="4400" smtClean="0">
              <a:solidFill>
                <a:srgbClr val="344E6D"/>
              </a:solidFill>
            </a:endParaRP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ru-RU" sz="4400" smtClean="0">
                <a:solidFill>
                  <a:srgbClr val="344E6D"/>
                </a:solidFill>
              </a:rPr>
              <a:t>Можно ли считать, что мы ее решили?</a:t>
            </a:r>
          </a:p>
          <a:p>
            <a:pPr>
              <a:lnSpc>
                <a:spcPct val="90000"/>
              </a:lnSpc>
              <a:buFont typeface="Wingdings 2" pitchFamily="18" charset="2"/>
              <a:buNone/>
            </a:pPr>
            <a:endParaRPr lang="ru-RU" sz="4400" smtClean="0"/>
          </a:p>
          <a:p>
            <a:pPr>
              <a:lnSpc>
                <a:spcPct val="90000"/>
              </a:lnSpc>
            </a:pPr>
            <a:endParaRPr lang="ru-RU" sz="4400" smtClean="0"/>
          </a:p>
        </p:txBody>
      </p:sp>
    </p:spTree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9" presetClass="entr" presetSubtype="0" ac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56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4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5" dur="25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6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7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3500"/>
                            </p:stCondLst>
                            <p:childTnLst>
                              <p:par>
                                <p:cTn id="19" presetID="56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1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2" dur="25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3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4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Бумажная">
  <a:themeElements>
    <a:clrScheme name="Бумажная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Бумажная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Бумажная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178</TotalTime>
  <Words>290</Words>
  <Application>Microsoft Office PowerPoint</Application>
  <PresentationFormat>Экран (4:3)</PresentationFormat>
  <Paragraphs>66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Шаблон оформления</vt:lpstr>
      </vt:variant>
      <vt:variant>
        <vt:i4>6</vt:i4>
      </vt:variant>
      <vt:variant>
        <vt:lpstr>Заголовки слайдов</vt:lpstr>
      </vt:variant>
      <vt:variant>
        <vt:i4>11</vt:i4>
      </vt:variant>
    </vt:vector>
  </HeadingPairs>
  <TitlesOfParts>
    <vt:vector size="25" baseType="lpstr">
      <vt:lpstr>Constantia</vt:lpstr>
      <vt:lpstr>Arial</vt:lpstr>
      <vt:lpstr>Wingdings 2</vt:lpstr>
      <vt:lpstr>Calibri</vt:lpstr>
      <vt:lpstr>Arial Rounded MT Bold</vt:lpstr>
      <vt:lpstr>Times New Roman</vt:lpstr>
      <vt:lpstr>Wingdings</vt:lpstr>
      <vt:lpstr>Courier New</vt:lpstr>
      <vt:lpstr>Бумажная</vt:lpstr>
      <vt:lpstr>Бумажная</vt:lpstr>
      <vt:lpstr>Бумажная</vt:lpstr>
      <vt:lpstr>Бумажная</vt:lpstr>
      <vt:lpstr>Бумажная</vt:lpstr>
      <vt:lpstr>Бумажная</vt:lpstr>
      <vt:lpstr>Слайд 1</vt:lpstr>
      <vt:lpstr>Цель урока: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 каким настроением вы уходите с урока вы покажите с помощью выбора смайлика:</vt:lpstr>
      <vt:lpstr>Слайд 11</vt:lpstr>
    </vt:vector>
  </TitlesOfParts>
  <Company>МОУ Дерябинская СОШ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Разложение многочлена на множители способом группировки </dc:title>
  <dc:creator>Лаптева Елена Анатольевна</dc:creator>
  <cp:lastModifiedBy>Admin</cp:lastModifiedBy>
  <cp:revision>20</cp:revision>
  <dcterms:created xsi:type="dcterms:W3CDTF">2010-11-11T16:12:54Z</dcterms:created>
  <dcterms:modified xsi:type="dcterms:W3CDTF">2013-02-04T18:05:15Z</dcterms:modified>
</cp:coreProperties>
</file>