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87" r:id="rId5"/>
    <p:sldId id="270" r:id="rId6"/>
    <p:sldId id="264" r:id="rId7"/>
    <p:sldId id="266" r:id="rId8"/>
    <p:sldId id="267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92" r:id="rId20"/>
    <p:sldId id="293" r:id="rId21"/>
    <p:sldId id="294" r:id="rId22"/>
    <p:sldId id="284" r:id="rId23"/>
    <p:sldId id="299" r:id="rId24"/>
    <p:sldId id="300" r:id="rId25"/>
    <p:sldId id="286" r:id="rId26"/>
    <p:sldId id="297" r:id="rId2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87" d="100"/>
          <a:sy n="87" d="100"/>
        </p:scale>
        <p:origin x="-7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006A-2C93-4D4F-BE74-B58533CB4F1B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59E65-C061-4A2E-9087-2056FCC5B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006A-2C93-4D4F-BE74-B58533CB4F1B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59E65-C061-4A2E-9087-2056FCC5B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006A-2C93-4D4F-BE74-B58533CB4F1B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59E65-C061-4A2E-9087-2056FCC5B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006A-2C93-4D4F-BE74-B58533CB4F1B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59E65-C061-4A2E-9087-2056FCC5B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006A-2C93-4D4F-BE74-B58533CB4F1B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59E65-C061-4A2E-9087-2056FCC5B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006A-2C93-4D4F-BE74-B58533CB4F1B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59E65-C061-4A2E-9087-2056FCC5B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006A-2C93-4D4F-BE74-B58533CB4F1B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59E65-C061-4A2E-9087-2056FCC5B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006A-2C93-4D4F-BE74-B58533CB4F1B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59E65-C061-4A2E-9087-2056FCC5B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006A-2C93-4D4F-BE74-B58533CB4F1B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59E65-C061-4A2E-9087-2056FCC5B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006A-2C93-4D4F-BE74-B58533CB4F1B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59E65-C061-4A2E-9087-2056FCC5B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1006A-2C93-4D4F-BE74-B58533CB4F1B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59E65-C061-4A2E-9087-2056FCC5B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6D1006A-2C93-4D4F-BE74-B58533CB4F1B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3759E65-C061-4A2E-9087-2056FCC5B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640871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Вставьте пропущенное слово: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1) Стебель с расположенными на нем листьями и почками называют …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2) Участки стебля, на которых развиваются листья, называют …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3) Участки стебля между двумя ближайшими узлами одного побега называются …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4) Угол между листом и находящимся выше междоузлием носит название …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95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9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сидячие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сидячие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агава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лист\авр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2381250" cy="4762500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лист\ага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466916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251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sz="36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края листьев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пильчатый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(осина)      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цельнокрайний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(сирень) 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зубчатый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 яблоня)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лист\оси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1714500" cy="17145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лист\сирень. цельнокрай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3396184" cy="2543175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лист\яблоня.jpg"/>
          <p:cNvPicPr>
            <a:picLocks noChangeAspect="1" noChangeArrowheads="1"/>
          </p:cNvPicPr>
          <p:nvPr/>
        </p:nvPicPr>
        <p:blipFill>
          <a:blip r:embed="rId4" cstate="print"/>
          <a:srcRect t="8869" b="6877"/>
          <a:stretch>
            <a:fillRect/>
          </a:stretch>
        </p:blipFill>
        <p:spPr bwMode="auto">
          <a:xfrm>
            <a:off x="1719262" y="4797152"/>
            <a:ext cx="1844626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36712"/>
            <a:ext cx="2743200" cy="2211288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листьев.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Ольха, осина.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лист\округлая.ольха.осина.фиа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5112568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5458544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листьев.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Ель, пихта.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Игольчатый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лист\игольчатая.хвоя.jpg"/>
          <p:cNvPicPr>
            <a:picLocks noChangeAspect="1" noChangeArrowheads="1"/>
          </p:cNvPicPr>
          <p:nvPr/>
        </p:nvPicPr>
        <p:blipFill>
          <a:blip r:embed="rId2" cstate="print"/>
          <a:srcRect b="18875"/>
          <a:stretch>
            <a:fillRect/>
          </a:stretch>
        </p:blipFill>
        <p:spPr bwMode="auto">
          <a:xfrm>
            <a:off x="323529" y="332656"/>
            <a:ext cx="532859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548680"/>
            <a:ext cx="2743200" cy="576064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листьев.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Донник, ежевика.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Тройчатый.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лист\тройчатая.донник.ежевика.jpg"/>
          <p:cNvPicPr>
            <a:picLocks noChangeAspect="1" noChangeArrowheads="1"/>
          </p:cNvPicPr>
          <p:nvPr/>
        </p:nvPicPr>
        <p:blipFill>
          <a:blip r:embed="rId2" cstate="print"/>
          <a:srcRect b="39080"/>
          <a:stretch>
            <a:fillRect/>
          </a:stretch>
        </p:blipFill>
        <p:spPr bwMode="auto">
          <a:xfrm>
            <a:off x="107504" y="404665"/>
            <a:ext cx="5715000" cy="597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404664"/>
            <a:ext cx="2743200" cy="316835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листьев.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Вишня, ревень, айва, яблоня.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лист\яйцевидная.вишня.ревень.яблоня.ай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4680519" cy="59766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23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Типы листьев</a:t>
            </a:r>
            <a: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Простые листья -</a:t>
            </a:r>
            <a:b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состоящие из одной листовой пластинки.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дуб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u="sn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лист\ду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2457" y="2609528"/>
            <a:ext cx="6871543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68580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типы листьев</a:t>
            </a:r>
            <a: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Сложные листья – </a:t>
            </a:r>
            <a:b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состоят из нескольких листовых пластинок, соединенных общим черешком.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Конский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каштан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лист\конский каштан 3.jpg"/>
          <p:cNvPicPr>
            <a:picLocks noChangeAspect="1" noChangeArrowheads="1"/>
          </p:cNvPicPr>
          <p:nvPr/>
        </p:nvPicPr>
        <p:blipFill>
          <a:blip r:embed="rId2" cstate="print"/>
          <a:srcRect l="3620" t="5074" r="6921" b="7624"/>
          <a:stretch>
            <a:fillRect/>
          </a:stretch>
        </p:blipFill>
        <p:spPr bwMode="auto">
          <a:xfrm>
            <a:off x="3851920" y="2780928"/>
            <a:ext cx="5112568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320"/>
            <a:ext cx="7674056" cy="5458936"/>
          </a:xfrm>
        </p:spPr>
        <p:txBody>
          <a:bodyPr/>
          <a:lstStyle/>
          <a:p>
            <a:pPr algn="ctr"/>
            <a:r>
              <a:rPr lang="ru-RU" sz="48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Листорасположение</a:t>
            </a:r>
            <a:br>
              <a:rPr lang="ru-RU" sz="48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а- очередное, б- супротивное,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в- мутовчатое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лист\listoraspolojen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4320480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23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Ива </a:t>
            </a:r>
            <a:endParaRPr lang="ru-RU" sz="5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лист\ива. очеред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424847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Установите соответствие между названием почки и его признаком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Признаки почки: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Внутри почки на зачаточном стебле расположены только зачаточные листья.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Почка представляет собой зачаточный бутон или соцветие.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Название почки:</a:t>
            </a:r>
          </a:p>
          <a:p>
            <a:pPr>
              <a:buNone/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Генеративная</a:t>
            </a:r>
          </a:p>
          <a:p>
            <a:pPr marL="596646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(цветочная);</a:t>
            </a:r>
          </a:p>
          <a:p>
            <a:pPr marL="596646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Вегетативная</a:t>
            </a:r>
          </a:p>
          <a:p>
            <a:pPr marL="596646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(листовая);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4589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Сирень</a:t>
            </a:r>
            <a:endParaRPr lang="ru-RU" sz="5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лист\сирень. супротив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4"/>
            <a:ext cx="3240360" cy="280831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7090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элодея</a:t>
            </a:r>
            <a:endParaRPr lang="ru-RU" sz="5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лист\мутовчатое. элоде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4032448" cy="345638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23032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жилкования листьев</a:t>
            </a:r>
            <a:br>
              <a:rPr lang="ru-RU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– сетчатое,   2- параллельное,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3- дуговое</a:t>
            </a:r>
            <a:endParaRPr lang="ru-RU" sz="3600" b="1" u="sn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User\Рабочий стол\лист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5904656" cy="24681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25102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 чего состоит лист?</a:t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Какие листья называют простыми, а какие – сложные?</a:t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какую функцию выполняют жилки листа?</a:t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1897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Рефлексия:</a:t>
            </a:r>
            <a:b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Составить синквейн к слову </a:t>
            </a:r>
            <a:r>
              <a:rPr lang="ru-RU" sz="72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лист</a:t>
            </a:r>
            <a:endParaRPr lang="ru-RU" sz="7200" b="1" u="sn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035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читать </a:t>
            </a:r>
            <a:r>
              <a:rPr lang="ru-RU" sz="5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112 – 115, </a:t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ответить на вопросы </a:t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 – 4, стр:115. </a:t>
            </a:r>
            <a:endParaRPr lang="ru-RU" sz="5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230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Внешнее строение листа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лист\razvitie-voobrazh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6604000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674056" cy="6858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Сегодня на уроке: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лист – часть побега;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функции листа;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строение листа;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лист черешковый, сидячий;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формы края листьев;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форма листьев;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типы листьев (простые,      сложные);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листорасположение;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жилкование листьев.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746968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Лист – часть побега</a:t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лист\0006-015-Pobe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564904"/>
            <a:ext cx="331236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818072" cy="6741368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Функции листа: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- фотосинтез;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- газообмен;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- транспирация   (испарение воды);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- орган вегетативного            размножения;  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- запасание питательных веществ.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064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Строение листа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2776352" cy="226504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124744"/>
            <a:ext cx="4073656" cy="56166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/>
              <a:t>Листовая пластинка- </a:t>
            </a:r>
            <a:r>
              <a:rPr lang="ru-RU" dirty="0" smtClean="0"/>
              <a:t>это расширенная часть листа.</a:t>
            </a:r>
          </a:p>
          <a:p>
            <a:pPr>
              <a:buNone/>
            </a:pPr>
            <a:r>
              <a:rPr lang="ru-RU" b="1" u="sng" dirty="0" smtClean="0"/>
              <a:t>Черешок –</a:t>
            </a:r>
            <a:r>
              <a:rPr lang="ru-RU" dirty="0" smtClean="0"/>
              <a:t> суженная  стеблевидная часть листа.</a:t>
            </a:r>
          </a:p>
          <a:p>
            <a:pPr>
              <a:buNone/>
            </a:pPr>
            <a:r>
              <a:rPr lang="ru-RU" b="1" u="sng" dirty="0" smtClean="0"/>
              <a:t>Основание листа – </a:t>
            </a:r>
            <a:r>
              <a:rPr lang="ru-RU" dirty="0" smtClean="0"/>
              <a:t>нижняя часть черешка, которая связывает лист с узлом стебля.</a:t>
            </a:r>
          </a:p>
          <a:p>
            <a:pPr>
              <a:buNone/>
            </a:pPr>
            <a:r>
              <a:rPr lang="ru-RU" b="1" u="sng" dirty="0" smtClean="0"/>
              <a:t>Прилистники –</a:t>
            </a:r>
            <a:r>
              <a:rPr lang="ru-RU" dirty="0" smtClean="0"/>
              <a:t> выросты у основания черешка.</a:t>
            </a:r>
          </a:p>
          <a:p>
            <a:pPr>
              <a:buNone/>
            </a:pPr>
            <a:r>
              <a:rPr lang="ru-RU" b="1" u="sng" dirty="0" smtClean="0"/>
              <a:t>Жилки –</a:t>
            </a:r>
            <a:r>
              <a:rPr lang="ru-RU" dirty="0" smtClean="0"/>
              <a:t> проводящие пучки.</a:t>
            </a:r>
            <a:endParaRPr lang="ru-RU" dirty="0"/>
          </a:p>
        </p:txBody>
      </p:sp>
      <p:pic>
        <p:nvPicPr>
          <p:cNvPr id="1026" name="Picture 2" descr="C:\Documents and Settings\User\Рабочий стол\лист\лист.jpeg"/>
          <p:cNvPicPr>
            <a:picLocks noChangeAspect="1" noChangeArrowheads="1"/>
          </p:cNvPicPr>
          <p:nvPr/>
        </p:nvPicPr>
        <p:blipFill>
          <a:blip r:embed="rId2" cstate="print"/>
          <a:srcRect t="22469" b="-2968"/>
          <a:stretch>
            <a:fillRect/>
          </a:stretch>
        </p:blipFill>
        <p:spPr bwMode="auto">
          <a:xfrm>
            <a:off x="1187624" y="1268760"/>
            <a:ext cx="381642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908720"/>
            <a:ext cx="2977976" cy="5400600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Растения, которые имеют черешок называются 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черешковыми.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Растения, у которых листовая пластинка «сидит» на стебле без черешка называются 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сидячими.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лист\0002-002-Vneshnee-stroenie-li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511256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70904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Черешковые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фиалка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узамбарская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User\Рабочий стол\лист\fia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4032449" cy="2952328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лист\0_210d1_5943cb84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3600400" cy="4824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648</TotalTime>
  <Words>145</Words>
  <Application>Microsoft Office PowerPoint</Application>
  <PresentationFormat>Экран (4:3)</PresentationFormat>
  <Paragraphs>42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   Вставьте пропущенное слово:  1) Стебель с расположенными на нем листьями и почками называют …  2) Участки стебля, на которых развиваются листья, называют …  3) Участки стебля между двумя ближайшими узлами одного побега называются …  4) Угол между листом и находящимся выше междоузлием носит название …    </vt:lpstr>
      <vt:lpstr>Установите соответствие между названием почки и его признаком</vt:lpstr>
      <vt:lpstr>Тема урока: </vt:lpstr>
      <vt:lpstr>Сегодня на уроке:  - лист – часть побега; - функции листа; - строение листа; - лист черешковый, сидячий; - формы края листьев; - форма листьев; - типы листьев (простые,      сложные); - листорасположение; - жилкование листьев. </vt:lpstr>
      <vt:lpstr>Лист – часть побега      . </vt:lpstr>
      <vt:lpstr>Функции листа:           - фотосинтез;           - газообмен;           - транспирация   (испарение воды);           - орган вегетативного            размножения;              - запасание питательных веществ. </vt:lpstr>
      <vt:lpstr>Строение листа</vt:lpstr>
      <vt:lpstr>    .       Растения, которые имеют черешок называются черешковыми.   Растения, у которых листовая пластинка «сидит» на стебле без черешка называются сидячими. </vt:lpstr>
      <vt:lpstr>Черешковые                                  фиалка узамбарская</vt:lpstr>
      <vt:lpstr>                                                                сидячие    сидячие    агава     </vt:lpstr>
      <vt:lpstr> Различные формы края листьев: пильчатый (осина)      цельнокрайний                                          (сирень)          зубчатый ( яблоня) </vt:lpstr>
      <vt:lpstr>Форма листьев.  Ольха, осина.</vt:lpstr>
      <vt:lpstr>Форма листьев.  Ель, пихта.       Игольчатый </vt:lpstr>
      <vt:lpstr>Форма листьев.  Донник, ежевика.       Тройчатый.</vt:lpstr>
      <vt:lpstr>Форма листьев.  Вишня, ревень, айва, яблоня.</vt:lpstr>
      <vt:lpstr>Типы листьев Простые листья - состоящие из одной листовой пластинки.   дуб   </vt:lpstr>
      <vt:lpstr> типы листьев Сложные листья –  состоят из нескольких листовых пластинок, соединенных общим черешком.   Конский  каштан    </vt:lpstr>
      <vt:lpstr>Листорасположение      а- очередное, б- супротивное,  в- мутовчатое</vt:lpstr>
      <vt:lpstr>          Ива </vt:lpstr>
      <vt:lpstr>  Сирень</vt:lpstr>
      <vt:lpstr> элодея</vt:lpstr>
      <vt:lpstr>Виды жилкования листьев       1 – сетчатое,   2- параллельное,  3- дуговое</vt:lpstr>
      <vt:lpstr>1. Из чего состоит лист?  2. Какие листья называют простыми, а какие – сложные?  3. какую функцию выполняют жилки листа? </vt:lpstr>
      <vt:lpstr>Рефлексия: Составить синквейн к слову лист</vt:lpstr>
      <vt:lpstr>Домашнее задание:  читать стр: 112 – 115,  ответить на вопросы   1 – 4, стр:115. 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Вставьте пропущенное слово:  1) Стебель с расположенными на нем листьями и почками называют …  2) Участки стебля, на которых развиваются листья, называют …  3) Участки стебля между двумя ближайшими узлами одного побега называется …  4) Угол между листом и находящимся выше междоузлием носит название …    </dc:title>
  <dc:creator>User</dc:creator>
  <cp:lastModifiedBy>User</cp:lastModifiedBy>
  <cp:revision>84</cp:revision>
  <dcterms:created xsi:type="dcterms:W3CDTF">2013-01-26T16:34:49Z</dcterms:created>
  <dcterms:modified xsi:type="dcterms:W3CDTF">2013-02-24T18:15:36Z</dcterms:modified>
</cp:coreProperties>
</file>