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9" r:id="rId4"/>
    <p:sldId id="270" r:id="rId5"/>
    <p:sldId id="275" r:id="rId6"/>
    <p:sldId id="271" r:id="rId7"/>
    <p:sldId id="276" r:id="rId8"/>
    <p:sldId id="277" r:id="rId9"/>
    <p:sldId id="278" r:id="rId10"/>
    <p:sldId id="279" r:id="rId11"/>
    <p:sldId id="280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300"/>
    <a:srgbClr val="333333"/>
    <a:srgbClr val="0F3491"/>
    <a:srgbClr val="0D2E7F"/>
    <a:srgbClr val="0F80BF"/>
    <a:srgbClr val="382945"/>
    <a:srgbClr val="775692"/>
    <a:srgbClr val="FFB7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88" autoAdjust="0"/>
    <p:restoredTop sz="94614" autoAdjust="0"/>
  </p:normalViewPr>
  <p:slideViewPr>
    <p:cSldViewPr>
      <p:cViewPr>
        <p:scale>
          <a:sx n="66" d="100"/>
          <a:sy n="66" d="100"/>
        </p:scale>
        <p:origin x="-144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839200" cy="6096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838200"/>
            <a:ext cx="8839200" cy="304800"/>
          </a:xfrm>
        </p:spPr>
        <p:txBody>
          <a:bodyPr/>
          <a:lstStyle>
            <a:lvl1pPr marL="0" indent="0"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D6CB40-3054-45D1-BD43-361826BE7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88FA8-FB3E-46DC-82B7-8EED0BF73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64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25413"/>
            <a:ext cx="2209800" cy="6122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" y="125413"/>
            <a:ext cx="6477000" cy="6122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BFCF9-9EDB-47AE-92F2-483993A084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325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25413"/>
            <a:ext cx="8839200" cy="5603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1910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910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705600"/>
            <a:ext cx="19050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705600"/>
            <a:ext cx="2895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39000" y="6705600"/>
            <a:ext cx="1905000" cy="152400"/>
          </a:xfrm>
        </p:spPr>
        <p:txBody>
          <a:bodyPr/>
          <a:lstStyle>
            <a:lvl1pPr>
              <a:defRPr/>
            </a:lvl1pPr>
          </a:lstStyle>
          <a:p>
            <a:fld id="{260D03B0-355F-47BD-A71C-59B8F337B5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89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B2898-B756-415A-8CB5-14F7BADA3A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95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739F9-B29A-4D22-B4DE-DBDAD4A21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507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C8351-BE8E-4A0E-ABD7-8D39BB2C0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4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0F14A-F01B-491B-9C72-31BFCB7533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20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E792E-81E0-4968-A31C-B5FA2763DA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636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1D784-DF2A-4BB5-9C56-EEBC8D462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0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D4FA3-0752-4C10-AC7F-605D47855B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5010A-821E-4D41-AA1B-B25C86911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74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25413"/>
            <a:ext cx="8839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7056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70560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7056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8CBD51FC-910E-4379-AB38-3D3E7BE94C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839200" cy="4638684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Урок социальной жизни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по программе «Школа оптимизма».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Тема: </a:t>
            </a:r>
            <a:r>
              <a:rPr lang="ru-RU" sz="3200" dirty="0" smtClean="0">
                <a:solidFill>
                  <a:srgbClr val="FFFF00"/>
                </a:solidFill>
              </a:rPr>
              <a:t>«</a:t>
            </a:r>
            <a:r>
              <a:rPr lang="ru-RU" sz="3200" dirty="0" smtClean="0">
                <a:solidFill>
                  <a:srgbClr val="FFFF00"/>
                </a:solidFill>
              </a:rPr>
              <a:t>10 законов дружбы</a:t>
            </a:r>
            <a:r>
              <a:rPr lang="ru-RU" sz="3200" dirty="0" smtClean="0">
                <a:solidFill>
                  <a:srgbClr val="FFFF00"/>
                </a:solidFill>
              </a:rPr>
              <a:t>».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14876" y="5572140"/>
            <a:ext cx="4276724" cy="107157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sz="1600" dirty="0" smtClean="0">
                <a:solidFill>
                  <a:srgbClr val="C00000"/>
                </a:solidFill>
              </a:rPr>
              <a:t>Выполнил: воспитатель </a:t>
            </a:r>
          </a:p>
          <a:p>
            <a:pPr algn="r">
              <a:lnSpc>
                <a:spcPct val="80000"/>
              </a:lnSpc>
            </a:pPr>
            <a:r>
              <a:rPr lang="ru-RU" sz="1600" dirty="0" smtClean="0">
                <a:solidFill>
                  <a:srgbClr val="C00000"/>
                </a:solidFill>
              </a:rPr>
              <a:t>МКС(К) ОУ  С(К)ОШИ № 116 </a:t>
            </a:r>
            <a:r>
              <a:rPr lang="en-US" sz="1600" dirty="0" smtClean="0">
                <a:solidFill>
                  <a:srgbClr val="C00000"/>
                </a:solidFill>
              </a:rPr>
              <a:t>V</a:t>
            </a:r>
            <a:r>
              <a:rPr lang="ru-RU" sz="1600" dirty="0" smtClean="0">
                <a:solidFill>
                  <a:srgbClr val="C00000"/>
                </a:solidFill>
              </a:rPr>
              <a:t> вида</a:t>
            </a:r>
          </a:p>
          <a:p>
            <a:pPr algn="r">
              <a:lnSpc>
                <a:spcPct val="80000"/>
              </a:lnSpc>
            </a:pPr>
            <a:r>
              <a:rPr lang="ru-RU" sz="1600" dirty="0" smtClean="0">
                <a:solidFill>
                  <a:srgbClr val="C00000"/>
                </a:solidFill>
              </a:rPr>
              <a:t>г. Новосибирска</a:t>
            </a:r>
          </a:p>
          <a:p>
            <a:pPr algn="r">
              <a:lnSpc>
                <a:spcPct val="80000"/>
              </a:lnSpc>
            </a:pPr>
            <a:r>
              <a:rPr lang="ru-RU" sz="1600" dirty="0" smtClean="0">
                <a:solidFill>
                  <a:srgbClr val="C00000"/>
                </a:solidFill>
              </a:rPr>
              <a:t>У.А. </a:t>
            </a:r>
            <a:r>
              <a:rPr lang="ru-RU" sz="1600" dirty="0" err="1" smtClean="0">
                <a:solidFill>
                  <a:srgbClr val="C00000"/>
                </a:solidFill>
              </a:rPr>
              <a:t>Автушко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10 законов дружбы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Доверять другу.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Делиться с другом успехами и неудачами.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Уметь хранить чужие секреты.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Радоваться вместе с другом его успехам.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Предлагать свою помощь, а не ждать просьбы о помощи.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Стараться, чтобы другу было приятно в твоём обществе, не создавать неловких ситуаций.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Защищать друга.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Не критиковать друга в присутствии других людей.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Уважать право друга иметь других друзей, кроме тебя.</a:t>
            </a:r>
          </a:p>
          <a:p>
            <a:pPr marL="457200" indent="-457200">
              <a:buAutoNum type="arabicPeriod"/>
            </a:pPr>
            <a:r>
              <a:rPr lang="ru-RU" b="0" dirty="0" smtClean="0">
                <a:solidFill>
                  <a:srgbClr val="C00000"/>
                </a:solidFill>
              </a:rPr>
              <a:t>Всегда выполнять данные другу обещания.</a:t>
            </a:r>
            <a:endParaRPr lang="ru-RU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Вопросы  для обсуждения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endParaRPr lang="ru-RU" b="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Почему человеку нужны друзья?</a:t>
            </a: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Что ваш друг делает хорошего для вас?</a:t>
            </a: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Что вы делаете хорошего для своего друга?</a:t>
            </a: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Хорошие друзья похожи на родственников?</a:t>
            </a: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Какой ваш лучший друг?</a:t>
            </a: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Что вы делаете вместе со своими друзьями?</a:t>
            </a: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Что вы делаете, чтобы сохранить свою дружбу?</a:t>
            </a: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Какие законы дружбы вам показались самыми лёгкими (тяжёлыми)?</a:t>
            </a:r>
          </a:p>
          <a:p>
            <a:pPr marL="457200" indent="-457200">
              <a:buFontTx/>
              <a:buChar char="-"/>
            </a:pPr>
            <a:r>
              <a:rPr lang="ru-RU" b="0" dirty="0" smtClean="0">
                <a:solidFill>
                  <a:srgbClr val="C00000"/>
                </a:solidFill>
              </a:rPr>
              <a:t>Что вы хотите пожелать своим друзьям?</a:t>
            </a:r>
            <a:endParaRPr lang="ru-RU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     Хороший друг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Хороший друг – как ветер.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При несчастье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Он унесёт и горе и беду.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Как листья,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Что осыпались в ненастье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В осеннем, холодеющем саду.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А в радости –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Он мощный вал, стоящий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Надёжно на пути врагов твоих.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Люблю друзей, надёжных,      		настоящих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Ценю и воспеваю их! 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                                    (</a:t>
            </a:r>
            <a:r>
              <a:rPr lang="ru-RU" sz="2000" dirty="0" smtClean="0">
                <a:solidFill>
                  <a:srgbClr val="C00000"/>
                </a:solidFill>
              </a:rPr>
              <a:t>Ф. Алиев.)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Users\User\Desktop\Картинки\О дружбе\article1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14422"/>
            <a:ext cx="414340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+mn-lt"/>
              </a:rPr>
            </a:b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Цель: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 Побуждать воспитанников к осмыслению общечеловеческих ценностей, личного отношения к ним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Задачи: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Формировать у воспитанников приёмы и способы конструктивной, коммуникативной, познавательной видов деятельности</a:t>
            </a:r>
            <a:r>
              <a:rPr lang="ru-RU" dirty="0" smtClean="0">
                <a:solidFill>
                  <a:srgbClr val="C00000"/>
                </a:solidFill>
              </a:rPr>
              <a:t>;</a:t>
            </a:r>
            <a:endParaRPr lang="ru-RU" dirty="0" smtClean="0">
              <a:solidFill>
                <a:srgbClr val="C00000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Способствовать развитию умения воспитанников работать в </a:t>
            </a:r>
            <a:r>
              <a:rPr lang="ru-RU" dirty="0" err="1" smtClean="0">
                <a:solidFill>
                  <a:srgbClr val="C00000"/>
                </a:solidFill>
              </a:rPr>
              <a:t>микрогруппе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</a:rPr>
              <a:t> </a:t>
            </a:r>
            <a:r>
              <a:rPr lang="ru-RU" sz="6600" dirty="0" smtClean="0">
                <a:solidFill>
                  <a:srgbClr val="C00000"/>
                </a:solidFill>
              </a:rPr>
              <a:t>  </a:t>
            </a:r>
            <a:r>
              <a:rPr lang="ru-RU" sz="2800" dirty="0" smtClean="0">
                <a:solidFill>
                  <a:srgbClr val="C00000"/>
                </a:solidFill>
              </a:rPr>
              <a:t>Как </a:t>
            </a:r>
            <a:r>
              <a:rPr lang="ru-RU" sz="2800" dirty="0" smtClean="0">
                <a:solidFill>
                  <a:srgbClr val="C00000"/>
                </a:solidFill>
              </a:rPr>
              <a:t>здорово, что все мы здесь сегодня собрались!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   А значит, у нас появилась возможность поговорить о чём-то интересном…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User\Desktop\Картинки\О дружбе\kids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00108"/>
            <a:ext cx="4286280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Притча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5720" y="928670"/>
            <a:ext cx="4210080" cy="531973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rgbClr val="C00000"/>
                </a:solidFill>
              </a:rPr>
              <a:t>      Давным-давно жил в горах богатый человек. Имел он огромную отару овец и столько же друзей. Однажды в его дом пришла беда. В его овчарню в одну из ночей проникли воры и угнали всех овец. Когда на утро хозяин пришёл в овчарню, чтобы выгнать своё стадо на выпас, ни одной овцы там не оказалось. Хозяин овчарни тяжело вздохнул и заплакал. Весь его многолетний труд был напрасен, а семья в одну ночь стала нищей. Вскоре вся округа знала о том, какая беда приключилась с хозяином овчарни.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 indent="0" algn="just" defTabSz="0">
              <a:spcBef>
                <a:spcPts val="0"/>
              </a:spcBef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User\Desktop\Картинки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71546"/>
            <a:ext cx="428628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Притча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5720" y="928670"/>
            <a:ext cx="4210080" cy="531973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rgbClr val="C00000"/>
                </a:solidFill>
              </a:rPr>
              <a:t>     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     </a:t>
            </a:r>
            <a:r>
              <a:rPr lang="ru-RU" sz="1800" dirty="0" smtClean="0">
                <a:solidFill>
                  <a:srgbClr val="C00000"/>
                </a:solidFill>
              </a:rPr>
              <a:t>Прошёл ещё один день, и на заре хозяин увидел облачко пыли на дороге. Это были его друзья. Каждый из его друзей шёл не с пустыми руками, а вёл за собой маленькое стадо овец. Когда они все вошли в его двор, он понял, что друзья пришли ему на помощь. С тех пор его стадо стало в несколько раз больше прежнего. Каждый раз, когда он шёл выгонять своё стадо, он вспоминал глаза своих друзей, которые спасли жизнь его семьи.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 indent="0" algn="just" defTabSz="0">
              <a:spcBef>
                <a:spcPts val="0"/>
              </a:spcBef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User\Desktop\Картинки\Bankoboev.Ru_ovcy_idut_domo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71546"/>
            <a:ext cx="414340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Практическая работа</a:t>
            </a: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Воспитатель:</a:t>
            </a:r>
          </a:p>
          <a:p>
            <a:pPr algn="just"/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Вам понравилась притча?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Какими мыслями и чувствами вам хочется поделиться?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Какие пословицы, на ваш взгляд, очень точно выражают смысл этой притчи?</a:t>
            </a:r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effectLst>
            <a:glow rad="101600">
              <a:srgbClr val="FFC000">
                <a:alpha val="60000"/>
              </a:srgbClr>
            </a:glow>
          </a:effectLst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   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  </a:t>
            </a:r>
            <a:r>
              <a:rPr lang="ru-RU" sz="2800" dirty="0" smtClean="0">
                <a:solidFill>
                  <a:srgbClr val="C00000"/>
                </a:solidFill>
              </a:rPr>
              <a:t>Не имей сто рублей, а имей сто друзей.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    Дружба дороже золота.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    Друзья познаются в беде.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Пословицы о дружбе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C00000"/>
                </a:solidFill>
              </a:rPr>
              <a:t>«Без беды друга не узнаешь».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«Верному другу цены нет».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«Горе на двоих – полгоря».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«Радость на двоих – две радости».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«Для дружбы нет расстояний».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«Друга ищи, а найдёшь – береги».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«Друга на деньги не купишь».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«Дружба крепка не лестью, а правдой и честью».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«Дружба не гриб, в лесу не найдёшь».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</a:t>
            </a:r>
            <a:r>
              <a:rPr lang="ru-RU" b="0" dirty="0" err="1" smtClean="0">
                <a:solidFill>
                  <a:srgbClr val="C00000"/>
                </a:solidFill>
              </a:rPr>
              <a:t>Какову</a:t>
            </a:r>
            <a:r>
              <a:rPr lang="ru-RU" b="0" dirty="0" smtClean="0">
                <a:solidFill>
                  <a:srgbClr val="C00000"/>
                </a:solidFill>
              </a:rPr>
              <a:t> дружбу заведёшь, </a:t>
            </a:r>
            <a:r>
              <a:rPr lang="ru-RU" b="0" dirty="0" err="1" smtClean="0">
                <a:solidFill>
                  <a:srgbClr val="C00000"/>
                </a:solidFill>
              </a:rPr>
              <a:t>такову</a:t>
            </a:r>
            <a:r>
              <a:rPr lang="ru-RU" b="0" dirty="0" smtClean="0">
                <a:solidFill>
                  <a:srgbClr val="C00000"/>
                </a:solidFill>
              </a:rPr>
              <a:t> и жизнь поведёшь».</a:t>
            </a:r>
          </a:p>
          <a:p>
            <a:r>
              <a:rPr lang="ru-RU" b="0" dirty="0" smtClean="0">
                <a:solidFill>
                  <a:srgbClr val="C00000"/>
                </a:solidFill>
              </a:rPr>
              <a:t>«Скажи, кто твои друзья, и я скажу, кто ты».</a:t>
            </a:r>
            <a:endParaRPr lang="ru-RU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Коллективная работа «10 законов дружбы»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Воспитатель:</a:t>
            </a:r>
          </a:p>
          <a:p>
            <a:pPr algn="just"/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Предлагаю вам, опираясь на личный опыт и мудрость русских пословиц, вывести несколько законов дружбы, записать их на листе бумаги и прочесть всем присутствующим.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User\Desktop\Картинки\О дружбе\razn0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071546"/>
            <a:ext cx="4071965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З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аконы дружбы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Воспитатель:</a:t>
            </a:r>
          </a:p>
          <a:p>
            <a:pPr algn="just"/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А знаете ли вы, что учёные-психологи изучали правила дружбы у народов разных стран. Оказалось, что, несмотря на разный цвет кожи, разное воспитание и условия жизни, есть много общего, что люди считают дружбой.   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User\Desktop\Картинки\О дружбе\GRA1.388652.5.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14422"/>
            <a:ext cx="414340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rtain_call">
  <a:themeElements>
    <a:clrScheme name="radial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adials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curtain_call</Template>
  <TotalTime>343</TotalTime>
  <Words>704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curtain_call</vt:lpstr>
      <vt:lpstr>Урок социальной жизни по программе «Школа оптимизма». Тема: «10 законов дружбы». </vt:lpstr>
      <vt:lpstr> </vt:lpstr>
      <vt:lpstr>   Как здорово, что все мы здесь сегодня собрались!</vt:lpstr>
      <vt:lpstr>Притча</vt:lpstr>
      <vt:lpstr>Притча</vt:lpstr>
      <vt:lpstr>Практическая работа</vt:lpstr>
      <vt:lpstr>Пословицы о дружбе</vt:lpstr>
      <vt:lpstr>Коллективная работа «10 законов дружбы»</vt:lpstr>
      <vt:lpstr>Законы дружбы</vt:lpstr>
      <vt:lpstr>10 законов дружбы</vt:lpstr>
      <vt:lpstr>Вопросы  для обсуждения</vt:lpstr>
      <vt:lpstr>      Хороший друг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социальной жизни</dc:title>
  <dc:creator>maniak79</dc:creator>
  <cp:lastModifiedBy>User</cp:lastModifiedBy>
  <cp:revision>60</cp:revision>
  <dcterms:created xsi:type="dcterms:W3CDTF">2013-03-05T14:37:53Z</dcterms:created>
  <dcterms:modified xsi:type="dcterms:W3CDTF">2014-10-12T10:42:20Z</dcterms:modified>
</cp:coreProperties>
</file>