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7" r:id="rId10"/>
    <p:sldId id="258" r:id="rId11"/>
    <p:sldId id="259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E0BBFF-15C1-4437-A312-2CAA4EBB22BF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8F1846-BB5B-400B-96D8-C283C044B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143404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  <a:t/>
            </a:r>
            <a:b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</a:br>
            <a: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  <a:t/>
            </a:r>
            <a:b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</a:br>
            <a: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  <a:t/>
            </a:r>
            <a:b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</a:br>
            <a: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  <a:t/>
            </a:r>
            <a:b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</a:br>
            <a: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  <a:t>Интерактивная </a:t>
            </a:r>
            <a:r>
              <a:rPr lang="ru-RU" sz="6000" u="sng" dirty="0" smtClean="0">
                <a:solidFill>
                  <a:srgbClr val="002060"/>
                </a:solidFill>
                <a:latin typeface="Arno Pro Caption" pitchFamily="18" charset="0"/>
              </a:rPr>
              <a:t>доска – все плюсы и минусы её использования в обучении</a:t>
            </a:r>
            <a:r>
              <a:rPr lang="ru-RU" sz="6000" dirty="0" smtClean="0">
                <a:latin typeface="Arno Pro Caption" pitchFamily="18" charset="0"/>
              </a:rPr>
              <a:t>.</a:t>
            </a:r>
            <a:endParaRPr lang="ru-RU" sz="6000" dirty="0">
              <a:latin typeface="Arno Pro Captio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314696" cy="1199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r>
              <a:rPr lang="ru-RU" sz="4500" dirty="0" smtClean="0">
                <a:solidFill>
                  <a:schemeClr val="bg1"/>
                </a:solidFill>
              </a:rPr>
              <a:t>БУКСБАУМ С.А.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г.Донской Тульской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429684" cy="6040252"/>
        </p:xfrm>
        <a:graphic>
          <a:graphicData uri="http://schemas.openxmlformats.org/drawingml/2006/table">
            <a:tbl>
              <a:tblPr/>
              <a:tblGrid>
                <a:gridCol w="1928826"/>
                <a:gridCol w="6500858"/>
              </a:tblGrid>
              <a:tr h="2643206">
                <a:tc>
                  <a:txBody>
                    <a:bodyPr/>
                    <a:lstStyle/>
                    <a:p>
                      <a:pPr marL="269875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Выделение отдельных частей экрана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Тест, схему или рисунок на интерактивной доске можно выделить. Это позволяет преподавателям и ученикам фокусироваться на отдельных аспектах темы. Часть экрана можно скрыть и показать его, когда будет нужно. Программное обеспечение для интерактивных досок включает фигуры, которые могут помочь учащимся сконцентрироваться на определенной области экрана. Используя инструмент "прожектор" можно выделить определенные участки экрана и сфокусировать внимание на них 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marL="269875" indent="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Вырезать и вставить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Объекты можно вырезать и стирать с экрана, копировать и вставлять, действия - отменять или возвращать. Эти придает учащимся больше уверенности - они знают, что всегда могут вернуться на шаг назад или изменить что-нибудь.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366">
                <a:tc>
                  <a:txBody>
                    <a:bodyPr/>
                    <a:lstStyle/>
                    <a:p>
                      <a:pPr marL="269875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Страницы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Страницы можно листать вперед и назад, демонстрируя определенные темы занятия или повторяя то, что некоторые из учеников не очень поняли. Страницы можно просматривать в любом порядке, а рисунки и тексты перетаскивать с одной страницы на другую.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572560" cy="3520900"/>
        </p:xfrm>
        <a:graphic>
          <a:graphicData uri="http://schemas.openxmlformats.org/drawingml/2006/table">
            <a:tbl>
              <a:tblPr/>
              <a:tblGrid>
                <a:gridCol w="1857388"/>
                <a:gridCol w="6715172"/>
              </a:tblGrid>
              <a:tr h="1071570">
                <a:tc>
                  <a:txBody>
                    <a:bodyPr/>
                    <a:lstStyle/>
                    <a:p>
                      <a:pPr marL="269875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Разделение экрана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Преподаватель может разделить изображение с экрана компьютера и показать его на разных досках. Это может пригодиться при тщательном исследовании предмета.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269875" indent="0" algn="just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Поворот объекта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Позволяет перемещать объекты, показывая симметрию, углы и отражения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636">
                <a:tc>
                  <a:txBody>
                    <a:bodyPr/>
                    <a:lstStyle/>
                    <a:p>
                      <a:pPr marL="269875" indent="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Соединение с электронным микроскопом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Позволяет рассматривать и исследовать микроскопические изображения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5357826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358246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 Narrow" pitchFamily="34" charset="0"/>
              </a:rPr>
              <a:t>«Интерактивные технологии — это уникальный инструмент для смены парадигмы образования с репродуктивной на </a:t>
            </a:r>
            <a:r>
              <a:rPr lang="ru-RU" sz="2800" b="1" i="1" dirty="0" err="1" smtClean="0">
                <a:solidFill>
                  <a:srgbClr val="C00000"/>
                </a:solidFill>
                <a:latin typeface="Arial Narrow" pitchFamily="34" charset="0"/>
              </a:rPr>
              <a:t>креативную</a:t>
            </a:r>
            <a:r>
              <a:rPr lang="ru-RU" sz="2800" b="1" i="1" dirty="0" smtClean="0">
                <a:solidFill>
                  <a:srgbClr val="C00000"/>
                </a:solidFill>
                <a:latin typeface="Arial Narrow" pitchFamily="34" charset="0"/>
              </a:rPr>
              <a:t> 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571744"/>
            <a:ext cx="8501122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Arial Narrow" pitchFamily="34" charset="0"/>
              </a:rPr>
              <a:t>«Связь творческого и образовательного процессов с интерактивными аудиовизуальными технологиями — это безальтернативное условие для успешного интеллектуального развития современных школьников»</a:t>
            </a:r>
            <a:endParaRPr lang="ru-RU" sz="36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3116"/>
            <a:ext cx="792961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пасибо за внимание.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3571868" y="1857364"/>
            <a:ext cx="1989398" cy="135732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+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282" y="357166"/>
            <a:ext cx="3000396" cy="20002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1. помогают </a:t>
            </a:r>
            <a:r>
              <a:rPr lang="ru-RU" sz="1600" dirty="0">
                <a:solidFill>
                  <a:schemeClr val="tx1"/>
                </a:solidFill>
                <a:latin typeface="Arial Black" pitchFamily="34" charset="0"/>
              </a:rPr>
              <a:t>учителю использовать средства обучения легко и непринужденно</a:t>
            </a:r>
          </a:p>
        </p:txBody>
      </p:sp>
      <p:sp>
        <p:nvSpPr>
          <p:cNvPr id="4" name="Овал 3"/>
          <p:cNvSpPr/>
          <p:nvPr/>
        </p:nvSpPr>
        <p:spPr>
          <a:xfrm>
            <a:off x="2214546" y="3643314"/>
            <a:ext cx="3929090" cy="164307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7. позволяет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организовать грамотную обратную связь “ученик-учитель”. </a:t>
            </a:r>
          </a:p>
        </p:txBody>
      </p:sp>
      <p:sp>
        <p:nvSpPr>
          <p:cNvPr id="5" name="Овал 4"/>
          <p:cNvSpPr/>
          <p:nvPr/>
        </p:nvSpPr>
        <p:spPr>
          <a:xfrm>
            <a:off x="5643570" y="4572008"/>
            <a:ext cx="3286148" cy="18573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6. позволяют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ученикам принимать участие в групповых дискуссиях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20" y="2571744"/>
            <a:ext cx="2857520" cy="14287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2. передают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информацию слушателям быстрее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14744" y="285728"/>
            <a:ext cx="2428892" cy="12858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3. увеличить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восприятие материала </a:t>
            </a:r>
          </a:p>
        </p:txBody>
      </p:sp>
      <p:sp>
        <p:nvSpPr>
          <p:cNvPr id="8" name="Овал 7"/>
          <p:cNvSpPr/>
          <p:nvPr/>
        </p:nvSpPr>
        <p:spPr>
          <a:xfrm>
            <a:off x="5786446" y="2928934"/>
            <a:ext cx="3071834" cy="14287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5. воспринимать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информацию быстрее</a:t>
            </a:r>
          </a:p>
        </p:txBody>
      </p:sp>
      <p:sp>
        <p:nvSpPr>
          <p:cNvPr id="9" name="Овал 8"/>
          <p:cNvSpPr/>
          <p:nvPr/>
        </p:nvSpPr>
        <p:spPr>
          <a:xfrm>
            <a:off x="714348" y="5357802"/>
            <a:ext cx="4572032" cy="150019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8. создании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единой базы данных методических и демонстрационных материалов </a:t>
            </a:r>
          </a:p>
        </p:txBody>
      </p:sp>
      <p:sp>
        <p:nvSpPr>
          <p:cNvPr id="10" name="Овал 9"/>
          <p:cNvSpPr/>
          <p:nvPr/>
        </p:nvSpPr>
        <p:spPr>
          <a:xfrm>
            <a:off x="6143636" y="285728"/>
            <a:ext cx="2571768" cy="21431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4. позволяют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учителю создавать простые и быстрые поправки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3143240" y="185736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5393537" y="1535893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643570" y="2000240"/>
            <a:ext cx="715174" cy="42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357422" y="2500306"/>
            <a:ext cx="1100142" cy="42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57818" y="300037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286116" y="3071810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1571604" y="3000372"/>
            <a:ext cx="2857520" cy="2357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4679157" y="3607595"/>
            <a:ext cx="1643074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3295640" y="200976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3357554" y="2143116"/>
            <a:ext cx="2143140" cy="121444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000496" y="2786058"/>
            <a:ext cx="78581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428860" y="357166"/>
            <a:ext cx="2357454" cy="11430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доски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намного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дороже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628" y="285728"/>
            <a:ext cx="3643338" cy="1357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Поверхность интерактивных досок может повредиться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38" y="3714752"/>
            <a:ext cx="3500462" cy="15001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Изображение может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закрываться человеком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2714620"/>
            <a:ext cx="2786082" cy="1357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писать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маркерами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очень трудно и неудобно</a:t>
            </a:r>
          </a:p>
        </p:txBody>
      </p:sp>
      <p:sp>
        <p:nvSpPr>
          <p:cNvPr id="10" name="Овал 9"/>
          <p:cNvSpPr/>
          <p:nvPr/>
        </p:nvSpPr>
        <p:spPr>
          <a:xfrm>
            <a:off x="5786446" y="2357430"/>
            <a:ext cx="3143272" cy="11430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нежелательное сообщение или рисунок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20" y="1285860"/>
            <a:ext cx="2714644" cy="11430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должны быть более защищены от кражи</a:t>
            </a:r>
          </a:p>
        </p:txBody>
      </p:sp>
      <p:sp>
        <p:nvSpPr>
          <p:cNvPr id="12" name="Овал 11"/>
          <p:cNvSpPr/>
          <p:nvPr/>
        </p:nvSpPr>
        <p:spPr>
          <a:xfrm>
            <a:off x="357158" y="5143512"/>
            <a:ext cx="3857652" cy="14287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Отсутствие или малодоступность программного обеспечения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4500562" y="5429264"/>
            <a:ext cx="3714776" cy="11430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Временные затраты на подготовку урока очень велики.</a:t>
            </a:r>
          </a:p>
        </p:txBody>
      </p:sp>
      <p:sp>
        <p:nvSpPr>
          <p:cNvPr id="14" name="Овал 13"/>
          <p:cNvSpPr/>
          <p:nvPr/>
        </p:nvSpPr>
        <p:spPr>
          <a:xfrm>
            <a:off x="2357422" y="4000504"/>
            <a:ext cx="3000396" cy="11430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Временное ограничения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работы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V="1">
            <a:off x="3857620" y="171448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3071802" y="1928802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4857752" y="164305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500694" y="2357430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4394199" y="3536951"/>
            <a:ext cx="1856594" cy="1642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2571736" y="2786058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1000100" y="3357562"/>
            <a:ext cx="2643206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3750463" y="3536157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16698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Основные преимущества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Совместима с программами для всех лет обучения</a:t>
            </a: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Усиливает подачу материала, позволяя преподавателям эффективно работать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веб-сайтами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и другими ресурсами</a:t>
            </a: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Предоставляет больше возможностей для взаимодействия и обсуждения в классе </a:t>
            </a: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539750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Делает занятия интересными и увлекательными для преподавателей и учащихся благодаря разнообразному и динамичному использованию ресурсов, развивает мотивацию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236290"/>
            <a:ext cx="914400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Преимущества для преподавателей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Поощряет импровизацию и гибкость, позволяя преподавателям рисовать и делать записи поверх любых приложений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веб-ресурсов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Позволяет преподавателям сохранять и распечатывать изображения на доске, включая любые записи, сделанные во время занятия, не затрачивая при этом много времени и сил и упрощая проверку усвоенного материала </a:t>
            </a: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Позволяет преподавателям делиться материалами друг с другом и вновь использовать их </a:t>
            </a: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Удобна при работе в большой аудитории </a:t>
            </a: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Вдохновляет преподавателей на поиск новых подходов к обучению, стимулирует профессиональный рост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-1506859"/>
            <a:ext cx="8715436" cy="8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200" b="1" dirty="0">
              <a:solidFill>
                <a:srgbClr val="FF000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Преимущества для учащихся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Делает занятия интересными и развивает мотивацию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Предоставляет больше возможностей для участия в коллективной работе, развития личных и социальных навыков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Освобождает от необходимости записывать благодаря возможности сохранять и печатать все, что появляется на доске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Учащиеся начинают понимать более сложные идеи в результате более ясной, эффективной и динамичной подачи материала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Позволяет использовать различные стили обучения, преподаватели могут обращаться к всевозможным ресурсам, приспосабливаясь к определенным потребностям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Учащиеся начинают работать более творчески и становятся уверенными в себе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Им не нужна клавиатура, чтобы работать с этим оборудованием, таким образом повышается вовлеченность учащихся начальных классов или детей с ограниченными возможностями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0" y="-2587868"/>
            <a:ext cx="9144000" cy="911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dirty="0">
              <a:solidFill>
                <a:srgbClr val="FF000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dirty="0">
              <a:solidFill>
                <a:srgbClr val="FF000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Факторы эффективного использования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Обеспечение доступа к интерактивной доске, чтобы преподаватели могли набраться опыта </a:t>
            </a: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Использование доски не только преподавателями, но и учащимися </a:t>
            </a: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Предоставление преподавателю времени на подготовку к занятию </a:t>
            </a: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Временные затраты преподавателя для того, чтобы стать уверенным пользователем и подобрать ресурсы для занятия </a:t>
            </a: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Обмен идеями и ресурсами между преподавателями</a:t>
            </a: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Расположение доски в классе таким образом, чтобы не мешал солнечный свет и ничто не находилось между проектором и доской </a:t>
            </a: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Высокий уровень надежности и технической поддержки, чтобы свести к минимуму возможные проблемы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спользовать широкий спектр ресурсов, таких как: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Презентационное программное обеспечение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Текстовые редакторы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CD-ROMы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Интернет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Изображения (фотографии, рисунки, диаграммы, изображения экрана)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Видео-файлы (отрывки телевизионных программ,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видео-кассеты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VHS или цифровые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видео-изображения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Звуковые файлы (отрывки кассет или радио, записи, сделанные учениками или другими преподавателями). Любой звук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CD-ROMа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Интернет-страницы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также будет слышен, если у вас есть громкоговорители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Программное обеспечение для интерактивной доски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Программное обеспечение, относящееся к различным предметам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9"/>
          <a:ext cx="8501122" cy="5970274"/>
        </p:xfrm>
        <a:graphic>
          <a:graphicData uri="http://schemas.openxmlformats.org/drawingml/2006/table">
            <a:tbl>
              <a:tblPr/>
              <a:tblGrid>
                <a:gridCol w="1857388"/>
                <a:gridCol w="6643734"/>
              </a:tblGrid>
              <a:tr h="775672">
                <a:tc>
                  <a:txBody>
                    <a:bodyPr/>
                    <a:lstStyle/>
                    <a:p>
                      <a:pPr marL="179388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Инструмент интерактивной доски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Воздействие на обучение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15">
                <a:tc>
                  <a:txBody>
                    <a:bodyPr/>
                    <a:lstStyle/>
                    <a:p>
                      <a:pPr marL="269875" indent="0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Разнообразие цветов, доступных на интерактивной доске, позволяет преподавателям выделять важные области и привлекать внимание к ней, связывать общие идеи или показывать их отличие и демонстрировать ход размышления. Примером может быть работа с географической картой или схемой пищеварительной системы организма.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269875" indent="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Записи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экране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делать записи позволяет добавлять информацию, вопросы и идеи к тексту, диаграммам или изображениям на экране. Все примечания можно сохранить, еще раз просмотреть или распечатать.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4048">
                <a:tc>
                  <a:txBody>
                    <a:bodyPr/>
                    <a:lstStyle/>
                    <a:p>
                      <a:pPr marL="90488" indent="0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Аудио- 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видео-</a:t>
                      </a:r>
                    </a:p>
                    <a:p>
                      <a:pPr marL="269875" indent="-90488"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вложения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Значительно усиливают подачу материала. На интерактивных досках также можно захватывать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видеоизображения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отображать их статично, чтобы иметь возможность обсуждать и добавлять к нему записи.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254">
                <a:tc>
                  <a:txBody>
                    <a:bodyPr/>
                    <a:lstStyle/>
                    <a:p>
                      <a:pPr marL="269875" indent="0" algn="just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Drag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drop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Помогает учащимся группировать идеи, определять достоинства и недостатки, сходства и различия, подписывать карты, рисунки, схемы и многое другое.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888</Words>
  <Application>Microsoft Office PowerPoint</Application>
  <PresentationFormat>Экран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Интерактивная доска – все плюсы и минусы её использования в обучении.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доска – все плюсы и минусы её использования в обучении.</dc:title>
  <dc:creator>Пользователь</dc:creator>
  <cp:lastModifiedBy>Пользователь</cp:lastModifiedBy>
  <cp:revision>14</cp:revision>
  <dcterms:created xsi:type="dcterms:W3CDTF">2013-01-08T10:28:18Z</dcterms:created>
  <dcterms:modified xsi:type="dcterms:W3CDTF">2014-11-02T07:00:45Z</dcterms:modified>
</cp:coreProperties>
</file>