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57" r:id="rId2"/>
    <p:sldId id="291" r:id="rId3"/>
    <p:sldId id="299" r:id="rId4"/>
    <p:sldId id="300" r:id="rId5"/>
    <p:sldId id="301" r:id="rId6"/>
    <p:sldId id="275" r:id="rId7"/>
    <p:sldId id="293" r:id="rId8"/>
    <p:sldId id="274" r:id="rId9"/>
    <p:sldId id="277" r:id="rId10"/>
    <p:sldId id="294" r:id="rId11"/>
    <p:sldId id="278" r:id="rId12"/>
    <p:sldId id="295" r:id="rId13"/>
    <p:sldId id="296" r:id="rId14"/>
    <p:sldId id="297" r:id="rId15"/>
    <p:sldId id="273" r:id="rId16"/>
    <p:sldId id="258" r:id="rId17"/>
    <p:sldId id="266" r:id="rId18"/>
    <p:sldId id="287" r:id="rId19"/>
    <p:sldId id="289" r:id="rId20"/>
    <p:sldId id="302" r:id="rId21"/>
    <p:sldId id="28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23125000000000001"/>
          <c:y val="0"/>
          <c:w val="0.60208333333333341"/>
          <c:h val="0.9031249999999999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explosion val="8"/>
          </c:dPt>
          <c:dLbls>
            <c:dLbl>
              <c:idx val="0"/>
              <c:layout>
                <c:manualLayout>
                  <c:x val="-0.14441502196286368"/>
                  <c:y val="-0.23001483804137857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3330725090050821"/>
                  <c:y val="0.1685666107458431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2000" b="1" i="0" baseline="0">
                    <a:latin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71</c:v>
                </c:pt>
                <c:pt idx="1">
                  <c:v>29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1370689577450352E-2"/>
          <c:y val="3.7746089448927621E-2"/>
          <c:w val="0.58580274183468772"/>
          <c:h val="0.8750002214906927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8"/>
          <c:dLbls>
            <c:dLbl>
              <c:idx val="0"/>
              <c:layout>
                <c:manualLayout>
                  <c:x val="-8.2707311448448145E-2"/>
                  <c:y val="0.15419508687573741"/>
                </c:manualLayout>
              </c:layout>
              <c:showPercent val="1"/>
            </c:dLbl>
            <c:dLbl>
              <c:idx val="1"/>
              <c:layout>
                <c:manualLayout>
                  <c:x val="-0.13169627710837084"/>
                  <c:y val="-1.8205648969501262E-2"/>
                </c:manualLayout>
              </c:layout>
              <c:showPercent val="1"/>
            </c:dLbl>
            <c:dLbl>
              <c:idx val="2"/>
              <c:layout>
                <c:manualLayout>
                  <c:x val="-8.1698139574389747E-2"/>
                  <c:y val="-0.1280816886025142"/>
                </c:manualLayout>
              </c:layout>
              <c:showPercent val="1"/>
            </c:dLbl>
            <c:dLbl>
              <c:idx val="3"/>
              <c:layout>
                <c:manualLayout>
                  <c:x val="6.4490555043344458E-2"/>
                  <c:y val="-0.15754632965115395"/>
                </c:manualLayout>
              </c:layout>
              <c:showPercent val="1"/>
            </c:dLbl>
            <c:dLbl>
              <c:idx val="4"/>
              <c:layout>
                <c:manualLayout>
                  <c:x val="8.4835564417361328E-2"/>
                  <c:y val="-2.1049589462571443E-2"/>
                </c:manualLayout>
              </c:layout>
              <c:showPercent val="1"/>
            </c:dLbl>
            <c:dLbl>
              <c:idx val="5"/>
              <c:layout>
                <c:manualLayout>
                  <c:x val="0.1056559771398311"/>
                  <c:y val="0.10933914619413428"/>
                </c:manualLayout>
              </c:layout>
              <c:showPercent val="1"/>
            </c:dLbl>
            <c:dLbl>
              <c:idx val="6"/>
              <c:layout>
                <c:manualLayout>
                  <c:x val="6.0451910178364918E-2"/>
                  <c:y val="0.11307985820343051"/>
                </c:manualLayout>
              </c:layout>
              <c:showPercent val="1"/>
            </c:dLbl>
            <c:dLbl>
              <c:idx val="7"/>
              <c:layout>
                <c:manualLayout>
                  <c:x val="6.3806662266343572E-3"/>
                  <c:y val="2.5316386164947129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000" b="1" i="0" baseline="0"/>
                </a:pPr>
                <a:endParaRPr lang="ru-RU"/>
              </a:p>
            </c:txPr>
            <c:showPercent val="1"/>
          </c:dLbls>
          <c:cat>
            <c:strRef>
              <c:f>Лист1!$A$2:$A$9</c:f>
              <c:strCache>
                <c:ptCount val="8"/>
                <c:pt idx="0">
                  <c:v>не нужна</c:v>
                </c:pt>
                <c:pt idx="1">
                  <c:v>дисциплинирует</c:v>
                </c:pt>
                <c:pt idx="2">
                  <c:v>воспитывает вкус</c:v>
                </c:pt>
                <c:pt idx="3">
                  <c:v>уравнивает школьников</c:v>
                </c:pt>
                <c:pt idx="4">
                  <c:v>позволяет ощущать себя школьником</c:v>
                </c:pt>
                <c:pt idx="5">
                  <c:v>это красиво, практично, удобно</c:v>
                </c:pt>
                <c:pt idx="6">
                  <c:v>не знаю</c:v>
                </c:pt>
                <c:pt idx="7">
                  <c:v>обратить на себя внимание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15</c:v>
                </c:pt>
                <c:pt idx="1">
                  <c:v>22</c:v>
                </c:pt>
                <c:pt idx="2">
                  <c:v>7</c:v>
                </c:pt>
                <c:pt idx="3">
                  <c:v>19</c:v>
                </c:pt>
                <c:pt idx="4">
                  <c:v>21</c:v>
                </c:pt>
                <c:pt idx="5">
                  <c:v>7</c:v>
                </c:pt>
                <c:pt idx="6">
                  <c:v>7</c:v>
                </c:pt>
                <c:pt idx="7">
                  <c:v>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67867573683663596"/>
          <c:y val="1.8011623122777816E-3"/>
          <c:w val="0.30927161682454535"/>
          <c:h val="0.87522479224754934"/>
        </c:manualLayout>
      </c:layout>
      <c:txPr>
        <a:bodyPr/>
        <a:lstStyle/>
        <a:p>
          <a:pPr>
            <a:defRPr sz="2000" b="1" i="0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5"/>
          <c:dPt>
            <c:idx val="0"/>
            <c:explosion val="0"/>
          </c:dPt>
          <c:dLbls>
            <c:dLbl>
              <c:idx val="0"/>
              <c:layout>
                <c:manualLayout>
                  <c:x val="-0.21977437113894188"/>
                  <c:y val="9.3531089673962176E-2"/>
                </c:manualLayout>
              </c:layout>
              <c:spPr/>
              <c:txPr>
                <a:bodyPr/>
                <a:lstStyle/>
                <a:p>
                  <a:pPr>
                    <a:defRPr sz="2000" b="1" i="0" baseline="0">
                      <a:latin typeface="Times New Roman" pitchFamily="18" charset="0"/>
                    </a:defRPr>
                  </a:pPr>
                  <a:endParaRPr lang="ru-RU"/>
                </a:p>
              </c:txPr>
              <c:showCatName val="1"/>
              <c:showPercent val="1"/>
            </c:dLbl>
            <c:dLbl>
              <c:idx val="1"/>
              <c:layout>
                <c:manualLayout>
                  <c:x val="0.21939742936983173"/>
                  <c:y val="-0.16554444715745939"/>
                </c:manualLayout>
              </c:layout>
              <c:spPr/>
              <c:txPr>
                <a:bodyPr/>
                <a:lstStyle/>
                <a:p>
                  <a:pPr>
                    <a:defRPr sz="2000" b="1" i="0" baseline="0">
                      <a:latin typeface="Times New Roman" pitchFamily="18" charset="0"/>
                    </a:defRPr>
                  </a:pPr>
                  <a:endParaRPr lang="ru-RU"/>
                </a:p>
              </c:txPr>
              <c:showCatName val="1"/>
              <c:showPercent val="1"/>
            </c:dLbl>
            <c:txPr>
              <a:bodyPr/>
              <a:lstStyle/>
              <a:p>
                <a:pPr>
                  <a:defRPr sz="2000" baseline="0"/>
                </a:pPr>
                <a:endParaRPr lang="ru-RU"/>
              </a:p>
            </c:txPr>
            <c:showCatName val="1"/>
            <c:showPercent val="1"/>
          </c:dLbls>
          <c:cat>
            <c:strRef>
              <c:f>Лист1!$A$2:$A$3</c:f>
              <c:strCache>
                <c:ptCount val="2"/>
                <c:pt idx="0">
                  <c:v>Пришли в школу в школьной форме</c:v>
                </c:pt>
                <c:pt idx="1">
                  <c:v>Пришли в школу не в школьной форме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22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04540-40F3-495A-9407-87D117881685}" type="datetimeFigureOut">
              <a:rPr lang="ru-RU" smtClean="0"/>
              <a:pPr/>
              <a:t>04.09.2014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74AA8-C25B-4D07-87D9-EFA8E440B6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A2C390-9A7E-4F69-AA6B-B80CDB4A590D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6F4D7D-9962-43E1-AE79-1A91E9DB2021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258161-ADBD-48FD-847A-6244A8352CE5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C15F62-D443-424A-A497-399AE3D00CB9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E234C8-2F79-4F5C-9AA1-E4768AA1899E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9FA14E-F960-40A7-98B7-E72ED63CD7F7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4DC934-688C-489E-87D1-310AF28D01A0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9EC1F0-57B5-494D-9FD8-D6A937728264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949361-6793-463F-9304-58DB80FAA66D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0B5DE-2665-4E82-9049-BAEB95A7F486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5D2DB-74E1-4696-9838-BD0DFEEE6809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E6308AA-D3E2-47CA-8B59-A6E1D1F5EF06}" type="datetime1">
              <a:rPr lang="ru-RU" smtClean="0"/>
              <a:pPr/>
              <a:t>04.09.2014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9119DD-4ABD-4018-8C8E-71D7A77CA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dissolve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text=%D1%88%D0%BA%D0%BE%D0%BB%D1%8C%D0%BD%D0%B0%D1%8F%20%D1%84%D0%BE%D1%80%D0%BC%D0%B0%202013&amp;pos=12&amp;uinfo=sw-1259-sh-906-fw-1034-fh-598-pd-1&amp;rpt=simage&amp;img_url=http://img1.liveinternet.ru/images/attach/c/3/76/409/76409053_2310_912770_911_preview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ovet-moped.ru/wp-content/uploads/2013/04/CSoIPoOkD84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p=2&amp;text=%D1%88%D0%BA%D0%BE%D0%BB%D1%8C%D0%BD%D0%B0%D1%8F%20%D1%84%D0%BE%D1%80%D0%BC%D0%B0%202013&amp;pos=60&amp;uinfo=sw-1259-sh-906-fw-1034-fh-598-pd-1&amp;rpt=simage&amp;img_url=http://daypic.ru/wp-content/uploads/2011/01/946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p=1&amp;text=%D1%88%D0%BA%D0%BE%D0%BB%D1%8C%D0%BD%D0%B0%D1%8F%20%D1%84%D0%BE%D1%80%D0%BC%D0%B0%202013&amp;pos=41&amp;uinfo=sw-1259-sh-906-fw-1034-fh-598-pd-1&amp;rpt=simage&amp;img_url=http://www.equipnet.ru/netcat_files/214/250/all.biz_0.jpe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A%D0%BE%D0%BB%D0%BB%D0%B5%D0%BA%D1%86%D0%B8%D1%8F%20%D0%B4%D0%B6%D0%B8%D0%BD%D1%81%D0%BE%D0%B2%D0%BE%D0%B9%20%D1%88%D0%BA%D0%BE%D0%BB%D1%8C%D0%BD%D0%BE%D0%B9%20%D1%84%D0%BE%D1%80%D0%BC%D1%8B&amp;pos=17&amp;uinfo=sw-1255-sh-829-fw-1030-fh-598-pd-1&amp;rpt=simage&amp;img_url=http://2s2b.ru/upload/normal/detskaya_odezhda_shkolnaya_forma_optom__41129.jpe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p=1&amp;text=%D0%BA%D0%BE%D0%BB%D0%BB%D0%B5%D0%BA%D1%86%D0%B8%D1%8F%20%D0%B4%D0%B6%D0%B8%D0%BD%D1%81%D0%BE%D0%B2%D0%BE%D0%B9%20%D1%88%D0%BA%D0%BE%D0%BB%D1%8C%D0%BD%D0%BE%D0%B9%20%D1%84%D0%BE%D1%80%D0%BC%D1%8B&amp;pos=42&amp;uinfo=sw-1255-sh-829-fw-1030-fh-598-pd-1&amp;rpt=simage&amp;img_url=http://images.buddytv.com/userQuizImages/usr100040129/100040129_e31616f6-9e0d-4d8e-a4fa-b3c8fa6ae72e-4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48680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ШКОЛЬНАЯ ФОРМА –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КАПРИЗ  ИЛИ  НОРМА?</a:t>
            </a:r>
          </a:p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stat18.privet.ru/lr/0d1a9fd0479fc809b532cc22d193e8c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01861" y="2198750"/>
            <a:ext cx="5740278" cy="417569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Специалисты по детской психологии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928670"/>
            <a:ext cx="80724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форма воспитывает у детей чувство принадлежности к учебному заведению, гордость за него.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форма уравнивает социальные различия между детьми.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форма дисциплинирует.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714620"/>
            <a:ext cx="8404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Врачи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214686"/>
            <a:ext cx="8072494" cy="3699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Нельзя носить костюмы, у которых занижена талия.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Нельзя носить узкую одежду.</a:t>
            </a:r>
            <a:r>
              <a:rPr lang="ru-RU" sz="2000" dirty="0" smtClean="0"/>
              <a:t>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dirty="0" smtClean="0"/>
          </a:p>
          <a:p>
            <a:pP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Способствует меньшему раздражению нервной системы.</a:t>
            </a:r>
          </a:p>
          <a:p>
            <a:pP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Повышает концентрацию внимания.</a:t>
            </a:r>
          </a:p>
          <a:p>
            <a:pP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Приводит к меньшей утомляемости.</a:t>
            </a:r>
          </a:p>
          <a:p>
            <a:pP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Заботится о сохранении зрения учащихся.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ovet-moped.ru/wp-content/uploads/2013/04/CSoIPoOkD8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268760"/>
            <a:ext cx="7416824" cy="50205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5536" y="54868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Модельер Вячеслав Зайцев за школьную форму 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ШКОЛЬНАЯ ФОРМА ГЛАЗАМИ  ДЕТЕЙ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857232"/>
            <a:ext cx="84296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buClr>
                <a:srgbClr val="002060"/>
              </a:buClr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Нравится ли вам школьная форма?</a:t>
            </a: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500174"/>
          <a:ext cx="814393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ШКОЛЬНАЯ ФОРМА ГЛАЗАМИ  ДЕТЕЙ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857232"/>
            <a:ext cx="84296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buClr>
                <a:srgbClr val="002060"/>
              </a:buClr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Как вы думаете, зачем нужна школьная форма ?</a:t>
            </a:r>
          </a:p>
          <a:p>
            <a:pPr marL="342900" indent="-342900">
              <a:lnSpc>
                <a:spcPct val="80000"/>
              </a:lnSpc>
              <a:buClr>
                <a:srgbClr val="FF0000"/>
              </a:buClr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285860"/>
          <a:ext cx="8429684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РЕЙД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ШКОЛЬНАЯ ФОРМА </a:t>
            </a:r>
            <a:r>
              <a:rPr lang="ru-RU" b="1" dirty="0" smtClean="0"/>
              <a:t>» (25.10.13 г.) </a:t>
            </a:r>
            <a:endParaRPr lang="ru-RU" b="1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857232"/>
          <a:ext cx="8429684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09748">
            <a:off x="749905" y="951165"/>
            <a:ext cx="7200800" cy="1384995"/>
          </a:xfrm>
          <a:prstGeom prst="rect">
            <a:avLst/>
          </a:prstGeom>
          <a:ln w="47625">
            <a:solidFill>
              <a:schemeClr val="accent4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Дресс</a:t>
            </a:r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код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(англ.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dress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code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-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кодекс одежды) –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форма одежды.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daypic.ru/wp-content/uploads/2011/01/94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314089">
            <a:off x="2508142" y="2523118"/>
            <a:ext cx="5276850" cy="3495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iodos.ru/biouserimages/77430/ad_222563_imag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1340768"/>
            <a:ext cx="4968552" cy="43204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31640" y="620688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Школьная форма XXI</a:t>
            </a:r>
            <a:r>
              <a:rPr lang="ru-RU" sz="4000" dirty="0" smtClean="0"/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овременные лицеи предлагают такие комплекты для младшеклассников.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128" y="1916832"/>
            <a:ext cx="259662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500694" y="930928"/>
            <a:ext cx="321471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«Внешний вид и одежда обучающихся школы № 35 должны соответствовать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общепринятым в обществе нормам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делового стиля»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6" name="Рисунок 5" descr="CIMG104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00000">
            <a:off x="286311" y="1272987"/>
            <a:ext cx="5452053" cy="4089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1920" y="332656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Виды  школьной формы: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288340"/>
            <a:ext cx="46125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Повседневная </a:t>
            </a:r>
          </a:p>
          <a:p>
            <a:pPr marL="514350" indent="-51435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форма</a:t>
            </a:r>
          </a:p>
          <a:p>
            <a:pPr marL="514350" indent="-514350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8" name="Рисунок 7" descr="SS10663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242081">
            <a:off x="573675" y="1056989"/>
            <a:ext cx="4000527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IMG103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19741">
            <a:off x="5050083" y="1156972"/>
            <a:ext cx="3929090" cy="2946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IMG104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367207">
            <a:off x="3238908" y="3659291"/>
            <a:ext cx="4500562" cy="33754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66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Парадная форма</a:t>
            </a:r>
          </a:p>
        </p:txBody>
      </p:sp>
      <p:pic>
        <p:nvPicPr>
          <p:cNvPr id="8" name="Рисунок 7" descr="CIMG103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57686" y="1000108"/>
            <a:ext cx="4429124" cy="3321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IMG104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172189">
            <a:off x="-240326" y="1943723"/>
            <a:ext cx="4903366" cy="367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S10663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625818">
            <a:off x="4712125" y="4085373"/>
            <a:ext cx="3548055" cy="26610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14290"/>
            <a:ext cx="8183880" cy="4504014"/>
          </a:xfrm>
        </p:spPr>
        <p:txBody>
          <a:bodyPr/>
          <a:lstStyle/>
          <a:p>
            <a:pPr algn="ctr">
              <a:buNone/>
            </a:pPr>
            <a:endParaRPr lang="ru-RU" b="1" dirty="0"/>
          </a:p>
        </p:txBody>
      </p:sp>
      <p:pic>
        <p:nvPicPr>
          <p:cNvPr id="4" name="Picture 2" descr="D:\Фото\11-12 уч.год\май\RIMG37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571480"/>
            <a:ext cx="6858048" cy="51435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357158" y="5839609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lvl="0" indent="-265176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Последний звонок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S10663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428660" y="1142984"/>
            <a:ext cx="4953003" cy="3714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716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Спортивная форма </a:t>
            </a:r>
          </a:p>
        </p:txBody>
      </p:sp>
      <p:pic>
        <p:nvPicPr>
          <p:cNvPr id="5" name="Рисунок 4" descr="SS10663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00496" y="2500306"/>
            <a:ext cx="4953033" cy="37147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764704"/>
            <a:ext cx="51845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ШКОЛЬНАЯ ФОРМА –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ЭТО  НОРМА ИЛИ КАПРИЗ ?</a:t>
            </a:r>
          </a:p>
          <a:p>
            <a:pPr algn="ctr"/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Предложенная ЛДПР школьная форма. Фото с официального сайт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3968" y="2276872"/>
            <a:ext cx="3528392" cy="3905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://s14.postimg.org/spz74vmip/1300717688_yubka_431011_v_komplekt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764704"/>
            <a:ext cx="2664296" cy="3985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5714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ШКОЛЬНАЯ ФОРМА –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ЭТО  НОРМА!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85728"/>
            <a:ext cx="8183880" cy="4432576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Школьная форма в России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142984"/>
            <a:ext cx="6000792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Появилась в 1834 году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для мальчиков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напоминал военный мундир).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endParaRPr lang="ru-RU" sz="2800" b="1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1896 году утвердили положение о гимназической форме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девочек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(тёмные платья с плиссированными юбками до колен).</a:t>
            </a:r>
            <a:endParaRPr lang="ru-RU" sz="2800" b="1" kern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000372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kern="0" dirty="0">
              <a:solidFill>
                <a:srgbClr val="000000"/>
              </a:solidFill>
              <a:latin typeface="Arial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5715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9" name="Picture 4" descr="Новый рисунок (7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0" y="1714488"/>
            <a:ext cx="2809878" cy="4057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428604"/>
            <a:ext cx="5286412" cy="5429288"/>
          </a:xfrm>
        </p:spPr>
        <p:txBody>
          <a:bodyPr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1918 год- декрет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О единой школе» отменил школьную форму.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1949 году в СССР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была введена единая школьная форма.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Мальчики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одевались в гимнастерки с воротником-стоечкой,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девочки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 коричневые шерстяные платья. </a:t>
            </a:r>
          </a:p>
          <a:p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Picture 4" descr="Новый рисунок (9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736"/>
            <a:ext cx="3929090" cy="4558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85728"/>
            <a:ext cx="835536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1976 год- очередное изменение школьной формы.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мальчиков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-синий костюм с эмблемой и двумя карманами.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девочек-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синяя юбка, рубашка, жилет и пиджак.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1992 год- школьную форму отменили.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2537914"/>
            <a:ext cx="3857652" cy="2944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88640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Школьная форма в разных странах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 Великобритании форменная одежда подчеркивает принадлежность к одному «братству», «клубу».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14422"/>
            <a:ext cx="3352456" cy="4666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7504" y="112474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1000108"/>
            <a:ext cx="4857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Школьная форма появилась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Великобритании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ещё в 16 веке и существует до сих пор.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Современные ученики одеты в блейзеры со школьным значком на нагрудном кармане, брюки и юбку. Могут быть шарфы и кепки определённого цвета. Обязательный элемент -кожаный ранец.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785794"/>
            <a:ext cx="321467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Америке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школьную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форму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носят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ученики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самых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престижных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частных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заведений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детей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обеспеченных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родителей.</a:t>
            </a:r>
          </a:p>
        </p:txBody>
      </p:sp>
      <p:pic>
        <p:nvPicPr>
          <p:cNvPr id="5" name="Picture 2" descr="http://ninebullets.net/wp-images/2008/rol_cs_group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 b="-514"/>
          <a:stretch>
            <a:fillRect/>
          </a:stretch>
        </p:blipFill>
        <p:spPr bwMode="auto">
          <a:xfrm>
            <a:off x="714348" y="458340"/>
            <a:ext cx="3786214" cy="5940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летчатые юбочки японских школьниц стали модны по всему миру."/>
          <p:cNvPicPr/>
          <p:nvPr/>
        </p:nvPicPr>
        <p:blipFill>
          <a:blip r:embed="rId2" cstate="email"/>
          <a:srcRect b="-269"/>
          <a:stretch>
            <a:fillRect/>
          </a:stretch>
        </p:blipFill>
        <p:spPr bwMode="auto">
          <a:xfrm>
            <a:off x="4071934" y="928670"/>
            <a:ext cx="4572032" cy="557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57158" y="2214554"/>
            <a:ext cx="371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Японии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школьная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форма-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образец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подростковой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моды.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7166"/>
            <a:ext cx="53178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Школьная форма в разных странах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14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Преимущества школьной формы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928670"/>
            <a:ext cx="84296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Строгий стиль одежды создаёт в школе деловую атмосферу, необходимую для занятий. </a:t>
            </a:r>
          </a:p>
          <a:p>
            <a:pPr>
              <a:lnSpc>
                <a:spcPct val="80000"/>
              </a:lnSpc>
              <a:buClr>
                <a:srgbClr val="0000FF"/>
              </a:buClr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Единая школьная форма позволяет избежать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соревновательности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между детьми в одежде.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в школьной форме думает об учёбе, а не об одежде.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проблемы "В чем пойти в школу", у детей возникает позитивный настрой, спокойное состояние активизирует желание учиться.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форма помогает ребенку почувствовать себя учеником и членом определенного коллектива, дает возможность ощутить свою причастность именно к этой школе.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одежда придётся ребенку по вкусу, он будет испытывать гордость за свой внешний вид. </a:t>
            </a: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00FF"/>
              </a:buClr>
              <a:buBlip>
                <a:blip r:embed="rId2"/>
              </a:buBlip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Школьная форма экономит деньги родителей.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119DD-4ABD-4018-8C8E-71D7A77CAAF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768</TotalTime>
  <Words>496</Words>
  <Application>Microsoft Office PowerPoint</Application>
  <PresentationFormat>Экран (4:3)</PresentationFormat>
  <Paragraphs>125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PUZ</cp:lastModifiedBy>
  <cp:revision>86</cp:revision>
  <dcterms:created xsi:type="dcterms:W3CDTF">2013-10-13T11:52:19Z</dcterms:created>
  <dcterms:modified xsi:type="dcterms:W3CDTF">2014-09-04T17:11:47Z</dcterms:modified>
</cp:coreProperties>
</file>