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6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3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DDEBCF">
                <a:alpha val="89000"/>
              </a:srgbClr>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2130425"/>
            <a:ext cx="7772400" cy="1470025"/>
          </a:xfrm>
        </p:spPr>
        <p:txBody>
          <a:bodyPr>
            <a:normAutofit fontScale="90000"/>
          </a:bodyPr>
          <a:lstStyle/>
          <a:p>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Удивительные деревья</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fotki.yandex.ru/get/6523/137106206.18a/0_97f00_4fe43a51_orig.jpg"/>
          <p:cNvPicPr>
            <a:picLocks noChangeAspect="1" noChangeArrowheads="1"/>
          </p:cNvPicPr>
          <p:nvPr/>
        </p:nvPicPr>
        <p:blipFill>
          <a:blip r:embed="rId2"/>
          <a:srcRect/>
          <a:stretch>
            <a:fillRect/>
          </a:stretch>
        </p:blipFill>
        <p:spPr bwMode="auto">
          <a:xfrm>
            <a:off x="285720" y="714356"/>
            <a:ext cx="4339858" cy="5786478"/>
          </a:xfrm>
          <a:prstGeom prst="rect">
            <a:avLst/>
          </a:prstGeom>
          <a:noFill/>
        </p:spPr>
      </p:pic>
      <p:sp>
        <p:nvSpPr>
          <p:cNvPr id="5" name="Содержимое 4"/>
          <p:cNvSpPr>
            <a:spLocks noGrp="1"/>
          </p:cNvSpPr>
          <p:nvPr>
            <p:ph sz="half" idx="4294967295"/>
          </p:nvPr>
        </p:nvSpPr>
        <p:spPr>
          <a:xfrm>
            <a:off x="4857752" y="642918"/>
            <a:ext cx="4038600" cy="5357850"/>
          </a:xfrm>
        </p:spPr>
        <p:txBody>
          <a:bodyPr>
            <a:normAutofit fontScale="77500" lnSpcReduction="20000"/>
          </a:bodyPr>
          <a:lstStyle/>
          <a:p>
            <a:r>
              <a:rPr lang="ru-RU" dirty="0" smtClean="0"/>
              <a:t>Корни молодых деревьев очень сочные и употребляются в пищу в качестве корнеплодов. Семена созревают в стручках, длина которых достигает 10 сантиметров. Стручки очень эффектно смотрятся на дереве благодаря фиолетовому оттенку. Именно из этих стручков в форме лодочек и достают семена, которые снаружи покрыты волосками ярко-жёлтого цвета.</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t>Колбасное дерево</a:t>
            </a:r>
            <a:endParaRPr lang="ru-RU" sz="6000" b="1" i="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71604" y="1942094"/>
            <a:ext cx="5429288" cy="46301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500042"/>
            <a:ext cx="8215370" cy="5847755"/>
          </a:xfrm>
          <a:prstGeom prst="rect">
            <a:avLst/>
          </a:prstGeom>
        </p:spPr>
        <p:txBody>
          <a:bodyPr wrap="square">
            <a:spAutoFit/>
          </a:bodyPr>
          <a:lstStyle/>
          <a:p>
            <a:r>
              <a:rPr lang="ru-RU" sz="2200" dirty="0" smtClean="0"/>
              <a:t>В тропической Африке и на Мадагаскаре можно полюбоваться </a:t>
            </a:r>
            <a:r>
              <a:rPr lang="ru-RU" sz="2200" u="sng" dirty="0" smtClean="0"/>
              <a:t>кигелией перистой (</a:t>
            </a:r>
            <a:r>
              <a:rPr lang="ru-RU" sz="2200" u="sng" dirty="0" err="1" smtClean="0"/>
              <a:t>Kigelia</a:t>
            </a:r>
            <a:r>
              <a:rPr lang="ru-RU" sz="2200" u="sng" dirty="0" smtClean="0"/>
              <a:t> </a:t>
            </a:r>
            <a:r>
              <a:rPr lang="ru-RU" sz="2200" u="sng" dirty="0" err="1" smtClean="0"/>
              <a:t>pinnata</a:t>
            </a:r>
            <a:r>
              <a:rPr lang="ru-RU" sz="2200" u="sng" dirty="0" smtClean="0"/>
              <a:t>)</a:t>
            </a:r>
            <a:r>
              <a:rPr lang="ru-RU" sz="2200" dirty="0" smtClean="0"/>
              <a:t> - красивым деревом из семейства </a:t>
            </a:r>
            <a:r>
              <a:rPr lang="ru-RU" sz="2200" dirty="0" err="1" smtClean="0"/>
              <a:t>бигнониевых</a:t>
            </a:r>
            <a:r>
              <a:rPr lang="ru-RU" sz="2200" dirty="0" smtClean="0"/>
              <a:t>, с широкой тенистой кроной и причудливыми плодами. Его </a:t>
            </a:r>
            <a:r>
              <a:rPr lang="ru-RU" sz="2200" dirty="0" err="1" smtClean="0"/>
              <a:t>называют</a:t>
            </a:r>
            <a:r>
              <a:rPr lang="ru-RU" sz="2200" u="sng" dirty="0" err="1" smtClean="0"/>
              <a:t>колбасным</a:t>
            </a:r>
            <a:r>
              <a:rPr lang="ru-RU" sz="2200" dirty="0" smtClean="0"/>
              <a:t>, потому что оно несет на своих ветвях множество буроватых, беспорядочно свисающих на длинных плодоножках </a:t>
            </a:r>
            <a:r>
              <a:rPr lang="ru-RU" sz="2200" dirty="0" err="1" smtClean="0"/>
              <a:t>колбасовидных</a:t>
            </a:r>
            <a:r>
              <a:rPr lang="ru-RU" sz="2200" dirty="0" smtClean="0"/>
              <a:t> плодов. Каждая такая "колбаса" может быть длиной чуть более полуметра и диаметром около 10 сантиметров. Но, увы, плоды эти несъедобны ни для человека, ни для зверя.</a:t>
            </a:r>
          </a:p>
          <a:p>
            <a:r>
              <a:rPr lang="ru-RU" sz="2200" dirty="0" smtClean="0"/>
              <a:t>Удивительны особенности цветения колбасного дерева. Крупные темно-красные воронковидные цветки, собранные в соцветия, появляются во время сухого сезона, когда листьев на дереве нет. Они раскрываются вечером и цветут ночью. Мелкие летучие мыши в поисках нектара натыкаются на них и опыляют. Участвуют в опылении и птицы </a:t>
            </a:r>
            <a:r>
              <a:rPr lang="ru-RU" sz="2200" dirty="0" err="1" smtClean="0"/>
              <a:t>нектарницы</a:t>
            </a:r>
            <a:r>
              <a:rPr lang="ru-RU" sz="2200" dirty="0" smtClean="0"/>
              <a:t>. К утру многие цветки опадают. Завязи образуют только те, которые ночью были опылены.</a:t>
            </a:r>
            <a:endParaRPr lang="ru-RU"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5400" b="1" i="1" dirty="0" smtClean="0"/>
              <a:t>Дерево Путешественников</a:t>
            </a:r>
            <a:endParaRPr lang="ru-RU" sz="5400" b="1" i="1"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0" y="2000240"/>
            <a:ext cx="4286248" cy="485776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5000628" y="2000240"/>
            <a:ext cx="4143372" cy="4857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215370" cy="6186309"/>
          </a:xfrm>
          <a:prstGeom prst="rect">
            <a:avLst/>
          </a:prstGeom>
        </p:spPr>
        <p:txBody>
          <a:bodyPr wrap="square">
            <a:spAutoFit/>
          </a:bodyPr>
          <a:lstStyle/>
          <a:p>
            <a:pPr algn="ctr"/>
            <a:r>
              <a:rPr lang="ru-RU" dirty="0" smtClean="0"/>
              <a:t>РАВЕНАЛА МАДАГАСКАРСКАЯ </a:t>
            </a:r>
            <a:br>
              <a:rPr lang="ru-RU" dirty="0" smtClean="0"/>
            </a:br>
            <a:r>
              <a:rPr lang="ru-RU" dirty="0" smtClean="0"/>
              <a:t>имеет несколько названий: дерево - колодец, дерево путешественников… Я бы ещё добавила: дерево-веер, или дерево-павлиний хвост По внешнему виду схожа с бананом. Отличие в том, что имеется ствол, тогда как листья банана растут непосредственно из земли. На верхушке ствола огромные листья, которые расходятся колесом. Такое ощущение, что перед тобой распустил свой хвост павлин исполинских размеров. Листья по краям разорваны ветром, что придаёт дереву особый шарм. Она достигает 4 метра в высоту. Хотя у себя на родине может достигать в высоту 15 метров. Количество листьев в одном «веере»,  может достигать 30 штук,  нет ветвей. Листья растут непосредственно из ствола, при этом свёрнуты трубочкой. Если заглянуть в середину трубочки, то вы обнаружите там прохладную, чистую воду. Вот почему имеет такие названия, как дерево – колодец и дерево путешественников. Встретив такое дерево, вы всегда сможете утолить свою жажду. Ведь одно такое дерево может содержать до 25 литров чистейшей питьевой воды! Хотя это растение называют пальмой, в действительности настоящей пальмой оно не является. По внешнему виду  схожа с бананом. Отличие в том, что у </a:t>
            </a:r>
            <a:r>
              <a:rPr lang="ru-RU" dirty="0" err="1" smtClean="0"/>
              <a:t>равеналы</a:t>
            </a:r>
            <a:r>
              <a:rPr lang="ru-RU" dirty="0" smtClean="0"/>
              <a:t> имеется ствол, тогда как листья банана растут непосредственно из земли. На верхушке ствола  огромные листья, которые расходятся колесом. Такое ощущение, что перед тобой распустил свой хвост павлин исполинских размеров. Листья по краям разорваны ветром, что придаёт дереву особый шарм.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t>Драконовое дерево</a:t>
            </a:r>
            <a:endParaRPr lang="ru-RU" sz="6000" b="1" i="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14480" y="1857364"/>
            <a:ext cx="5572164" cy="47238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500042"/>
            <a:ext cx="8358246" cy="5632311"/>
          </a:xfrm>
          <a:prstGeom prst="rect">
            <a:avLst/>
          </a:prstGeom>
        </p:spPr>
        <p:txBody>
          <a:bodyPr wrap="square">
            <a:spAutoFit/>
          </a:bodyPr>
          <a:lstStyle/>
          <a:p>
            <a:r>
              <a:rPr lang="ru-RU" sz="2400" dirty="0" smtClean="0"/>
              <a:t>В </a:t>
            </a:r>
            <a:r>
              <a:rPr lang="ru-RU" sz="2400" dirty="0" err="1" smtClean="0"/>
              <a:t>Драго</a:t>
            </a:r>
            <a:r>
              <a:rPr lang="ru-RU" sz="2400" dirty="0" smtClean="0"/>
              <a:t> Парке на острове Тенерифе можно увидеть знаменитое Драконово дерево. Это могучее древо высотой в 25метров и шириной в 10 метров неизменно привлекает множество туристов. Считается, что именно это Драконовое дерево - самое старое на Земле. Его возраст насчитывает от 2500 до 3000 лет. Вообще, именно остров Тенерифе считается родиной драконовых деревьев. Именно здесь в 1408-ом году был открыт первый представитель этого рода - древнее племя </a:t>
            </a:r>
            <a:r>
              <a:rPr lang="ru-RU" sz="2400" dirty="0" err="1" smtClean="0"/>
              <a:t>гуанчи</a:t>
            </a:r>
            <a:r>
              <a:rPr lang="ru-RU" sz="2400" dirty="0" smtClean="0"/>
              <a:t> считало дерево священным, и использовало его дупло в качестве алтаря.</a:t>
            </a:r>
            <a:br>
              <a:rPr lang="ru-RU" sz="2400" dirty="0" smtClean="0"/>
            </a:br>
            <a:r>
              <a:rPr lang="ru-RU" sz="2400" dirty="0" smtClean="0"/>
              <a:t>Драконово дерево в парке </a:t>
            </a:r>
            <a:r>
              <a:rPr lang="ru-RU" sz="2400" dirty="0" err="1" smtClean="0"/>
              <a:t>del</a:t>
            </a:r>
            <a:r>
              <a:rPr lang="ru-RU" sz="2400" dirty="0" smtClean="0"/>
              <a:t> </a:t>
            </a:r>
            <a:r>
              <a:rPr lang="ru-RU" sz="2400" dirty="0" err="1" smtClean="0"/>
              <a:t>Drago</a:t>
            </a:r>
            <a:r>
              <a:rPr lang="ru-RU" sz="2400" dirty="0" smtClean="0"/>
              <a:t> поражает свое величественностью и монументальностью. Оно крайне эффектно смотрится на фоне вулкана </a:t>
            </a:r>
            <a:r>
              <a:rPr lang="ru-RU" sz="2400" dirty="0" err="1" smtClean="0"/>
              <a:t>Тейде</a:t>
            </a:r>
            <a:r>
              <a:rPr lang="ru-RU" sz="2400" dirty="0" smtClean="0"/>
              <a:t>. С 1917 года дерево считается символом острова и охраняется как памятник национального значения.</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i="1" dirty="0" smtClean="0"/>
              <a:t>Железное дерево</a:t>
            </a:r>
            <a:endParaRPr lang="ru-RU" sz="6600" b="1" i="1"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1285852" y="1946940"/>
            <a:ext cx="5429288" cy="36065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500042"/>
            <a:ext cx="8572560" cy="5847755"/>
          </a:xfrm>
          <a:prstGeom prst="rect">
            <a:avLst/>
          </a:prstGeom>
        </p:spPr>
        <p:txBody>
          <a:bodyPr wrap="square">
            <a:spAutoFit/>
          </a:bodyPr>
          <a:lstStyle/>
          <a:p>
            <a:r>
              <a:rPr lang="ru-RU" sz="2200" b="1" dirty="0" smtClean="0"/>
              <a:t>Железное дерево,</a:t>
            </a:r>
            <a:r>
              <a:rPr lang="ru-RU" sz="2200" dirty="0" smtClean="0"/>
              <a:t> железняк, </a:t>
            </a:r>
            <a:r>
              <a:rPr lang="ru-RU" sz="2200" dirty="0" err="1" smtClean="0"/>
              <a:t>парротия</a:t>
            </a:r>
            <a:r>
              <a:rPr lang="ru-RU" sz="2200" dirty="0" smtClean="0"/>
              <a:t> персидская </a:t>
            </a:r>
            <a:r>
              <a:rPr lang="ru-RU" sz="2200" dirty="0" err="1" smtClean="0"/>
              <a:t>темир-агач</a:t>
            </a:r>
            <a:r>
              <a:rPr lang="ru-RU" sz="2200" dirty="0" smtClean="0"/>
              <a:t> (азербайджанское), листопадное дерево. Высота 14—25 </a:t>
            </a:r>
            <a:r>
              <a:rPr lang="ru-RU" sz="2200" i="1" dirty="0" smtClean="0"/>
              <a:t>м.</a:t>
            </a:r>
            <a:r>
              <a:rPr lang="ru-RU" sz="2200" dirty="0" smtClean="0"/>
              <a:t>Ствол иногда ветвится до самой земли, ветви часто укореняются и срастаются между собой и с ветвями соседних деревьев (граба, </a:t>
            </a:r>
            <a:r>
              <a:rPr lang="ru-RU" sz="2200" dirty="0" err="1" smtClean="0"/>
              <a:t>дзельквы</a:t>
            </a:r>
            <a:r>
              <a:rPr lang="ru-RU" sz="2200" dirty="0" smtClean="0"/>
              <a:t>, клёна и др.). Кора серая, местами красновато-бурая, отслаивающаяся. Листья кожистые, эллиптические. Цветки без лепестков, в головках по 2—5 на концах укороченных побегов. Плод -деревянистая двустворчатая коробочка. Цветёт до распускания листьев. Живёт до 200 лет.</a:t>
            </a:r>
          </a:p>
          <a:p>
            <a:r>
              <a:rPr lang="ru-RU" sz="2200" dirty="0" smtClean="0"/>
              <a:t>Растет в реликтовых широколиственных лесах Азербайджана и северной части Ирана на низменностях и в горах (до 700 </a:t>
            </a:r>
            <a:r>
              <a:rPr lang="ru-RU" sz="2200" i="1" dirty="0" smtClean="0"/>
              <a:t>м </a:t>
            </a:r>
            <a:r>
              <a:rPr lang="ru-RU" sz="2200" dirty="0" smtClean="0"/>
              <a:t>над уровнем моря, иногда выше), по берегам рек, ручьев, в ущельях на сильно увлажнённых, реже — на сухих каменистых почвах. Древесина плотная, тяжёлая, колкая, мало упругая, очень твёрдая и прочная (отсюда название), </a:t>
            </a:r>
            <a:r>
              <a:rPr lang="ru-RU" sz="2200" dirty="0" err="1" smtClean="0"/>
              <a:t>розовая</a:t>
            </a:r>
            <a:r>
              <a:rPr lang="ru-RU" sz="2200" dirty="0" smtClean="0"/>
              <a:t> с коричневым оттенком. Идёт на изготовление некоторых деталей машин, художественных изделий, декоративной фанеры. </a:t>
            </a:r>
            <a:endParaRPr lang="ru-RU"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t>Земляничное дерево</a:t>
            </a:r>
            <a:endParaRPr lang="ru-RU" sz="6000" b="1" i="1" dirty="0"/>
          </a:p>
        </p:txBody>
      </p:sp>
      <p:pic>
        <p:nvPicPr>
          <p:cNvPr id="2050" name="Picture 2"/>
          <p:cNvPicPr>
            <a:picLocks noGrp="1" noChangeAspect="1" noChangeArrowheads="1"/>
          </p:cNvPicPr>
          <p:nvPr>
            <p:ph idx="1"/>
          </p:nvPr>
        </p:nvPicPr>
        <p:blipFill>
          <a:blip r:embed="rId2" cstate="print"/>
          <a:stretch>
            <a:fillRect/>
          </a:stretch>
        </p:blipFill>
        <p:spPr bwMode="auto">
          <a:xfrm>
            <a:off x="2071670" y="1942094"/>
            <a:ext cx="5357850" cy="46881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751344"/>
            <a:ext cx="8143932" cy="4893647"/>
          </a:xfrm>
          <a:prstGeom prst="rect">
            <a:avLst/>
          </a:prstGeom>
        </p:spPr>
        <p:txBody>
          <a:bodyPr wrap="square">
            <a:spAutoFit/>
          </a:bodyPr>
          <a:lstStyle/>
          <a:p>
            <a:pPr algn="ctr"/>
            <a:r>
              <a:rPr lang="ru-RU" sz="2400" b="1" dirty="0" smtClean="0"/>
              <a:t>Земляничное дерево</a:t>
            </a:r>
          </a:p>
          <a:p>
            <a:r>
              <a:rPr lang="ru-RU" sz="2200" dirty="0" smtClean="0"/>
              <a:t> </a:t>
            </a:r>
            <a:r>
              <a:rPr lang="ru-RU" sz="2400" dirty="0" smtClean="0"/>
              <a:t>земляничник (</a:t>
            </a:r>
            <a:r>
              <a:rPr lang="ru-RU" sz="2400" dirty="0" err="1" smtClean="0"/>
              <a:t>Arbutus</a:t>
            </a:r>
            <a:r>
              <a:rPr lang="ru-RU" sz="2400" dirty="0" smtClean="0"/>
              <a:t>), род вечнозелёных небольших деревьев или кустарников семейства вересковых. Листья крупные, кожистые, простые, цельные. Цветки мелкие, обоеполые, правильные, белые или </a:t>
            </a:r>
            <a:r>
              <a:rPr lang="ru-RU" sz="2400" dirty="0" err="1" smtClean="0"/>
              <a:t>розовые</a:t>
            </a:r>
            <a:r>
              <a:rPr lang="ru-RU" sz="2400" dirty="0" smtClean="0"/>
              <a:t>, в верхушечных метёлках; плод — ягодовидная, многосемянная костянка, похожая на плод земляники. Свыше 20 видов в Северной Америке и Средиземноморье. З. д. красное (А. </a:t>
            </a:r>
            <a:r>
              <a:rPr lang="ru-RU" sz="2400" dirty="0" err="1" smtClean="0"/>
              <a:t>andrachne</a:t>
            </a:r>
            <a:r>
              <a:rPr lang="ru-RU" sz="2400" dirty="0" smtClean="0"/>
              <a:t>) дико растет на приморских скалах и культивируется в Крыму и в Западном Закавказье; З. д. крупноплодное (A. </a:t>
            </a:r>
            <a:r>
              <a:rPr lang="ru-RU" sz="2400" dirty="0" err="1" smtClean="0"/>
              <a:t>unedo</a:t>
            </a:r>
            <a:r>
              <a:rPr lang="ru-RU" sz="2400" dirty="0" smtClean="0"/>
              <a:t>) там же встречается в культуре. Плоды его используют на варенье и вина, древесину — на поделки. Декоративные и медоносные растения.</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t>Хлебное дерево</a:t>
            </a:r>
            <a:endParaRPr lang="ru-RU" sz="6000" b="1" i="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500042"/>
            <a:ext cx="8572560" cy="5847755"/>
          </a:xfrm>
          <a:prstGeom prst="rect">
            <a:avLst/>
          </a:prstGeom>
        </p:spPr>
        <p:txBody>
          <a:bodyPr wrap="square">
            <a:spAutoFit/>
          </a:bodyPr>
          <a:lstStyle/>
          <a:p>
            <a:r>
              <a:rPr lang="ru-RU" sz="2200" b="1" dirty="0" smtClean="0"/>
              <a:t>Железное дерево,</a:t>
            </a:r>
            <a:r>
              <a:rPr lang="ru-RU" sz="2200" dirty="0" smtClean="0"/>
              <a:t> железняк, </a:t>
            </a:r>
            <a:r>
              <a:rPr lang="ru-RU" sz="2200" dirty="0" err="1" smtClean="0"/>
              <a:t>парротия</a:t>
            </a:r>
            <a:r>
              <a:rPr lang="ru-RU" sz="2200" dirty="0" smtClean="0"/>
              <a:t> персидская </a:t>
            </a:r>
            <a:r>
              <a:rPr lang="ru-RU" sz="2200" dirty="0" err="1" smtClean="0"/>
              <a:t>темир-агач</a:t>
            </a:r>
            <a:r>
              <a:rPr lang="ru-RU" sz="2200" dirty="0" smtClean="0"/>
              <a:t> (азербайджанское), листопадное дерево. Высота 14—25 </a:t>
            </a:r>
            <a:r>
              <a:rPr lang="ru-RU" sz="2200" i="1" dirty="0" smtClean="0"/>
              <a:t>м.</a:t>
            </a:r>
            <a:r>
              <a:rPr lang="ru-RU" sz="2200" dirty="0" smtClean="0"/>
              <a:t>Ствол иногда ветвится до самой земли, ветви часто укореняются и срастаются между собой и с ветвями соседних деревьев (граба, </a:t>
            </a:r>
            <a:r>
              <a:rPr lang="ru-RU" sz="2200" dirty="0" err="1" smtClean="0"/>
              <a:t>дзельквы</a:t>
            </a:r>
            <a:r>
              <a:rPr lang="ru-RU" sz="2200" dirty="0" smtClean="0"/>
              <a:t>, клёна и др.). Кора серая, местами красновато-бурая, отслаивающаяся. Листья кожистые, эллиптические. Цветки без лепестков, в головках по 2—5 на концах укороченных побегов. Плод -деревянистая двустворчатая коробочка. Цветёт до распускания листьев. Живёт до 200 лет.</a:t>
            </a:r>
          </a:p>
          <a:p>
            <a:r>
              <a:rPr lang="ru-RU" sz="2200" dirty="0" smtClean="0"/>
              <a:t>Растет в реликтовых широколиственных лесах Азербайджана и северной части Ирана на низменностях и в горах (до 700 </a:t>
            </a:r>
            <a:r>
              <a:rPr lang="ru-RU" sz="2200" i="1" dirty="0" smtClean="0"/>
              <a:t>м </a:t>
            </a:r>
            <a:r>
              <a:rPr lang="ru-RU" sz="2200" dirty="0" smtClean="0"/>
              <a:t>над уровнем моря, иногда выше), по берегам рек, ручьев, в ущельях на сильно увлажнённых, реже — на сухих каменистых почвах. Древесина плотная, тяжёлая, колкая, мало упругая, очень твёрдая и прочная (отсюда название), </a:t>
            </a:r>
            <a:r>
              <a:rPr lang="ru-RU" sz="2200" dirty="0" err="1" smtClean="0"/>
              <a:t>розовая</a:t>
            </a:r>
            <a:r>
              <a:rPr lang="ru-RU" sz="2200" dirty="0" smtClean="0"/>
              <a:t> с коричневым оттенком. Идёт на изготовление некоторых деталей машин, художественных изделий, декоративной фанеры. </a:t>
            </a:r>
            <a:endParaRPr lang="ru-RU"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t>Бутылочное дерево</a:t>
            </a:r>
            <a:endParaRPr lang="ru-RU" sz="6000" b="1" i="1"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142976" y="2428868"/>
            <a:ext cx="6786610" cy="4375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500042"/>
            <a:ext cx="8358246" cy="5170646"/>
          </a:xfrm>
          <a:prstGeom prst="rect">
            <a:avLst/>
          </a:prstGeom>
        </p:spPr>
        <p:txBody>
          <a:bodyPr wrap="square">
            <a:spAutoFit/>
          </a:bodyPr>
          <a:lstStyle/>
          <a:p>
            <a:pPr algn="ctr"/>
            <a:r>
              <a:rPr lang="ru-RU" sz="2200" b="1" dirty="0" smtClean="0"/>
              <a:t>ДЕРЕВО БУТЫЛОЧНОЕ</a:t>
            </a:r>
          </a:p>
          <a:p>
            <a:r>
              <a:rPr lang="ru-RU" sz="2200" b="1" dirty="0" smtClean="0"/>
              <a:t> </a:t>
            </a:r>
            <a:r>
              <a:rPr lang="ru-RU" sz="2200" dirty="0" smtClean="0"/>
              <a:t> или </a:t>
            </a:r>
            <a:r>
              <a:rPr lang="ru-RU" sz="2200" dirty="0" err="1" smtClean="0"/>
              <a:t>брахихитон</a:t>
            </a:r>
            <a:r>
              <a:rPr lang="ru-RU" sz="2200" dirty="0" smtClean="0"/>
              <a:t> наскальный. При этом названии сразу же возникает перед глазами дерево в форме гигантских размеров бутылки.</a:t>
            </a:r>
          </a:p>
          <a:p>
            <a:r>
              <a:rPr lang="ru-RU" sz="2200" dirty="0" smtClean="0"/>
              <a:t>Бутылочное дерево Это впечатление верно, ибо ствол бутылочного дерева действительно имеет форму пузатой бутылки. В высоту дерево может достигать 15 метров. Что касается диаметра такого дерево, то он может составлять три метра.</a:t>
            </a:r>
          </a:p>
          <a:p>
            <a:r>
              <a:rPr lang="ru-RU" sz="2200" dirty="0" smtClean="0"/>
              <a:t>Дерево растёт в Восточной Австралии и очень любимо местным населением. Когда наступают периоды засухи, листья дерева идут на корм скоту. А вот ствол бутылочного дерева – это источник питьевой воды! Кроме этого в верхней части ствола в специальных полостях происходит скопление очень сладкого сока. Это настоящий нектар! В дело идёт всё растение целиком. Так, семена бутылочного дерева поджаривают или же едят в сыром виде. </a:t>
            </a:r>
            <a:endParaRPr lang="ru-RU" sz="22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Words>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Удивительные деревья</vt:lpstr>
      <vt:lpstr>Железное дерево</vt:lpstr>
      <vt:lpstr>Слайд 3</vt:lpstr>
      <vt:lpstr>Земляничное дерево</vt:lpstr>
      <vt:lpstr>Слайд 5</vt:lpstr>
      <vt:lpstr>Хлебное дерево</vt:lpstr>
      <vt:lpstr>Слайд 7</vt:lpstr>
      <vt:lpstr>Бутылочное дерево</vt:lpstr>
      <vt:lpstr>Слайд 9</vt:lpstr>
      <vt:lpstr>Слайд 10</vt:lpstr>
      <vt:lpstr>Колбасное дерево</vt:lpstr>
      <vt:lpstr>Слайд 12</vt:lpstr>
      <vt:lpstr>Дерево Путешественников</vt:lpstr>
      <vt:lpstr>Слайд 14</vt:lpstr>
      <vt:lpstr>Драконовое дерево</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Удивительные деревья</dc:title>
  <cp:lastModifiedBy>Admin</cp:lastModifiedBy>
  <cp:revision>2</cp:revision>
  <dcterms:modified xsi:type="dcterms:W3CDTF">2014-01-07T01:28:55Z</dcterms:modified>
</cp:coreProperties>
</file>