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6" r:id="rId5"/>
    <p:sldId id="273" r:id="rId6"/>
    <p:sldId id="264" r:id="rId7"/>
    <p:sldId id="279" r:id="rId8"/>
    <p:sldId id="271" r:id="rId9"/>
    <p:sldId id="259" r:id="rId10"/>
    <p:sldId id="262" r:id="rId11"/>
    <p:sldId id="263" r:id="rId12"/>
    <p:sldId id="285" r:id="rId13"/>
    <p:sldId id="258" r:id="rId14"/>
    <p:sldId id="274" r:id="rId15"/>
    <p:sldId id="282" r:id="rId16"/>
    <p:sldId id="284" r:id="rId17"/>
    <p:sldId id="283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E30B1-A6F7-4225-92AE-03B0F0EB7498}" type="datetimeFigureOut">
              <a:rPr lang="ru-RU" smtClean="0"/>
              <a:pPr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3B7B7-8287-4368-AC56-6A39DFC615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500174"/>
            <a:ext cx="675313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«Узоры и орнаменты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посуде»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http://wilka.ru/restoran/uploads/posts/2009-07/1248339391_imm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071942"/>
            <a:ext cx="47625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http://sueverija.narod.ru/Kollekcii/Keramika/DSC01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4071966" cy="3000396"/>
          </a:xfrm>
          <a:prstGeom prst="rect">
            <a:avLst/>
          </a:prstGeom>
          <a:noFill/>
        </p:spPr>
      </p:pic>
      <p:pic>
        <p:nvPicPr>
          <p:cNvPr id="18438" name="Picture 6" descr="http://kustodiev-art.ru/cms.ashx?req=Image&amp;imageid=89c65748-8f06-4544-b411-f3caf889ce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000504"/>
            <a:ext cx="2357454" cy="27146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071678"/>
            <a:ext cx="39281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Волнистые линии</a:t>
            </a:r>
          </a:p>
          <a:p>
            <a:r>
              <a:rPr lang="ru-RU" sz="2800" b="1" dirty="0" smtClean="0"/>
              <a:t> символизировали </a:t>
            </a:r>
            <a:r>
              <a:rPr lang="ru-RU" sz="2800" b="1" dirty="0" smtClean="0">
                <a:solidFill>
                  <a:srgbClr val="FF0000"/>
                </a:solidFill>
              </a:rPr>
              <a:t>воду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4929198"/>
            <a:ext cx="32548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Треугольник – </a:t>
            </a:r>
          </a:p>
          <a:p>
            <a:r>
              <a:rPr lang="ru-RU" sz="3200" b="1" dirty="0" smtClean="0"/>
              <a:t>символ </a:t>
            </a:r>
            <a:r>
              <a:rPr lang="ru-RU" sz="3200" b="1" dirty="0" smtClean="0">
                <a:solidFill>
                  <a:srgbClr val="FF0000"/>
                </a:solidFill>
              </a:rPr>
              <a:t>человека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285720" y="3357562"/>
            <a:ext cx="3846394" cy="377589"/>
          </a:xfrm>
          <a:custGeom>
            <a:avLst/>
            <a:gdLst>
              <a:gd name="connsiteX0" fmla="*/ 0 w 3846394"/>
              <a:gd name="connsiteY0" fmla="*/ 302526 h 377589"/>
              <a:gd name="connsiteX1" fmla="*/ 559559 w 3846394"/>
              <a:gd name="connsiteY1" fmla="*/ 70514 h 377589"/>
              <a:gd name="connsiteX2" fmla="*/ 805218 w 3846394"/>
              <a:gd name="connsiteY2" fmla="*/ 316173 h 377589"/>
              <a:gd name="connsiteX3" fmla="*/ 1146412 w 3846394"/>
              <a:gd name="connsiteY3" fmla="*/ 111457 h 377589"/>
              <a:gd name="connsiteX4" fmla="*/ 1364777 w 3846394"/>
              <a:gd name="connsiteY4" fmla="*/ 43218 h 377589"/>
              <a:gd name="connsiteX5" fmla="*/ 1678675 w 3846394"/>
              <a:gd name="connsiteY5" fmla="*/ 370764 h 377589"/>
              <a:gd name="connsiteX6" fmla="*/ 2129051 w 3846394"/>
              <a:gd name="connsiteY6" fmla="*/ 43218 h 377589"/>
              <a:gd name="connsiteX7" fmla="*/ 2429302 w 3846394"/>
              <a:gd name="connsiteY7" fmla="*/ 343469 h 377589"/>
              <a:gd name="connsiteX8" fmla="*/ 2770496 w 3846394"/>
              <a:gd name="connsiteY8" fmla="*/ 70514 h 377589"/>
              <a:gd name="connsiteX9" fmla="*/ 3125338 w 3846394"/>
              <a:gd name="connsiteY9" fmla="*/ 357117 h 377589"/>
              <a:gd name="connsiteX10" fmla="*/ 3439236 w 3846394"/>
              <a:gd name="connsiteY10" fmla="*/ 84161 h 377589"/>
              <a:gd name="connsiteX11" fmla="*/ 3725839 w 3846394"/>
              <a:gd name="connsiteY11" fmla="*/ 357117 h 377589"/>
              <a:gd name="connsiteX12" fmla="*/ 3835021 w 3846394"/>
              <a:gd name="connsiteY12" fmla="*/ 206991 h 377589"/>
              <a:gd name="connsiteX13" fmla="*/ 3794078 w 3846394"/>
              <a:gd name="connsiteY13" fmla="*/ 275230 h 377589"/>
              <a:gd name="connsiteX14" fmla="*/ 3794078 w 3846394"/>
              <a:gd name="connsiteY14" fmla="*/ 275230 h 377589"/>
              <a:gd name="connsiteX15" fmla="*/ 3794078 w 3846394"/>
              <a:gd name="connsiteY15" fmla="*/ 275230 h 377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846394" h="377589">
                <a:moveTo>
                  <a:pt x="0" y="302526"/>
                </a:moveTo>
                <a:cubicBezTo>
                  <a:pt x="212678" y="185383"/>
                  <a:pt x="425356" y="68240"/>
                  <a:pt x="559559" y="70514"/>
                </a:cubicBezTo>
                <a:cubicBezTo>
                  <a:pt x="693762" y="72788"/>
                  <a:pt x="707409" y="309349"/>
                  <a:pt x="805218" y="316173"/>
                </a:cubicBezTo>
                <a:cubicBezTo>
                  <a:pt x="903027" y="322997"/>
                  <a:pt x="1053152" y="156950"/>
                  <a:pt x="1146412" y="111457"/>
                </a:cubicBezTo>
                <a:cubicBezTo>
                  <a:pt x="1239672" y="65964"/>
                  <a:pt x="1276066" y="0"/>
                  <a:pt x="1364777" y="43218"/>
                </a:cubicBezTo>
                <a:cubicBezTo>
                  <a:pt x="1453488" y="86436"/>
                  <a:pt x="1551296" y="370764"/>
                  <a:pt x="1678675" y="370764"/>
                </a:cubicBezTo>
                <a:cubicBezTo>
                  <a:pt x="1806054" y="370764"/>
                  <a:pt x="2003947" y="47767"/>
                  <a:pt x="2129051" y="43218"/>
                </a:cubicBezTo>
                <a:cubicBezTo>
                  <a:pt x="2254155" y="38669"/>
                  <a:pt x="2322395" y="338920"/>
                  <a:pt x="2429302" y="343469"/>
                </a:cubicBezTo>
                <a:cubicBezTo>
                  <a:pt x="2536210" y="348018"/>
                  <a:pt x="2654490" y="68239"/>
                  <a:pt x="2770496" y="70514"/>
                </a:cubicBezTo>
                <a:cubicBezTo>
                  <a:pt x="2886502" y="72789"/>
                  <a:pt x="3013881" y="354843"/>
                  <a:pt x="3125338" y="357117"/>
                </a:cubicBezTo>
                <a:cubicBezTo>
                  <a:pt x="3236795" y="359391"/>
                  <a:pt x="3339153" y="84161"/>
                  <a:pt x="3439236" y="84161"/>
                </a:cubicBezTo>
                <a:cubicBezTo>
                  <a:pt x="3539319" y="84161"/>
                  <a:pt x="3659875" y="336645"/>
                  <a:pt x="3725839" y="357117"/>
                </a:cubicBezTo>
                <a:cubicBezTo>
                  <a:pt x="3791803" y="377589"/>
                  <a:pt x="3823648" y="220639"/>
                  <a:pt x="3835021" y="206991"/>
                </a:cubicBezTo>
                <a:cubicBezTo>
                  <a:pt x="3846394" y="193343"/>
                  <a:pt x="3794078" y="275230"/>
                  <a:pt x="3794078" y="275230"/>
                </a:cubicBezTo>
                <a:lnTo>
                  <a:pt x="3794078" y="275230"/>
                </a:lnTo>
                <a:lnTo>
                  <a:pt x="3794078" y="27523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857620" y="6143644"/>
            <a:ext cx="642942" cy="42862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572000" y="6143644"/>
            <a:ext cx="642942" cy="42862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5286380" y="6143644"/>
            <a:ext cx="642942" cy="42862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Мила\Desktop\Romb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000240"/>
            <a:ext cx="39290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3438" y="1571612"/>
            <a:ext cx="359431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Квадрат, поделённый</a:t>
            </a:r>
          </a:p>
          <a:p>
            <a:r>
              <a:rPr lang="ru-RU" sz="2800" b="1" dirty="0" smtClean="0"/>
              <a:t> на 4 части</a:t>
            </a:r>
          </a:p>
          <a:p>
            <a:r>
              <a:rPr lang="ru-RU" sz="2800" b="1" dirty="0" smtClean="0"/>
              <a:t> с точками</a:t>
            </a:r>
          </a:p>
          <a:p>
            <a:r>
              <a:rPr lang="ru-RU" sz="2800" b="1" dirty="0" smtClean="0"/>
              <a:t> - </a:t>
            </a:r>
            <a:r>
              <a:rPr lang="ru-RU" sz="2800" b="1" dirty="0" smtClean="0">
                <a:solidFill>
                  <a:srgbClr val="FF0000"/>
                </a:solidFill>
              </a:rPr>
              <a:t>засеянное поле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http://www.eroshka.ru/e107_files/public/1302628988_2_FT2158_img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4071942"/>
            <a:ext cx="3429024" cy="2205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643050"/>
            <a:ext cx="86738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Орнамент придаёт посуде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нарядный и праздничный  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вид</a:t>
            </a:r>
            <a:endParaRPr lang="ru-RU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34818" name="Picture 2" descr="http://www.obozrevatel.cz/files/images/chodov_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357562"/>
            <a:ext cx="5214974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1500174"/>
            <a:ext cx="5863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орнаментов: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285784" y="2786059"/>
            <a:ext cx="507209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геометрический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314"/>
            <a:ext cx="400049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864453" y="2786058"/>
            <a:ext cx="427954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растительный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1928794" y="2357430"/>
            <a:ext cx="928694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857884" y="2357430"/>
            <a:ext cx="714380" cy="64294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241952" y="4500570"/>
            <a:ext cx="29695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животный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>
            <a:off x="3572662" y="3643314"/>
            <a:ext cx="2142346" cy="79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Рисунок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5429264"/>
            <a:ext cx="5072098" cy="857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7" descr="C:\Users\Мила\Desktop\hohloma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643314"/>
            <a:ext cx="3857652" cy="100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.MICROSOF-436C5A\Мои документы\Мои рисунки\My friends^_^\My friends^_^ 1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 descr="C:\Documents and Settings\Admin.MICROSOF-436C5A\Мои документы\Мои рисунки\My friends^_^\My friends^_^ 15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786058"/>
            <a:ext cx="571504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14282" y="1785926"/>
            <a:ext cx="828680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Геометрический  орнамент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Documents and Settings\Admin.MICROSOF-436C5A\Мои документы\Мои рисунки\My friends^_^\My friends^_^ 1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428872" y="2285980"/>
            <a:ext cx="3786190" cy="46434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5621" y="1928802"/>
            <a:ext cx="68409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Растительный  орнамент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Documents and Settings\Admin.MICROSOF-436C5A\Мои документы\Мои рисунки\My friends^_^\My friends^_^ 15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000372"/>
            <a:ext cx="557216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00430" y="1785926"/>
            <a:ext cx="17011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УЗОР 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2571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428736"/>
            <a:ext cx="878684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результате работы над проектом  мы: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45720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214554"/>
            <a:ext cx="88583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убедились в том, что в основе построения орнамента лежи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наука математика;</a:t>
            </a:r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286124"/>
            <a:ext cx="764386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cap="none" spc="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изучили историю возникновения орнамента;</a:t>
            </a:r>
            <a:endParaRPr lang="ru-RU" sz="2800" b="1" cap="none" spc="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3929066"/>
            <a:ext cx="70432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определили основные виды орнаментов;</a:t>
            </a:r>
            <a:endParaRPr lang="ru-RU" sz="28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5143512"/>
            <a:ext cx="8291116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результате  мы убедились, что математика –</a:t>
            </a:r>
          </a:p>
          <a:p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это не только </a:t>
            </a:r>
            <a:r>
              <a:rPr lang="ru-RU" sz="28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счёт,</a:t>
            </a:r>
            <a:r>
              <a:rPr lang="ru-RU" sz="28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цифры</a:t>
            </a:r>
            <a:r>
              <a:rPr lang="ru-RU" sz="28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задачи</a:t>
            </a:r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но и уникальное</a:t>
            </a:r>
          </a:p>
          <a:p>
            <a:r>
              <a:rPr lang="ru-RU" sz="28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средство познания красоты. </a:t>
            </a:r>
            <a:endParaRPr lang="ru-RU" sz="28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421" y="4500570"/>
            <a:ext cx="852932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</a:t>
            </a:r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аучились создавать узоры и орнаменты;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1785926"/>
            <a:ext cx="612417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Почему посуда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появилась н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уроке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математики?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www.sgifts.ru/upload/images/original/tarelka-ploskaja11214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94"/>
            <a:ext cx="2286016" cy="2286016"/>
          </a:xfrm>
          <a:prstGeom prst="rect">
            <a:avLst/>
          </a:prstGeom>
          <a:noFill/>
        </p:spPr>
      </p:pic>
      <p:pic>
        <p:nvPicPr>
          <p:cNvPr id="1028" name="Picture 4" descr="http://www.belvedor.com/images/product/722-069_a_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429084"/>
            <a:ext cx="2315060" cy="24289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Рисунок 6" descr="DL-QPV6-02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214942" y="4143380"/>
            <a:ext cx="3643338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2cf4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1000108"/>
            <a:ext cx="5286412" cy="5429264"/>
          </a:xfrm>
          <a:prstGeom prst="rect">
            <a:avLst/>
          </a:prstGeom>
        </p:spPr>
      </p:pic>
      <p:pic>
        <p:nvPicPr>
          <p:cNvPr id="6" name="Рисунок 5" descr="29CI0877.240x210.jpg"/>
          <p:cNvPicPr>
            <a:picLocks noChangeAspect="1"/>
          </p:cNvPicPr>
          <p:nvPr/>
        </p:nvPicPr>
        <p:blipFill>
          <a:blip r:embed="rId3" cstate="print"/>
          <a:srcRect l="28814" t="19048" r="18644" b="19048"/>
          <a:stretch>
            <a:fillRect/>
          </a:stretch>
        </p:blipFill>
        <p:spPr>
          <a:xfrm>
            <a:off x="1643042" y="1142984"/>
            <a:ext cx="5000660" cy="5286412"/>
          </a:xfrm>
          <a:prstGeom prst="rect">
            <a:avLst/>
          </a:prstGeom>
        </p:spPr>
      </p:pic>
      <p:pic>
        <p:nvPicPr>
          <p:cNvPr id="4" name="Рисунок 3" descr="подсвечники2.JPG"/>
          <p:cNvPicPr>
            <a:picLocks noChangeAspect="1"/>
          </p:cNvPicPr>
          <p:nvPr/>
        </p:nvPicPr>
        <p:blipFill>
          <a:blip r:embed="rId4" cstate="print"/>
          <a:srcRect l="24193" t="12727" r="24194" b="16364"/>
          <a:stretch>
            <a:fillRect/>
          </a:stretch>
        </p:blipFill>
        <p:spPr>
          <a:xfrm>
            <a:off x="1643042" y="1142984"/>
            <a:ext cx="5143536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5214950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sz="3600" b="1" dirty="0" smtClean="0">
                <a:latin typeface="Bookman Old Style" pitchFamily="18" charset="0"/>
              </a:rPr>
              <a:t> Посуда имеет форму геометрических фигур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500174"/>
            <a:ext cx="5987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Мы выяснили :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571744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Овал 7"/>
          <p:cNvSpPr/>
          <p:nvPr/>
        </p:nvSpPr>
        <p:spPr>
          <a:xfrm>
            <a:off x="4572000" y="2857496"/>
            <a:ext cx="1071570" cy="1000132"/>
          </a:xfrm>
          <a:prstGeom prst="ellipse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071943"/>
            <a:ext cx="785818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5214942" y="4214818"/>
            <a:ext cx="500066" cy="42862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357950" y="3214686"/>
            <a:ext cx="357190" cy="7143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322231" y="3536157"/>
            <a:ext cx="642942" cy="14287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Дуга 23"/>
          <p:cNvSpPr/>
          <p:nvPr/>
        </p:nvSpPr>
        <p:spPr>
          <a:xfrm>
            <a:off x="7143768" y="2786058"/>
            <a:ext cx="285752" cy="1285884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-0.29931 0.14699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59259E-6 L -0.33855 -0.11551 " pathEditMode="relative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-0.00532 L -0.41163 0.03658 " pathEditMode="relative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6 L -0.40938 0.04189 " pathEditMode="relative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6.2963E-6 L -0.5276 -0.17848 " pathEditMode="relative" ptsTypes="AA">
                                      <p:cBhvr>
                                        <p:cTn id="2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9844 0.09444 " pathEditMode="relative" ptsTypes="AA">
                                      <p:cBhvr>
                                        <p:cTn id="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42886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 </a:t>
            </a:r>
            <a:r>
              <a:rPr lang="ru-RU" sz="3200" b="1" dirty="0" smtClean="0">
                <a:latin typeface="Bookman Old Style" pitchFamily="18" charset="0"/>
              </a:rPr>
              <a:t>Рисунки, украшающие посуду, состоят из геометрических фигур:</a:t>
            </a:r>
            <a:r>
              <a:rPr lang="en-US" sz="3200" b="1" dirty="0" smtClean="0">
                <a:latin typeface="Bookman Old Style" pitchFamily="18" charset="0"/>
              </a:rPr>
              <a:t> </a:t>
            </a:r>
            <a:r>
              <a:rPr lang="ru-RU" sz="3200" b="1" dirty="0" smtClean="0">
                <a:latin typeface="Bookman Old Style" pitchFamily="18" charset="0"/>
              </a:rPr>
              <a:t>линий, точек, кругов, квадратов.</a:t>
            </a: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500174"/>
            <a:ext cx="5987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Мы выяснили :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4" descr="D:\Мои документы\Проет по математике\Фото-0102.jpg"/>
          <p:cNvPicPr>
            <a:picLocks noChangeAspect="1" noChangeArrowheads="1"/>
          </p:cNvPicPr>
          <p:nvPr/>
        </p:nvPicPr>
        <p:blipFill>
          <a:blip r:embed="rId3" cstate="print"/>
          <a:srcRect t="5233" b="11046"/>
          <a:stretch>
            <a:fillRect/>
          </a:stretch>
        </p:blipFill>
        <p:spPr bwMode="auto">
          <a:xfrm>
            <a:off x="500034" y="4071942"/>
            <a:ext cx="278132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D:\Мои документы\Проет по математике\Фото-00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4071942"/>
            <a:ext cx="278925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500174"/>
            <a:ext cx="792961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Орнамент</a:t>
            </a:r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– это рисунок, построенный на чередовании в определённом порядке составляющих его элементов.</a:t>
            </a:r>
          </a:p>
        </p:txBody>
      </p:sp>
      <p:pic>
        <p:nvPicPr>
          <p:cNvPr id="5" name="Picture 19" descr="dd00359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357158" y="5572140"/>
            <a:ext cx="80724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1571612"/>
            <a:ext cx="8096769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Элементы орнамента могут</a:t>
            </a:r>
          </a:p>
          <a:p>
            <a:pPr algn="ctr"/>
            <a:r>
              <a:rPr lang="ru-RU" sz="32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</a:t>
            </a:r>
            <a:r>
              <a:rPr lang="ru-RU" sz="32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асполагаться </a:t>
            </a:r>
            <a:r>
              <a:rPr lang="ru-RU" sz="3200" b="1" i="1" u="sng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симметрично.</a:t>
            </a:r>
            <a:endParaRPr lang="en-US" sz="3200" b="1" u="sng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.MICROSOF-436C5A\Мои документы\Мои рисунки\My friends^_^\My friends^_^ 1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143120" y="2643170"/>
            <a:ext cx="3786190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00496" y="207167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928802"/>
            <a:ext cx="1733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УЗОР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1928802"/>
            <a:ext cx="36038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ОРНАМЕНТ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 descr="http://www.khokhloma24.com/image/cache/data/Plate%20panel/plate-panel2-733x500.jpg"/>
          <p:cNvPicPr>
            <a:picLocks noChangeAspect="1" noChangeArrowheads="1"/>
          </p:cNvPicPr>
          <p:nvPr/>
        </p:nvPicPr>
        <p:blipFill>
          <a:blip r:embed="rId3" cstate="print"/>
          <a:srcRect l="25580" t="25500" r="26330" b="3999"/>
          <a:stretch>
            <a:fillRect/>
          </a:stretch>
        </p:blipFill>
        <p:spPr bwMode="auto">
          <a:xfrm>
            <a:off x="214282" y="2928934"/>
            <a:ext cx="3357586" cy="3357586"/>
          </a:xfrm>
          <a:prstGeom prst="rect">
            <a:avLst/>
          </a:prstGeom>
          <a:noFill/>
        </p:spPr>
      </p:pic>
      <p:pic>
        <p:nvPicPr>
          <p:cNvPr id="1028" name="Picture 4" descr="http://lebenstil.com.ua/uploads/img/goods/50131104460v3/R(800-60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071810"/>
            <a:ext cx="3357586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4428" y="1643050"/>
            <a:ext cx="745415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Почему люди стали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изображать рисунки на посуде?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" name="Picture 2" descr="http://moskva.freeadsin.ru/content/root/users/2012/20120623/u7776/images/201206/f20120623084807-5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000372"/>
            <a:ext cx="435771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180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129</cp:revision>
  <dcterms:created xsi:type="dcterms:W3CDTF">2013-11-24T20:22:39Z</dcterms:created>
  <dcterms:modified xsi:type="dcterms:W3CDTF">2014-12-29T23:01:17Z</dcterms:modified>
</cp:coreProperties>
</file>