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57" r:id="rId6"/>
    <p:sldId id="258" r:id="rId7"/>
    <p:sldId id="259" r:id="rId8"/>
    <p:sldId id="260" r:id="rId9"/>
    <p:sldId id="261" r:id="rId10"/>
    <p:sldId id="262" r:id="rId11"/>
    <p:sldId id="263" r:id="rId12"/>
    <p:sldId id="264"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2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AD6EC31-D556-46BD-BF25-CA70FB6C77E9}" type="datetimeFigureOut">
              <a:rPr lang="ru-RU" smtClean="0"/>
              <a:pPr/>
              <a:t>30.09.2013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FD6FC2D-5989-4DD6-A07E-F7298509C5C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6EC31-D556-46BD-BF25-CA70FB6C77E9}" type="datetimeFigureOut">
              <a:rPr lang="ru-RU" smtClean="0"/>
              <a:pPr/>
              <a:t>30.09.2013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6FC2D-5989-4DD6-A07E-F7298509C5C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effectLst>
                  <a:outerShdw blurRad="38100" dist="38100" dir="2700000" algn="tl">
                    <a:srgbClr val="000000">
                      <a:alpha val="43137"/>
                    </a:srgbClr>
                  </a:outerShdw>
                </a:effectLst>
              </a:rPr>
              <a:t>СИЛА   РОДИТЕЛЬСКОГО АВТОРИТЕТА</a:t>
            </a:r>
            <a:endParaRPr lang="ru-RU"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928662" y="285728"/>
            <a:ext cx="7643866" cy="1357322"/>
          </a:xfrm>
        </p:spPr>
        <p:txBody>
          <a:bodyPr>
            <a:normAutofit fontScale="62500" lnSpcReduction="20000"/>
          </a:bodyPr>
          <a:lstStyle/>
          <a:p>
            <a:r>
              <a:rPr lang="ru-RU" b="1" dirty="0">
                <a:solidFill>
                  <a:schemeClr val="tx1"/>
                </a:solidFill>
              </a:rPr>
              <a:t>Управление образования администрации города </a:t>
            </a:r>
            <a:r>
              <a:rPr lang="ru-RU" b="1" dirty="0" err="1">
                <a:solidFill>
                  <a:schemeClr val="tx1"/>
                </a:solidFill>
              </a:rPr>
              <a:t>Коврова</a:t>
            </a:r>
            <a:endParaRPr lang="ru-RU" b="1" dirty="0">
              <a:solidFill>
                <a:schemeClr val="tx1"/>
              </a:solidFill>
            </a:endParaRPr>
          </a:p>
          <a:p>
            <a:r>
              <a:rPr lang="ru-RU" b="1" dirty="0">
                <a:solidFill>
                  <a:schemeClr val="tx1"/>
                </a:solidFill>
              </a:rPr>
              <a:t>Муниципальное </a:t>
            </a:r>
            <a:r>
              <a:rPr lang="ru-RU" b="1" dirty="0" smtClean="0">
                <a:solidFill>
                  <a:schemeClr val="tx1"/>
                </a:solidFill>
              </a:rPr>
              <a:t>бюджетное  общеобразовательное </a:t>
            </a:r>
            <a:r>
              <a:rPr lang="ru-RU" b="1" dirty="0">
                <a:solidFill>
                  <a:schemeClr val="tx1"/>
                </a:solidFill>
              </a:rPr>
              <a:t>учреждение</a:t>
            </a:r>
          </a:p>
          <a:p>
            <a:r>
              <a:rPr lang="ru-RU" b="1" dirty="0">
                <a:solidFill>
                  <a:schemeClr val="tx1"/>
                </a:solidFill>
              </a:rPr>
              <a:t>Средняя общеобразовательная школа №9</a:t>
            </a:r>
          </a:p>
          <a:p>
            <a:r>
              <a:rPr lang="ru-RU" b="1" dirty="0">
                <a:solidFill>
                  <a:schemeClr val="tx1"/>
                </a:solidFill>
              </a:rPr>
              <a:t>(</a:t>
            </a:r>
            <a:r>
              <a:rPr lang="ru-RU" b="1" dirty="0" smtClean="0">
                <a:solidFill>
                  <a:schemeClr val="tx1"/>
                </a:solidFill>
              </a:rPr>
              <a:t>МБОУ </a:t>
            </a:r>
            <a:r>
              <a:rPr lang="ru-RU" b="1" dirty="0">
                <a:solidFill>
                  <a:schemeClr val="tx1"/>
                </a:solidFill>
              </a:rPr>
              <a:t>СОШ № 9)</a:t>
            </a:r>
          </a:p>
          <a:p>
            <a:endParaRPr lang="ru-RU" dirty="0"/>
          </a:p>
        </p:txBody>
      </p:sp>
      <p:sp>
        <p:nvSpPr>
          <p:cNvPr id="4" name="Подзаголовок 2"/>
          <p:cNvSpPr txBox="1">
            <a:spLocks/>
          </p:cNvSpPr>
          <p:nvPr/>
        </p:nvSpPr>
        <p:spPr>
          <a:xfrm>
            <a:off x="3643306" y="4857760"/>
            <a:ext cx="5081622" cy="1285884"/>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0" i="0" u="none" strike="noStrike" kern="1200" cap="none" spc="0" normalizeH="0" baseline="0" noProof="0" dirty="0" smtClean="0">
                <a:ln>
                  <a:noFill/>
                </a:ln>
                <a:effectLst/>
                <a:uLnTx/>
                <a:uFillTx/>
                <a:latin typeface="+mn-lt"/>
                <a:ea typeface="+mn-ea"/>
                <a:cs typeface="+mn-cs"/>
              </a:rPr>
              <a:t>Учитель начальных классов:</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dirty="0" err="1" smtClean="0"/>
              <a:t>Проскурова</a:t>
            </a:r>
            <a:r>
              <a:rPr lang="ru-RU" sz="2400" dirty="0" smtClean="0"/>
              <a:t> Т.Н.</a:t>
            </a:r>
            <a:endParaRPr kumimoji="0" lang="ru-RU" sz="2400" b="0" i="0" u="none" strike="noStrike" kern="1200" cap="none" spc="0" normalizeH="0" baseline="0" noProof="0" dirty="0" smtClean="0">
              <a:ln>
                <a:noFill/>
              </a:ln>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Авторитет доброты </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Послушание </a:t>
            </a:r>
            <a:r>
              <a:rPr lang="ru-RU" dirty="0"/>
              <a:t>детей приобретается родительской добротой, мягкостью, уступчивостью, беспринципностью. Родители боятся конфликтов и уходят от них, принося себя в жертву. Дети в такой семье капризны, требовательны, командуют родителями.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Авторитет подкупа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Хорошее </a:t>
            </a:r>
            <a:r>
              <a:rPr lang="ru-RU" dirty="0"/>
              <a:t>поведение ребенка покупается подарками или обещаниями каких-либо благ. Особенно тяжелы последствия такого авторитета в семье, где нет согласия между отцом и матерью, где каждый пытается </a:t>
            </a:r>
          </a:p>
          <a:p>
            <a:pPr>
              <a:buNone/>
            </a:pPr>
            <a:r>
              <a:rPr lang="ru-RU" dirty="0" smtClean="0"/>
              <a:t>     привлечь </a:t>
            </a:r>
            <a:r>
              <a:rPr lang="ru-RU" dirty="0"/>
              <a:t>ребенка на свою сторону. </a:t>
            </a:r>
          </a:p>
          <a:p>
            <a:pPr>
              <a:buNone/>
            </a:pPr>
            <a:r>
              <a:rPr lang="ru-RU" dirty="0" smtClean="0"/>
              <a:t>		В </a:t>
            </a:r>
            <a:r>
              <a:rPr lang="ru-RU" dirty="0"/>
              <a:t>таких условиях дети, исходя из личной выгоды, лавируют, приспосабливаются. Каждой матери и каждому отцу хочется, чтобы ребенок был хорошим, чтобы он вырос счастливым, наделенным всевозможными талантами, душевным и физическим совершенством. На практике, к сожалению, не всегда так получается. Проблема состоит в том, что существует большая разница между тем, что </a:t>
            </a:r>
            <a:r>
              <a:rPr lang="ru-RU" b="1" dirty="0"/>
              <a:t>родители хотят от своих детей и что они реально для этого делают. </a:t>
            </a:r>
            <a:endParaRPr lang="ru-RU" dirty="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Литература: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1</a:t>
            </a:r>
            <a:r>
              <a:rPr lang="ru-RU" dirty="0"/>
              <a:t>. Азаров Ю.П. Радость учить и учиться. -М.: Политиздат, 2000.</a:t>
            </a:r>
          </a:p>
          <a:p>
            <a:pPr>
              <a:buNone/>
            </a:pPr>
            <a:r>
              <a:rPr lang="ru-RU" dirty="0"/>
              <a:t>2. Белкин А.С. Ситуация успеха. Как ее создать?—М.: Просвещение, 2002</a:t>
            </a:r>
          </a:p>
          <a:p>
            <a:pPr>
              <a:buNone/>
            </a:pPr>
            <a:r>
              <a:rPr lang="ru-RU" dirty="0"/>
              <a:t>3.  Воробьев Г.Г. Лекторий для родителей. –М.: Просвещение, 2005</a:t>
            </a:r>
          </a:p>
          <a:p>
            <a:pPr marL="514350" indent="-514350">
              <a:buAutoNum type="arabicPeriod" startAt="4"/>
            </a:pPr>
            <a:r>
              <a:rPr lang="ru-RU" dirty="0" err="1" smtClean="0"/>
              <a:t>Глассер</a:t>
            </a:r>
            <a:r>
              <a:rPr lang="ru-RU" dirty="0" smtClean="0"/>
              <a:t> </a:t>
            </a:r>
            <a:r>
              <a:rPr lang="ru-RU" dirty="0"/>
              <a:t>У. Школы без неудачников. -М.: Просвещение, 1991. </a:t>
            </a:r>
            <a:endParaRPr lang="ru-RU" dirty="0" smtClean="0"/>
          </a:p>
          <a:p>
            <a:pPr marL="514350" indent="-514350">
              <a:buNone/>
            </a:pPr>
            <a:r>
              <a:rPr lang="ru-RU" dirty="0" smtClean="0"/>
              <a:t>5.  </a:t>
            </a:r>
            <a:r>
              <a:rPr lang="ru-RU" dirty="0"/>
              <a:t>Иванов К.А. Все начинается с учителя. -М.: Просвещение, 1999.</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r"/>
            <a:r>
              <a:rPr lang="ru-RU" dirty="0" smtClean="0">
                <a:effectLst>
                  <a:outerShdw blurRad="38100" dist="38100" dir="2700000" algn="tl">
                    <a:srgbClr val="000000">
                      <a:alpha val="43137"/>
                    </a:srgbClr>
                  </a:outerShdw>
                </a:effectLst>
              </a:rPr>
              <a:t>Семья – один из шедевров природы</a:t>
            </a:r>
            <a:br>
              <a:rPr lang="ru-RU" dirty="0" smtClean="0">
                <a:effectLst>
                  <a:outerShdw blurRad="38100" dist="38100" dir="2700000" algn="tl">
                    <a:srgbClr val="000000">
                      <a:alpha val="43137"/>
                    </a:srgbClr>
                  </a:outerShdw>
                </a:effectLst>
              </a:rPr>
            </a:br>
            <a:r>
              <a:rPr lang="ru-RU" dirty="0" err="1" smtClean="0">
                <a:effectLst>
                  <a:outerShdw blurRad="38100" dist="38100" dir="2700000" algn="tl">
                    <a:srgbClr val="000000">
                      <a:alpha val="43137"/>
                    </a:srgbClr>
                  </a:outerShdw>
                </a:effectLst>
              </a:rPr>
              <a:t>Д.Сантаяна</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endParaRPr lang="ru-RU" dirty="0"/>
          </a:p>
        </p:txBody>
      </p:sp>
      <p:pic>
        <p:nvPicPr>
          <p:cNvPr id="1026" name="Picture 2" descr="C:\Documents and Settings\Admin\Рабочий стол\1231174251_semia_glavnoe.jpg"/>
          <p:cNvPicPr>
            <a:picLocks noChangeAspect="1" noChangeArrowheads="1"/>
          </p:cNvPicPr>
          <p:nvPr/>
        </p:nvPicPr>
        <p:blipFill>
          <a:blip r:embed="rId2" cstate="print"/>
          <a:srcRect/>
          <a:stretch>
            <a:fillRect/>
          </a:stretch>
        </p:blipFill>
        <p:spPr bwMode="auto">
          <a:xfrm>
            <a:off x="1285852" y="1857364"/>
            <a:ext cx="6667500" cy="412432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9916"/>
          </a:xfrm>
        </p:spPr>
        <p:txBody>
          <a:bodyPr>
            <a:normAutofit fontScale="90000"/>
          </a:bodyPr>
          <a:lstStyle/>
          <a:p>
            <a:pPr algn="r"/>
            <a:r>
              <a:rPr lang="ru-RU" dirty="0" smtClean="0"/>
              <a:t/>
            </a:r>
            <a:br>
              <a:rPr lang="ru-RU" dirty="0" smtClean="0"/>
            </a:br>
            <a:r>
              <a:rPr lang="ru-RU" dirty="0" smtClean="0">
                <a:effectLst>
                  <a:outerShdw blurRad="38100" dist="38100" dir="2700000" algn="tl">
                    <a:srgbClr val="000000">
                      <a:alpha val="43137"/>
                    </a:srgbClr>
                  </a:outerShdw>
                </a:effectLst>
              </a:rPr>
              <a:t>Как редко ребёнок бывает таким, как нам хочется …</a:t>
            </a:r>
            <a:br>
              <a:rPr lang="ru-RU" dirty="0" smtClean="0">
                <a:effectLst>
                  <a:outerShdw blurRad="38100" dist="38100" dir="2700000" algn="tl">
                    <a:srgbClr val="000000">
                      <a:alpha val="43137"/>
                    </a:srgbClr>
                  </a:outerShdw>
                </a:effectLst>
              </a:rPr>
            </a:br>
            <a:r>
              <a:rPr lang="ru-RU" dirty="0" err="1" smtClean="0">
                <a:effectLst>
                  <a:outerShdw blurRad="38100" dist="38100" dir="2700000" algn="tl">
                    <a:srgbClr val="000000">
                      <a:alpha val="43137"/>
                    </a:srgbClr>
                  </a:outerShdw>
                </a:effectLst>
              </a:rPr>
              <a:t>Януш</a:t>
            </a:r>
            <a:r>
              <a:rPr lang="ru-RU" dirty="0" smtClean="0">
                <a:effectLst>
                  <a:outerShdw blurRad="38100" dist="38100" dir="2700000" algn="tl">
                    <a:srgbClr val="000000">
                      <a:alpha val="43137"/>
                    </a:srgbClr>
                  </a:outerShdw>
                </a:effectLst>
              </a:rPr>
              <a:t> Корчак</a:t>
            </a:r>
            <a:r>
              <a:rPr lang="ru-RU" dirty="0" smtClean="0"/>
              <a:t/>
            </a:r>
            <a:br>
              <a:rPr lang="ru-RU" dirty="0" smtClean="0"/>
            </a:br>
            <a:endParaRPr lang="ru-RU" dirty="0"/>
          </a:p>
        </p:txBody>
      </p:sp>
      <p:sp>
        <p:nvSpPr>
          <p:cNvPr id="3" name="Содержимое 2"/>
          <p:cNvSpPr>
            <a:spLocks noGrp="1"/>
          </p:cNvSpPr>
          <p:nvPr>
            <p:ph idx="1"/>
          </p:nvPr>
        </p:nvSpPr>
        <p:spPr/>
        <p:txBody>
          <a:bodyPr/>
          <a:lstStyle/>
          <a:p>
            <a:endParaRPr lang="ru-RU" dirty="0"/>
          </a:p>
        </p:txBody>
      </p:sp>
      <p:pic>
        <p:nvPicPr>
          <p:cNvPr id="2050" name="Picture 2" descr="C:\Documents and Settings\Admin\Рабочий стол\i.jpeg"/>
          <p:cNvPicPr>
            <a:picLocks noChangeAspect="1" noChangeArrowheads="1"/>
          </p:cNvPicPr>
          <p:nvPr/>
        </p:nvPicPr>
        <p:blipFill>
          <a:blip r:embed="rId2" cstate="print"/>
          <a:srcRect/>
          <a:stretch>
            <a:fillRect/>
          </a:stretch>
        </p:blipFill>
        <p:spPr bwMode="auto">
          <a:xfrm rot="21180822">
            <a:off x="585174" y="2235183"/>
            <a:ext cx="5286412" cy="407196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25734"/>
          </a:xfrm>
        </p:spPr>
        <p:txBody>
          <a:bodyPr>
            <a:noAutofit/>
          </a:bodyPr>
          <a:lstStyle/>
          <a:p>
            <a:r>
              <a:rPr lang="ru-RU" sz="3200" dirty="0" smtClean="0">
                <a:effectLst>
                  <a:outerShdw blurRad="38100" dist="38100" dir="2700000" algn="tl">
                    <a:srgbClr val="000000">
                      <a:alpha val="43137"/>
                    </a:srgbClr>
                  </a:outerShdw>
                </a:effectLst>
              </a:rPr>
              <a:t>Посейте поступок – пожнёте привычку, посейте привычку – пожнёте характер, посейте характер</a:t>
            </a:r>
            <a:br>
              <a:rPr lang="ru-RU" sz="3200" dirty="0" smtClean="0">
                <a:effectLst>
                  <a:outerShdw blurRad="38100" dist="38100" dir="2700000" algn="tl">
                    <a:srgbClr val="000000">
                      <a:alpha val="43137"/>
                    </a:srgbClr>
                  </a:outerShdw>
                </a:effectLst>
              </a:rPr>
            </a:br>
            <a:r>
              <a:rPr lang="ru-RU" sz="3200" dirty="0" smtClean="0">
                <a:effectLst>
                  <a:outerShdw blurRad="38100" dist="38100" dir="2700000" algn="tl">
                    <a:srgbClr val="000000">
                      <a:alpha val="43137"/>
                    </a:srgbClr>
                  </a:outerShdw>
                </a:effectLst>
              </a:rPr>
              <a:t> – пожнёте судьбу. </a:t>
            </a:r>
            <a:br>
              <a:rPr lang="ru-RU" sz="3200" dirty="0" smtClean="0">
                <a:effectLst>
                  <a:outerShdw blurRad="38100" dist="38100" dir="2700000" algn="tl">
                    <a:srgbClr val="000000">
                      <a:alpha val="43137"/>
                    </a:srgbClr>
                  </a:outerShdw>
                </a:effectLst>
              </a:rPr>
            </a:br>
            <a:r>
              <a:rPr lang="ru-RU" sz="3200" dirty="0" smtClean="0">
                <a:effectLst>
                  <a:outerShdw blurRad="38100" dist="38100" dir="2700000" algn="tl">
                    <a:srgbClr val="000000">
                      <a:alpha val="43137"/>
                    </a:srgbClr>
                  </a:outerShdw>
                </a:effectLst>
              </a:rPr>
              <a:t>У.Теккерей</a:t>
            </a:r>
            <a:br>
              <a:rPr lang="ru-RU" sz="3200" dirty="0" smtClean="0">
                <a:effectLst>
                  <a:outerShdw blurRad="38100" dist="38100" dir="2700000" algn="tl">
                    <a:srgbClr val="000000">
                      <a:alpha val="43137"/>
                    </a:srgbClr>
                  </a:outerShdw>
                </a:effectLst>
              </a:rPr>
            </a:br>
            <a:endParaRPr lang="ru-RU" sz="32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lgn="r">
              <a:buNone/>
            </a:pPr>
            <a:r>
              <a:rPr lang="ru-RU" dirty="0" smtClean="0">
                <a:effectLst>
                  <a:outerShdw blurRad="38100" dist="38100" dir="2700000" algn="tl">
                    <a:srgbClr val="000000">
                      <a:alpha val="43137"/>
                    </a:srgbClr>
                  </a:outerShdw>
                </a:effectLst>
              </a:rPr>
              <a:t>	</a:t>
            </a:r>
            <a:endParaRPr lang="ru-RU" dirty="0"/>
          </a:p>
        </p:txBody>
      </p:sp>
      <p:pic>
        <p:nvPicPr>
          <p:cNvPr id="3074" name="Picture 2" descr="C:\Documents and Settings\Admin\Рабочий стол\i.jpeg"/>
          <p:cNvPicPr>
            <a:picLocks noChangeAspect="1" noChangeArrowheads="1"/>
          </p:cNvPicPr>
          <p:nvPr/>
        </p:nvPicPr>
        <p:blipFill>
          <a:blip r:embed="rId2" cstate="print"/>
          <a:srcRect/>
          <a:stretch>
            <a:fillRect/>
          </a:stretch>
        </p:blipFill>
        <p:spPr bwMode="auto">
          <a:xfrm rot="20714636">
            <a:off x="2176991" y="3280150"/>
            <a:ext cx="3929090" cy="276797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a:t>Авторитет подавления </a:t>
            </a:r>
            <a:r>
              <a:rPr lang="ru-RU" dirty="0"/>
              <a:t/>
            </a:r>
            <a:br>
              <a:rPr lang="ru-RU" dirty="0"/>
            </a:br>
            <a:endParaRPr lang="ru-RU" dirty="0"/>
          </a:p>
        </p:txBody>
      </p:sp>
      <p:sp>
        <p:nvSpPr>
          <p:cNvPr id="3" name="Содержимое 2"/>
          <p:cNvSpPr>
            <a:spLocks noGrp="1"/>
          </p:cNvSpPr>
          <p:nvPr>
            <p:ph idx="1"/>
          </p:nvPr>
        </p:nvSpPr>
        <p:spPr>
          <a:xfrm>
            <a:off x="457200" y="1000108"/>
            <a:ext cx="8229600" cy="5126055"/>
          </a:xfrm>
        </p:spPr>
        <p:txBody>
          <a:bodyPr>
            <a:normAutofit fontScale="85000" lnSpcReduction="10000"/>
          </a:bodyPr>
          <a:lstStyle/>
          <a:p>
            <a:pPr>
              <a:buNone/>
            </a:pPr>
            <a:r>
              <a:rPr lang="ru-RU" dirty="0" smtClean="0"/>
              <a:t>		  Сегодня </a:t>
            </a:r>
            <a:r>
              <a:rPr lang="ru-RU" dirty="0"/>
              <a:t>им страдают как отцы, так и матери. По каждому поводу родители раздражаются, сердятся, повышают голос, прибегая подчас и к физическим методам воздействия. Таким родителям совершенно не интересно, какие проблемы испытывает их ребенок. При таком терроре ребенок вырастает безвольным, забитым, запуганным или, наоборот, самодуром, мстящим за подавленное детство. Такие родители разговаривают со своим ребенком тоном, не терпящим возражений, слушают и слышат в разговоре только себя, упиваются страхом и волнением в глазах и поведении своего ребенка. </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1214446"/>
          </a:xfrm>
        </p:spPr>
        <p:txBody>
          <a:bodyPr>
            <a:normAutofit fontScale="90000"/>
          </a:bodyPr>
          <a:lstStyle/>
          <a:p>
            <a:pPr lvl="0"/>
            <a:r>
              <a:rPr lang="ru-RU" b="1" dirty="0" smtClean="0"/>
              <a:t>Авторитет родительского положения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Некоторые </a:t>
            </a:r>
            <a:r>
              <a:rPr lang="ru-RU" dirty="0"/>
              <a:t>родители, занимающие высокие посты, демонстрируют свое положение и заслуги на каждом шагу: соседям, знакомым и в школе, где учится их ребенок. </a:t>
            </a:r>
          </a:p>
          <a:p>
            <a:pPr>
              <a:buNone/>
            </a:pPr>
            <a:r>
              <a:rPr lang="ru-RU" dirty="0" smtClean="0"/>
              <a:t>		Если </a:t>
            </a:r>
            <a:r>
              <a:rPr lang="ru-RU" dirty="0"/>
              <a:t>в семье это поощряется, дети очень быстро начинают пользоваться родительскими заслугами, но, не умея критически взглянуть на себя со стороны, становятся хвастливыми и высокомерными. Однако </a:t>
            </a:r>
          </a:p>
          <a:p>
            <a:pPr>
              <a:buNone/>
            </a:pPr>
            <a:r>
              <a:rPr lang="ru-RU" dirty="0" smtClean="0"/>
              <a:t>     часто </a:t>
            </a:r>
            <a:r>
              <a:rPr lang="ru-RU" dirty="0"/>
              <a:t>можно наблюдать в семьях такого типа, как дети стыдятся проявления их родителями своего положения, стесняются собственных отцов и матерей, пытаются как можно меньше бывать с родителями вместе.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Авторитет педантизма </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Родители</a:t>
            </a:r>
            <a:r>
              <a:rPr lang="ru-RU" dirty="0"/>
              <a:t>, не считаясь с мнением ребенка, отдают приказы и требуют точного и беспрекословного их выполнения. Дети из таких семей либо подчиняются, и тогда страдают от отсутствия самостоятельности, либо сопротивляются требованиям взрослых.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Авторитет назидания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		В </a:t>
            </a:r>
            <a:r>
              <a:rPr lang="ru-RU" dirty="0"/>
              <a:t>такой семье ребенка мучают бесконечными поучениями и назидательными разговорами. В качестве примера приводится собственный опыт, который не всегда является положительным. </a:t>
            </a:r>
          </a:p>
          <a:p>
            <a:pPr>
              <a:buNone/>
            </a:pPr>
            <a:r>
              <a:rPr lang="ru-RU" dirty="0" smtClean="0"/>
              <a:t>		Дети </a:t>
            </a:r>
            <a:r>
              <a:rPr lang="ru-RU" dirty="0"/>
              <a:t>озлобляются против нравоучений, привыкают к ним и перестают на них реагировать, отказываются слушать и слышать своих родителей.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u-RU" b="1" dirty="0" smtClean="0"/>
              <a:t>Авторитет любви </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		Это </a:t>
            </a:r>
            <a:r>
              <a:rPr lang="ru-RU" dirty="0"/>
              <a:t>показная демонстрация родительской любви, </a:t>
            </a:r>
            <a:r>
              <a:rPr lang="ru-RU" dirty="0" err="1"/>
              <a:t>заласкивание</a:t>
            </a:r>
            <a:r>
              <a:rPr lang="ru-RU" dirty="0"/>
              <a:t> ребенка, выполнение его желаний в ответ на проявление нежности к родителям. </a:t>
            </a:r>
          </a:p>
          <a:p>
            <a:pPr>
              <a:buNone/>
            </a:pPr>
            <a:r>
              <a:rPr lang="ru-RU" dirty="0" smtClean="0"/>
              <a:t>    В </a:t>
            </a:r>
            <a:r>
              <a:rPr lang="ru-RU" dirty="0"/>
              <a:t>этих семьях чаще всего вырастают циники, расчетливые дельцы, жестокие и агрессивные люди. </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4F4F4"/>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147</Words>
  <Application>Microsoft Office PowerPoint</Application>
  <PresentationFormat>Экран (4:3)</PresentationFormat>
  <Paragraphs>37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СИЛА   РОДИТЕЛЬСКОГО АВТОРИТЕТА</vt:lpstr>
      <vt:lpstr>Семья – один из шедевров природы Д.Сантаяна</vt:lpstr>
      <vt:lpstr> Как редко ребёнок бывает таким, как нам хочется … Януш Корчак </vt:lpstr>
      <vt:lpstr>Посейте поступок – пожнёте привычку, посейте привычку – пожнёте характер, посейте характер  – пожнёте судьбу.  У.Теккерей </vt:lpstr>
      <vt:lpstr>Авторитет подавления  </vt:lpstr>
      <vt:lpstr>Авторитет родительского положения  </vt:lpstr>
      <vt:lpstr>Авторитет педантизма  </vt:lpstr>
      <vt:lpstr>Авторитет назидания  </vt:lpstr>
      <vt:lpstr>Авторитет любви  </vt:lpstr>
      <vt:lpstr>Авторитет доброты  </vt:lpstr>
      <vt:lpstr>Авторитет подкупа  </vt:lpstr>
      <vt:lpstr>Литература: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СИЛА   РОДИТЕЛЬСКОГО АВТОРИТЕТА</dc:title>
  <dc:creator>Admin</dc:creator>
  <cp:lastModifiedBy>Admin</cp:lastModifiedBy>
  <cp:revision>3</cp:revision>
  <dcterms:created xsi:type="dcterms:W3CDTF">2013-09-30T15:36:02Z</dcterms:created>
  <dcterms:modified xsi:type="dcterms:W3CDTF">2013-09-30T15:59:11Z</dcterms:modified>
</cp:coreProperties>
</file>