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9" r:id="rId3"/>
    <p:sldId id="262" r:id="rId4"/>
    <p:sldId id="264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6F0B4-B668-4525-A370-65D08601F5B0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0856-97A8-41B7-86D9-C3D477F923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510D3D-B783-414E-BFFB-A775AA2E196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BB557E-C1FC-49B9-96FD-6408049E99D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layin cartoon kids vector_ext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643314"/>
            <a:ext cx="9144000" cy="3052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57224" y="1714488"/>
            <a:ext cx="7772400" cy="1470025"/>
          </a:xfrm>
        </p:spPr>
        <p:txBody>
          <a:bodyPr/>
          <a:lstStyle>
            <a:lvl1pPr>
              <a:defRPr i="0" spc="300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r>
              <a:rPr lang="ru-RU" dirty="0" smtClean="0"/>
              <a:t>Решаем задачи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72438" y="6564337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  <p:pic>
        <p:nvPicPr>
          <p:cNvPr id="8" name="Рисунок 7" descr="0006-023-Obuchenie-gramote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86050" y="214290"/>
            <a:ext cx="2857520" cy="12960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715272" y="6643710"/>
            <a:ext cx="971528" cy="77765"/>
          </a:xfrm>
          <a:prstGeom prst="rect">
            <a:avLst/>
          </a:prstGeom>
        </p:spPr>
        <p:txBody>
          <a:bodyPr/>
          <a:lstStyle/>
          <a:p>
            <a:fld id="{119FC01C-4BFF-4CB9-9DAB-14E5383AB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5">
                <a:lumMod val="20000"/>
                <a:lumOff val="80000"/>
                <a:alpha val="5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kola2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44" y="142852"/>
            <a:ext cx="1428736" cy="142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4DCD3-C6FA-4B0B-B690-2AD7B4CA41C0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72438" y="6500834"/>
            <a:ext cx="1114404" cy="293663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74bf1_111ef17d_XL.png"/>
          <p:cNvPicPr>
            <a:picLocks noChangeAspect="1"/>
          </p:cNvPicPr>
          <p:nvPr/>
        </p:nvPicPr>
        <p:blipFill>
          <a:blip r:embed="rId2" cstate="print"/>
          <a:srcRect l="18558" t="17573" r="12511" b="23116"/>
          <a:stretch>
            <a:fillRect/>
          </a:stretch>
        </p:blipFill>
        <p:spPr>
          <a:xfrm>
            <a:off x="6736275" y="214290"/>
            <a:ext cx="2407725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25807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Сколько?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3roz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222"/>
          <a:stretch>
            <a:fillRect/>
          </a:stretch>
        </p:blipFill>
        <p:spPr>
          <a:xfrm>
            <a:off x="0" y="928670"/>
            <a:ext cx="3156871" cy="2071702"/>
          </a:xfrm>
          <a:prstGeom prst="rect">
            <a:avLst/>
          </a:prstGeom>
        </p:spPr>
      </p:pic>
      <p:pic>
        <p:nvPicPr>
          <p:cNvPr id="5" name="Рисунок 4" descr="0027-025-Gus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0" b="7143"/>
          <a:stretch>
            <a:fillRect/>
          </a:stretch>
        </p:blipFill>
        <p:spPr>
          <a:xfrm>
            <a:off x="428596" y="3786190"/>
            <a:ext cx="2928958" cy="2966999"/>
          </a:xfrm>
          <a:prstGeom prst="rect">
            <a:avLst/>
          </a:prstGeom>
        </p:spPr>
      </p:pic>
      <p:pic>
        <p:nvPicPr>
          <p:cNvPr id="6" name="Рисунок 5" descr="3079447-2e6962a5d836f117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4214818"/>
            <a:ext cx="4572000" cy="2533650"/>
          </a:xfrm>
          <a:prstGeom prst="rect">
            <a:avLst/>
          </a:prstGeom>
        </p:spPr>
      </p:pic>
      <p:pic>
        <p:nvPicPr>
          <p:cNvPr id="7" name="Рисунок 6" descr="basketwithapples40040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1142984"/>
            <a:ext cx="2547942" cy="245876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5000636"/>
            <a:ext cx="1010765" cy="142876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12" y="1285860"/>
            <a:ext cx="1010765" cy="1428760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2786058"/>
            <a:ext cx="997059" cy="1409386"/>
          </a:xfrm>
          <a:prstGeom prst="rect">
            <a:avLst/>
          </a:prstGeom>
        </p:spPr>
      </p:pic>
      <p:pic>
        <p:nvPicPr>
          <p:cNvPr id="11" name="Рисунок 10" descr="7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29586" y="2786058"/>
            <a:ext cx="1061286" cy="15001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500430" y="3077174"/>
            <a:ext cx="2232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много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Задача </a:t>
            </a:r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162880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35696" y="162880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84168" y="162880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203848" y="162880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4008" y="162880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452320" y="1628800"/>
            <a:ext cx="11521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67544" y="3645024"/>
            <a:ext cx="1224136" cy="1296144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1835696" y="3645024"/>
            <a:ext cx="1224136" cy="1296144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3203848" y="3645024"/>
            <a:ext cx="1224136" cy="1296144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4572000" y="3645024"/>
            <a:ext cx="1224136" cy="1296144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Продолжи ряд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643050"/>
            <a:ext cx="114300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1, 2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643050"/>
            <a:ext cx="171451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1, 2, 3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643050"/>
            <a:ext cx="23574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1, 2, 3, 4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1643050"/>
            <a:ext cx="292895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1, 2, 3, 4, 5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857496"/>
            <a:ext cx="11430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1, 3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0166" y="2857496"/>
            <a:ext cx="171451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1, 3, 5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857496"/>
            <a:ext cx="235745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1, 3, 5, 7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2857496"/>
            <a:ext cx="292895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1, 3, 5, 7, 9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92919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214414" y="4929198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28926" y="4929198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4929198"/>
            <a:ext cx="571504" cy="5715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857752" y="6072206"/>
            <a:ext cx="571504" cy="57150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4929198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58016" y="6143644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43636" y="6143644"/>
            <a:ext cx="571504" cy="5715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786314" y="4741143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?</a:t>
            </a:r>
            <a:endParaRPr lang="ru-RU" sz="4800" b="1" dirty="0"/>
          </a:p>
        </p:txBody>
      </p:sp>
      <p:sp>
        <p:nvSpPr>
          <p:cNvPr id="15" name="Овал 14"/>
          <p:cNvSpPr/>
          <p:nvPr/>
        </p:nvSpPr>
        <p:spPr>
          <a:xfrm>
            <a:off x="5500694" y="6072206"/>
            <a:ext cx="571504" cy="57150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48 L -0.0934 -0.1715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Какое число пропустили?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5011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1, 2, . , 4, 5, . , 7, 8, . </a:t>
            </a:r>
            <a:endParaRPr lang="ru-RU" sz="60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78592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78592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72462" y="1785926"/>
            <a:ext cx="574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00438"/>
            <a:ext cx="21419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8, . , 6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500438"/>
            <a:ext cx="580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3571876"/>
            <a:ext cx="21419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5, . , 3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77144" y="3556345"/>
            <a:ext cx="580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00826" y="3556345"/>
            <a:ext cx="21419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1, . , 3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3556345"/>
            <a:ext cx="5806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34276" y="5077438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Молодцы!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428868"/>
            <a:ext cx="6401979" cy="4267209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Мышь считает дырки в сыре: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Три</a:t>
            </a:r>
            <a:r>
              <a:rPr lang="ru-RU" sz="2800" dirty="0" smtClean="0">
                <a:solidFill>
                  <a:srgbClr val="7030A0"/>
                </a:solidFill>
              </a:rPr>
              <a:t> плюс </a:t>
            </a:r>
            <a:r>
              <a:rPr lang="ru-RU" sz="2800" b="1" dirty="0" smtClean="0">
                <a:solidFill>
                  <a:srgbClr val="C00000"/>
                </a:solidFill>
              </a:rPr>
              <a:t>две</a:t>
            </a:r>
            <a:r>
              <a:rPr lang="ru-RU" sz="2800" dirty="0" smtClean="0">
                <a:solidFill>
                  <a:srgbClr val="7030A0"/>
                </a:solidFill>
              </a:rPr>
              <a:t>. Всего…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643050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3 + 2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Управляющая кнопка: сведения 8">
            <a:hlinkClick r:id="" action="ppaction://hlinkshowjump?jump=nextslide" highlightClick="1"/>
          </p:cNvPr>
          <p:cNvSpPr/>
          <p:nvPr/>
        </p:nvSpPr>
        <p:spPr>
          <a:xfrm>
            <a:off x="4857752" y="1714488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e6d0_472f792_X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500174"/>
            <a:ext cx="2635265" cy="4312251"/>
          </a:xfrm>
          <a:prstGeom prst="rect">
            <a:avLst/>
          </a:prstGeom>
        </p:spPr>
      </p:pic>
      <p:pic>
        <p:nvPicPr>
          <p:cNvPr id="4" name="Содержимое 3" descr="drawing_000820_c83eae2a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00430" y="3156779"/>
            <a:ext cx="2428892" cy="2275541"/>
          </a:xfrm>
          <a:prstGeom prst="round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428604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Под деревом </a:t>
            </a:r>
            <a:r>
              <a:rPr lang="ru-RU" sz="2800" b="1" dirty="0" smtClean="0">
                <a:solidFill>
                  <a:srgbClr val="C00000"/>
                </a:solidFill>
              </a:rPr>
              <a:t>четыре</a:t>
            </a:r>
            <a:r>
              <a:rPr lang="ru-RU" sz="2800" dirty="0" smtClean="0">
                <a:solidFill>
                  <a:srgbClr val="7030A0"/>
                </a:solidFill>
              </a:rPr>
              <a:t> льва.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Один</a:t>
            </a:r>
            <a:r>
              <a:rPr lang="ru-RU" sz="2800" dirty="0" smtClean="0">
                <a:solidFill>
                  <a:srgbClr val="7030A0"/>
                </a:solidFill>
              </a:rPr>
              <a:t> ушёл. Осталось…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1428736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4 - 1 =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d7705f4635f7a3d389d406f7a5d1f2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4357694"/>
            <a:ext cx="3214710" cy="1785950"/>
          </a:xfrm>
          <a:prstGeom prst="rect">
            <a:avLst/>
          </a:prstGeom>
        </p:spPr>
      </p:pic>
      <p:pic>
        <p:nvPicPr>
          <p:cNvPr id="9" name="Рисунок 8" descr="ljova.jp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43504" y="5005917"/>
            <a:ext cx="2500330" cy="1852083"/>
          </a:xfrm>
          <a:prstGeom prst="rect">
            <a:avLst/>
          </a:prstGeom>
        </p:spPr>
      </p:pic>
      <p:pic>
        <p:nvPicPr>
          <p:cNvPr id="10" name="Рисунок 9" descr="3d7705f4635f7a3d389d406f7a5d1f2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0034" y="2928934"/>
            <a:ext cx="3224252" cy="1946201"/>
          </a:xfrm>
          <a:prstGeom prst="rect">
            <a:avLst/>
          </a:prstGeom>
        </p:spPr>
      </p:pic>
      <p:sp>
        <p:nvSpPr>
          <p:cNvPr id="12" name="Управляющая кнопка: сведения 11">
            <a:hlinkClick r:id="" action="ppaction://hlinkshowjump?jump=nextslide" highlightClick="1"/>
          </p:cNvPr>
          <p:cNvSpPr/>
          <p:nvPr/>
        </p:nvSpPr>
        <p:spPr>
          <a:xfrm>
            <a:off x="3428992" y="1500174"/>
            <a:ext cx="571504" cy="642942"/>
          </a:xfrm>
          <a:prstGeom prst="actionButtonInformati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0.00278 L -0.69913 -0.0078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 примеры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 – 3 =</a:t>
            </a: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 + 1 =</a:t>
            </a: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8 – 2 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 + 3 = </a:t>
            </a: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4 – 4 = </a:t>
            </a:r>
          </a:p>
          <a:p>
            <a:pPr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 + 0 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1700808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24944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4077072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6296" y="1700808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36296" y="2924944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36296" y="4077072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1412776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412776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412776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412776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07704" y="3068960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0768" y="3068960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3068960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3068960"/>
            <a:ext cx="7200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5" idx="2"/>
            <a:endCxn id="10" idx="0"/>
          </p:cNvCxnSpPr>
          <p:nvPr/>
        </p:nvCxnSpPr>
        <p:spPr>
          <a:xfrm>
            <a:off x="2267744" y="22768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79912" y="22768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148064" y="22768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516216" y="2276872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Задача 1</a:t>
            </a:r>
          </a:p>
        </p:txBody>
      </p:sp>
      <p:sp>
        <p:nvSpPr>
          <p:cNvPr id="3075" name="Rectangle 10"/>
          <p:cNvSpPr>
            <a:spLocks noGrp="1"/>
          </p:cNvSpPr>
          <p:nvPr>
            <p:ph type="body" idx="4294967295"/>
          </p:nvPr>
        </p:nvSpPr>
        <p:spPr>
          <a:xfrm>
            <a:off x="428625" y="1428750"/>
            <a:ext cx="8258175" cy="46974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dirty="0" smtClean="0">
                <a:solidFill>
                  <a:srgbClr val="990000"/>
                </a:solidFill>
                <a:latin typeface="Arial" charset="0"/>
              </a:rPr>
              <a:t>У Тани было 5 белых котят. 3 </a:t>
            </a:r>
            <a:r>
              <a:rPr lang="ru-RU" sz="4000" dirty="0" smtClean="0">
                <a:solidFill>
                  <a:srgbClr val="990000"/>
                </a:solidFill>
                <a:latin typeface="Arial" charset="0"/>
              </a:rPr>
              <a:t>котёнка </a:t>
            </a:r>
            <a:r>
              <a:rPr lang="ru-RU" sz="4000" dirty="0" smtClean="0">
                <a:solidFill>
                  <a:srgbClr val="990000"/>
                </a:solidFill>
                <a:latin typeface="Arial" charset="0"/>
              </a:rPr>
              <a:t>убежали. Сколько котят осталось?</a:t>
            </a:r>
          </a:p>
          <a:p>
            <a:pPr eaLnBrk="1" hangingPunct="1"/>
            <a:endParaRPr lang="ru-RU" dirty="0" smtClean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2C78-CD8E-448D-8B03-C0973FBF6F9F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2484438" y="2781300"/>
            <a:ext cx="6048375" cy="40767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Решение:</a:t>
            </a:r>
          </a:p>
          <a:p>
            <a:pPr algn="ctr"/>
            <a:r>
              <a:rPr lang="ru-RU" sz="4000"/>
              <a:t>5 – 3 = 2 (к.)</a:t>
            </a:r>
          </a:p>
          <a:p>
            <a:pPr algn="ctr"/>
            <a:r>
              <a:rPr lang="ru-RU" sz="4000"/>
              <a:t>Ответ: 2 котёнка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B050"/>
                </a:solidFill>
                <a:latin typeface="Arial" charset="0"/>
              </a:rPr>
              <a:t>Задача 2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285750" y="1357313"/>
            <a:ext cx="8501063" cy="4768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>
                <a:solidFill>
                  <a:srgbClr val="990000"/>
                </a:solidFill>
                <a:latin typeface="Arial" charset="0"/>
              </a:rPr>
              <a:t>В вазе лежало 3 яблока и столько же груш. Сколько всего фруктов в вазе?</a:t>
            </a:r>
          </a:p>
          <a:p>
            <a:pPr eaLnBrk="1" hangingPunct="1"/>
            <a:endParaRPr lang="ru-RU" smtClean="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835150" y="2924175"/>
            <a:ext cx="6769100" cy="3576638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Решение:</a:t>
            </a:r>
          </a:p>
          <a:p>
            <a:pPr algn="ctr"/>
            <a:r>
              <a:rPr lang="ru-RU" sz="4000"/>
              <a:t>3+ 3 = 6(ф.)</a:t>
            </a:r>
          </a:p>
          <a:p>
            <a:pPr algn="ctr"/>
            <a:r>
              <a:rPr lang="ru-RU" sz="4000"/>
              <a:t>Ответ: 6 фруктов.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236</Words>
  <Application>Microsoft Office PowerPoint</Application>
  <PresentationFormat>Экран (4:3)</PresentationFormat>
  <Paragraphs>65</Paragraphs>
  <Slides>10</Slides>
  <Notes>2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Сколько? </vt:lpstr>
      <vt:lpstr>Продолжи ряд</vt:lpstr>
      <vt:lpstr>Какое число пропустили?</vt:lpstr>
      <vt:lpstr>Слайд 4</vt:lpstr>
      <vt:lpstr>Слайд 5</vt:lpstr>
      <vt:lpstr>Реши примеры</vt:lpstr>
      <vt:lpstr>Слайд 7</vt:lpstr>
      <vt:lpstr>Задача 1</vt:lpstr>
      <vt:lpstr>Задача 2</vt:lpstr>
      <vt:lpstr>Задача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Устный счёт</dc:title>
  <dc:subject>Гармония</dc:subject>
  <dc:creator>corowina</dc:creator>
  <dc:description>первые уроки математики</dc:description>
  <cp:lastModifiedBy>Евгений</cp:lastModifiedBy>
  <cp:revision>24</cp:revision>
  <dcterms:created xsi:type="dcterms:W3CDTF">2013-08-09T06:33:00Z</dcterms:created>
  <dcterms:modified xsi:type="dcterms:W3CDTF">2014-12-09T18:46:49Z</dcterms:modified>
</cp:coreProperties>
</file>