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4" r:id="rId5"/>
    <p:sldId id="305" r:id="rId6"/>
    <p:sldId id="273" r:id="rId7"/>
    <p:sldId id="275" r:id="rId8"/>
    <p:sldId id="276" r:id="rId9"/>
    <p:sldId id="277" r:id="rId10"/>
    <p:sldId id="298" r:id="rId11"/>
    <p:sldId id="278" r:id="rId12"/>
    <p:sldId id="306" r:id="rId13"/>
    <p:sldId id="307" r:id="rId14"/>
    <p:sldId id="308" r:id="rId15"/>
    <p:sldId id="309" r:id="rId16"/>
    <p:sldId id="310" r:id="rId17"/>
    <p:sldId id="311" r:id="rId18"/>
    <p:sldId id="31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FF99"/>
    <a:srgbClr val="FFFF66"/>
    <a:srgbClr val="99FFCC"/>
    <a:srgbClr val="99FF99"/>
    <a:srgbClr val="99FF66"/>
    <a:srgbClr val="CCFF99"/>
    <a:srgbClr val="FFCC66"/>
    <a:srgbClr val="CC66FF"/>
    <a:srgbClr val="FFCC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40" autoAdjust="0"/>
    <p:restoredTop sz="94982" autoAdjust="0"/>
  </p:normalViewPr>
  <p:slideViewPr>
    <p:cSldViewPr>
      <p:cViewPr>
        <p:scale>
          <a:sx n="60" d="100"/>
          <a:sy n="60" d="100"/>
        </p:scale>
        <p:origin x="-1428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01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0F1E-8562-4E5B-9D64-331B9DE7E57E}" type="datetimeFigureOut">
              <a:rPr lang="ru-RU" smtClean="0"/>
              <a:pPr/>
              <a:t>21.07.2014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B0EB-8098-49A9-B164-3D9ACF6600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0F1E-8562-4E5B-9D64-331B9DE7E57E}" type="datetimeFigureOut">
              <a:rPr lang="ru-RU" smtClean="0"/>
              <a:pPr/>
              <a:t>21.07.2014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B0EB-8098-49A9-B164-3D9ACF6600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0F1E-8562-4E5B-9D64-331B9DE7E57E}" type="datetimeFigureOut">
              <a:rPr lang="ru-RU" smtClean="0"/>
              <a:pPr/>
              <a:t>21.07.2014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B0EB-8098-49A9-B164-3D9ACF6600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0F1E-8562-4E5B-9D64-331B9DE7E57E}" type="datetimeFigureOut">
              <a:rPr lang="ru-RU" smtClean="0"/>
              <a:pPr/>
              <a:t>21.07.2014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B0EB-8098-49A9-B164-3D9ACF6600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0F1E-8562-4E5B-9D64-331B9DE7E57E}" type="datetimeFigureOut">
              <a:rPr lang="ru-RU" smtClean="0"/>
              <a:pPr/>
              <a:t>21.07.2014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B0EB-8098-49A9-B164-3D9ACF6600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0F1E-8562-4E5B-9D64-331B9DE7E57E}" type="datetimeFigureOut">
              <a:rPr lang="ru-RU" smtClean="0"/>
              <a:pPr/>
              <a:t>21.07.2014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B0EB-8098-49A9-B164-3D9ACF6600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0F1E-8562-4E5B-9D64-331B9DE7E57E}" type="datetimeFigureOut">
              <a:rPr lang="ru-RU" smtClean="0"/>
              <a:pPr/>
              <a:t>21.07.2014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B0EB-8098-49A9-B164-3D9ACF6600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0F1E-8562-4E5B-9D64-331B9DE7E57E}" type="datetimeFigureOut">
              <a:rPr lang="ru-RU" smtClean="0"/>
              <a:pPr/>
              <a:t>21.07.2014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B0EB-8098-49A9-B164-3D9ACF6600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0F1E-8562-4E5B-9D64-331B9DE7E57E}" type="datetimeFigureOut">
              <a:rPr lang="ru-RU" smtClean="0"/>
              <a:pPr/>
              <a:t>21.07.2014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B0EB-8098-49A9-B164-3D9ACF6600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0F1E-8562-4E5B-9D64-331B9DE7E57E}" type="datetimeFigureOut">
              <a:rPr lang="ru-RU" smtClean="0"/>
              <a:pPr/>
              <a:t>21.07.2014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B0EB-8098-49A9-B164-3D9ACF6600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0F1E-8562-4E5B-9D64-331B9DE7E57E}" type="datetimeFigureOut">
              <a:rPr lang="ru-RU" smtClean="0"/>
              <a:pPr/>
              <a:t>21.07.2014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B0EB-8098-49A9-B164-3D9ACF6600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10F1E-8562-4E5B-9D64-331B9DE7E57E}" type="datetimeFigureOut">
              <a:rPr lang="ru-RU" smtClean="0"/>
              <a:pPr/>
              <a:t>21.07.2014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8B0EB-8098-49A9-B164-3D9ACF6600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1600" b="1" dirty="0" smtClean="0"/>
              <a:t>Государственное бюджетное образовательное учреждение</a:t>
            </a:r>
            <a:br>
              <a:rPr lang="ru-RU" sz="1600" b="1" dirty="0" smtClean="0"/>
            </a:br>
            <a:r>
              <a:rPr lang="ru-RU" sz="1600" b="1" dirty="0" smtClean="0"/>
              <a:t>лицей № 378 Санкт - Петербург </a:t>
            </a:r>
            <a:endParaRPr lang="ru-RU" sz="16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  <a:solidFill>
            <a:schemeClr val="tx2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endParaRPr lang="ru-RU" dirty="0" smtClean="0"/>
          </a:p>
          <a:p>
            <a:pPr algn="ctr">
              <a:buNone/>
            </a:pPr>
            <a:r>
              <a:rPr lang="ru-RU" dirty="0" smtClean="0"/>
              <a:t> </a:t>
            </a:r>
          </a:p>
          <a:p>
            <a:pPr algn="ctr">
              <a:buNone/>
            </a:pPr>
            <a:r>
              <a:rPr lang="ru-RU" dirty="0" smtClean="0"/>
              <a:t>  </a:t>
            </a:r>
            <a:r>
              <a:rPr lang="ru-RU" sz="36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</a:t>
            </a:r>
            <a:r>
              <a:rPr lang="ru-RU" dirty="0" smtClean="0"/>
              <a:t>идактические упражнения               занимательного характера</a:t>
            </a:r>
            <a:br>
              <a:rPr lang="ru-RU" dirty="0" smtClean="0"/>
            </a:br>
            <a:r>
              <a:rPr lang="ru-RU" dirty="0" smtClean="0"/>
              <a:t>в группе продлённого дня</a:t>
            </a:r>
          </a:p>
          <a:p>
            <a:pPr algn="ctr">
              <a:buNone/>
            </a:pPr>
            <a:r>
              <a:rPr lang="ru-RU" dirty="0" smtClean="0"/>
              <a:t>(часть 2)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1600" dirty="0" smtClean="0"/>
              <a:t>                                                                          </a:t>
            </a:r>
            <a:r>
              <a:rPr lang="ru-RU" sz="1600" b="1" dirty="0" smtClean="0"/>
              <a:t>Учитель начальных классов</a:t>
            </a:r>
          </a:p>
          <a:p>
            <a:pPr algn="ctr">
              <a:buNone/>
            </a:pPr>
            <a:r>
              <a:rPr lang="ru-RU" sz="1600" b="1" dirty="0" smtClean="0"/>
              <a:t>                                                                           </a:t>
            </a:r>
            <a:r>
              <a:rPr lang="ru-RU" sz="1600" b="1" dirty="0" err="1" smtClean="0"/>
              <a:t>Симанова</a:t>
            </a:r>
            <a:r>
              <a:rPr lang="ru-RU" sz="1600" b="1" dirty="0" smtClean="0"/>
              <a:t> Антонина Александровна</a:t>
            </a:r>
            <a:endParaRPr lang="ru-RU" sz="1600" b="1" dirty="0"/>
          </a:p>
        </p:txBody>
      </p:sp>
      <p:pic>
        <p:nvPicPr>
          <p:cNvPr id="1027" name="Picture 3" descr="C:\Users\ТОНЯ\Desktop\к.1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293096"/>
            <a:ext cx="1872208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408712"/>
          </a:xfrm>
          <a:solidFill>
            <a:schemeClr val="accent1">
              <a:lumMod val="60000"/>
              <a:lumOff val="4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12800" b="1" dirty="0" smtClean="0"/>
              <a:t>Гнездо.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                                                                             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9800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ru-RU" sz="12800" b="1" dirty="0" smtClean="0"/>
              <a:t>Нора.</a:t>
            </a:r>
          </a:p>
          <a:p>
            <a:pPr>
              <a:buNone/>
            </a:pPr>
            <a:r>
              <a:rPr lang="ru-RU" sz="12800" dirty="0" smtClean="0"/>
              <a:t>                                                                                             </a:t>
            </a:r>
          </a:p>
          <a:p>
            <a:pPr>
              <a:buNone/>
            </a:pPr>
            <a:r>
              <a:rPr lang="ru-RU" sz="12800" dirty="0" smtClean="0"/>
              <a:t>                                                                                          </a:t>
            </a:r>
          </a:p>
          <a:p>
            <a:pPr>
              <a:buNone/>
            </a:pPr>
            <a:r>
              <a:rPr lang="ru-RU" sz="12800" dirty="0" smtClean="0"/>
              <a:t>                                                                                               </a:t>
            </a:r>
          </a:p>
          <a:p>
            <a:pPr>
              <a:buNone/>
            </a:pPr>
            <a:r>
              <a:rPr lang="ru-RU" sz="12800" dirty="0" smtClean="0"/>
              <a:t>                                                                                           </a:t>
            </a:r>
          </a:p>
          <a:p>
            <a:pPr>
              <a:buNone/>
            </a:pPr>
            <a:r>
              <a:rPr lang="ru-RU" sz="12800" dirty="0" smtClean="0"/>
              <a:t>                                                        </a:t>
            </a:r>
            <a:r>
              <a:rPr lang="ru-RU" sz="12800" b="1" dirty="0" smtClean="0"/>
              <a:t>Дупло.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</a:t>
            </a:r>
            <a:endParaRPr lang="ru-RU" dirty="0"/>
          </a:p>
        </p:txBody>
      </p:sp>
      <p:pic>
        <p:nvPicPr>
          <p:cNvPr id="1026" name="Picture 2" descr="C:\Users\ТОНЯ\Desktop\гнезд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3240360" cy="2664296"/>
          </a:xfrm>
          <a:prstGeom prst="rect">
            <a:avLst/>
          </a:prstGeom>
          <a:noFill/>
        </p:spPr>
      </p:pic>
      <p:pic>
        <p:nvPicPr>
          <p:cNvPr id="1027" name="Picture 3" descr="C:\Users\ТОНЯ\Desktop\дупл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620688"/>
            <a:ext cx="4191000" cy="5400600"/>
          </a:xfrm>
          <a:prstGeom prst="rect">
            <a:avLst/>
          </a:prstGeom>
          <a:noFill/>
        </p:spPr>
      </p:pic>
      <p:pic>
        <p:nvPicPr>
          <p:cNvPr id="1028" name="Picture 4" descr="C:\Users\ТОНЯ\Desktop\нор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05064"/>
            <a:ext cx="3528392" cy="244827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260648"/>
            <a:ext cx="1584176" cy="482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260648"/>
            <a:ext cx="1584176" cy="482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60648"/>
            <a:ext cx="1728192" cy="4823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3501008"/>
            <a:ext cx="1152128" cy="4823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516216" y="6021288"/>
            <a:ext cx="1512168" cy="4823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/>
          </a:bodyPr>
          <a:lstStyle/>
          <a:p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Белка</a:t>
            </a:r>
            <a:r>
              <a:rPr lang="ru-RU" sz="2400" dirty="0" smtClean="0"/>
              <a:t> – очень запасливый зверёк. Неподалёку  от своего дупла</a:t>
            </a:r>
          </a:p>
          <a:p>
            <a:pPr>
              <a:buNone/>
            </a:pPr>
            <a:r>
              <a:rPr lang="ru-RU" sz="2400" dirty="0" smtClean="0"/>
              <a:t>она устраивает  кладовые, где хранит орехи, жёлуди, шишки.</a:t>
            </a:r>
          </a:p>
          <a:p>
            <a:pPr>
              <a:buNone/>
            </a:pPr>
            <a:r>
              <a:rPr lang="ru-RU" sz="2400" dirty="0" smtClean="0"/>
              <a:t>Заготавливает белка впрок и грибы, накалывая их на сухие ветки</a:t>
            </a:r>
          </a:p>
          <a:p>
            <a:pPr>
              <a:buNone/>
            </a:pPr>
            <a:r>
              <a:rPr lang="ru-RU" sz="2400" dirty="0" smtClean="0"/>
              <a:t>высоко над землёй.</a:t>
            </a:r>
          </a:p>
          <a:p>
            <a:pPr>
              <a:buNone/>
            </a:pPr>
            <a:r>
              <a:rPr lang="ru-RU" sz="2400" dirty="0" smtClean="0"/>
              <a:t>Иногда белки предпринимают массовые путешествия. Они  </a:t>
            </a:r>
            <a:r>
              <a:rPr lang="ru-RU" sz="2400" dirty="0" err="1" smtClean="0"/>
              <a:t>начи</a:t>
            </a:r>
            <a:r>
              <a:rPr lang="ru-RU" sz="2400" dirty="0" smtClean="0"/>
              <a:t>-</a:t>
            </a:r>
          </a:p>
          <a:p>
            <a:pPr>
              <a:buNone/>
            </a:pPr>
            <a:r>
              <a:rPr lang="ru-RU" sz="2400" dirty="0" err="1" smtClean="0"/>
              <a:t>нают</a:t>
            </a:r>
            <a:r>
              <a:rPr lang="ru-RU" sz="2400" dirty="0" smtClean="0"/>
              <a:t> путь поодиночке, но постепенно зверьки собираются</a:t>
            </a:r>
          </a:p>
          <a:p>
            <a:pPr>
              <a:buNone/>
            </a:pPr>
            <a:r>
              <a:rPr lang="ru-RU" sz="2400" dirty="0" smtClean="0"/>
              <a:t>вместе и движутся широким фронтом. Их не останавливают ни </a:t>
            </a:r>
          </a:p>
          <a:p>
            <a:pPr>
              <a:buNone/>
            </a:pPr>
            <a:r>
              <a:rPr lang="ru-RU" sz="2400" dirty="0" smtClean="0"/>
              <a:t>большие города, ни безлесные пространства, ни широкие </a:t>
            </a:r>
          </a:p>
          <a:p>
            <a:pPr>
              <a:buNone/>
            </a:pPr>
            <a:r>
              <a:rPr lang="ru-RU" sz="2400" dirty="0" smtClean="0"/>
              <a:t>водные просторы.</a:t>
            </a:r>
          </a:p>
          <a:p>
            <a:pPr>
              <a:buNone/>
            </a:pPr>
            <a:r>
              <a:rPr lang="ru-RU" sz="2400" dirty="0" smtClean="0"/>
              <a:t>Попав в город, белки бегут по улицам,                                                        </a:t>
            </a:r>
          </a:p>
          <a:p>
            <a:pPr>
              <a:buNone/>
            </a:pPr>
            <a:r>
              <a:rPr lang="ru-RU" sz="2400" dirty="0" smtClean="0"/>
              <a:t>прыгают с забора на забор, с крыши </a:t>
            </a:r>
          </a:p>
          <a:p>
            <a:pPr>
              <a:buNone/>
            </a:pPr>
            <a:r>
              <a:rPr lang="ru-RU" sz="2400" dirty="0" smtClean="0"/>
              <a:t>на крышу. Подойдя к широким рекам,</a:t>
            </a:r>
          </a:p>
          <a:p>
            <a:pPr>
              <a:buNone/>
            </a:pPr>
            <a:r>
              <a:rPr lang="ru-RU" sz="2400" dirty="0" smtClean="0"/>
              <a:t>они бесстрашно бросаются в воду и,</a:t>
            </a:r>
          </a:p>
          <a:p>
            <a:pPr>
              <a:buNone/>
            </a:pPr>
            <a:r>
              <a:rPr lang="ru-RU" sz="2400" dirty="0" smtClean="0"/>
              <a:t>конечно, многие из них гибнут.</a:t>
            </a:r>
            <a:br>
              <a:rPr lang="ru-RU" sz="2400" dirty="0" smtClean="0"/>
            </a:b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                                                 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</p:txBody>
      </p:sp>
      <p:pic>
        <p:nvPicPr>
          <p:cNvPr id="6146" name="Picture 2" descr="C:\Users\ТОНЯ\Documents\бел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573016"/>
            <a:ext cx="3456384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066130"/>
          </a:xfrm>
          <a:solidFill>
            <a:schemeClr val="accent3">
              <a:lumMod val="40000"/>
              <a:lumOff val="60000"/>
            </a:schemeClr>
          </a:solidFill>
          <a:ln w="76200"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l"/>
            <a:r>
              <a:rPr lang="ru-RU" sz="3200" i="1" u="sng" dirty="0" smtClean="0"/>
              <a:t>Какое животное носит своих детёнышей в сумке?</a:t>
            </a:r>
            <a:endParaRPr lang="ru-RU" sz="3200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5328592"/>
          </a:xfr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800" dirty="0" smtClean="0"/>
              <a:t>   </a:t>
            </a:r>
            <a:r>
              <a:rPr lang="ru-RU" sz="3800" b="1" dirty="0" smtClean="0"/>
              <a:t>Енот – 3.</a:t>
            </a:r>
          </a:p>
          <a:p>
            <a:pPr>
              <a:buNone/>
            </a:pPr>
            <a:r>
              <a:rPr lang="ru-RU" sz="2800" dirty="0" smtClean="0"/>
              <a:t>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</a:t>
            </a:r>
          </a:p>
          <a:p>
            <a:pPr>
              <a:buNone/>
            </a:pPr>
            <a:r>
              <a:rPr lang="ru-RU" sz="3800" b="1" dirty="0" smtClean="0"/>
              <a:t>                                                 Кенгуру – 2.</a:t>
            </a:r>
          </a:p>
          <a:p>
            <a:pPr>
              <a:buNone/>
            </a:pPr>
            <a:r>
              <a:rPr lang="ru-RU" dirty="0" smtClean="0"/>
              <a:t>      </a:t>
            </a:r>
          </a:p>
          <a:p>
            <a:pPr>
              <a:buNone/>
            </a:pPr>
            <a:r>
              <a:rPr lang="ru-RU" sz="3800" dirty="0" smtClean="0"/>
              <a:t>                                                                             </a:t>
            </a:r>
          </a:p>
          <a:p>
            <a:pPr>
              <a:buNone/>
            </a:pPr>
            <a:endParaRPr lang="ru-RU" sz="3800" dirty="0" smtClean="0"/>
          </a:p>
          <a:p>
            <a:pPr>
              <a:buNone/>
            </a:pPr>
            <a:r>
              <a:rPr lang="ru-RU" sz="3800" dirty="0" smtClean="0"/>
              <a:t>                                                                                                    </a:t>
            </a:r>
            <a:r>
              <a:rPr lang="ru-RU" sz="3800" b="1" dirty="0" smtClean="0"/>
              <a:t>Шимпанзе - 8.</a:t>
            </a:r>
            <a:r>
              <a:rPr lang="ru-RU" sz="3800" dirty="0" smtClean="0"/>
              <a:t>              </a:t>
            </a:r>
          </a:p>
          <a:p>
            <a:pPr>
              <a:buNone/>
            </a:pPr>
            <a:endParaRPr lang="ru-RU" sz="3800" b="1" dirty="0" smtClean="0"/>
          </a:p>
          <a:p>
            <a:pPr>
              <a:buNone/>
            </a:pPr>
            <a:endParaRPr lang="ru-RU" sz="3800" b="1" dirty="0" smtClean="0"/>
          </a:p>
          <a:p>
            <a:pPr>
              <a:buNone/>
            </a:pPr>
            <a:endParaRPr lang="ru-RU" sz="3800" b="1" dirty="0" smtClean="0"/>
          </a:p>
          <a:p>
            <a:pPr>
              <a:buNone/>
            </a:pPr>
            <a:endParaRPr lang="ru-RU" sz="3800" b="1" dirty="0" smtClean="0"/>
          </a:p>
          <a:p>
            <a:pPr>
              <a:buNone/>
            </a:pPr>
            <a:r>
              <a:rPr lang="ru-RU" sz="3800" b="1" dirty="0" smtClean="0"/>
              <a:t>                     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      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1026" name="Picture 2" descr="C:\Users\ТОНЯ\Documents\ено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2094607" cy="2448272"/>
          </a:xfrm>
          <a:prstGeom prst="rect">
            <a:avLst/>
          </a:prstGeom>
          <a:noFill/>
        </p:spPr>
      </p:pic>
      <p:pic>
        <p:nvPicPr>
          <p:cNvPr id="1027" name="Picture 3" descr="C:\Users\ТОНЯ\Documents\кенгур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924944"/>
            <a:ext cx="2880320" cy="2160240"/>
          </a:xfrm>
          <a:prstGeom prst="rect">
            <a:avLst/>
          </a:prstGeom>
          <a:noFill/>
        </p:spPr>
      </p:pic>
      <p:pic>
        <p:nvPicPr>
          <p:cNvPr id="1029" name="Picture 5" descr="C:\Users\ТОНЯ\Documents\шимпанз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V="1">
            <a:off x="5796136" y="4005064"/>
            <a:ext cx="2880323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rgbClr val="7030A0"/>
            </a:solidFill>
            <a:prstDash val="soli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</a:t>
            </a:r>
            <a:r>
              <a:rPr lang="ru-RU" b="1" dirty="0" smtClean="0">
                <a:solidFill>
                  <a:srgbClr val="00B050"/>
                </a:solidFill>
              </a:rPr>
              <a:t>4</a:t>
            </a:r>
            <a:r>
              <a:rPr lang="ru-RU" dirty="0" smtClean="0"/>
              <a:t>                     </a:t>
            </a:r>
            <a:r>
              <a:rPr lang="ru-RU" b="1" dirty="0" smtClean="0">
                <a:solidFill>
                  <a:srgbClr val="00B050"/>
                </a:solidFill>
              </a:rPr>
              <a:t>1                      </a:t>
            </a:r>
            <a:r>
              <a:rPr lang="ru-RU" b="1" dirty="0" smtClean="0">
                <a:solidFill>
                  <a:srgbClr val="FF0000"/>
                </a:solidFill>
              </a:rPr>
              <a:t>2</a:t>
            </a:r>
            <a:r>
              <a:rPr lang="ru-RU" dirty="0" smtClean="0"/>
              <a:t>                                </a:t>
            </a:r>
            <a:endParaRPr lang="ru-RU" b="1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b="1" dirty="0" smtClean="0">
                <a:solidFill>
                  <a:srgbClr val="FF0000"/>
                </a:solidFill>
              </a:rPr>
              <a:t>9</a:t>
            </a:r>
            <a:r>
              <a:rPr lang="ru-RU" dirty="0" smtClean="0"/>
              <a:t>                      </a:t>
            </a:r>
            <a:r>
              <a:rPr lang="ru-RU" b="1" dirty="0" smtClean="0">
                <a:solidFill>
                  <a:srgbClr val="00B050"/>
                </a:solidFill>
              </a:rPr>
              <a:t>7                      10</a:t>
            </a:r>
          </a:p>
          <a:p>
            <a:pPr>
              <a:buNone/>
            </a:pPr>
            <a:endParaRPr lang="ru-RU" b="1" i="1" u="sng" dirty="0" smtClean="0"/>
          </a:p>
          <a:p>
            <a:pPr>
              <a:buNone/>
            </a:pPr>
            <a:r>
              <a:rPr lang="ru-RU" b="1" i="1" u="sng" dirty="0" smtClean="0"/>
              <a:t>Указание:</a:t>
            </a:r>
          </a:p>
          <a:p>
            <a:pPr>
              <a:buNone/>
            </a:pPr>
            <a:r>
              <a:rPr lang="ru-RU" dirty="0" smtClean="0"/>
              <a:t>         </a:t>
            </a:r>
            <a:r>
              <a:rPr lang="ru-RU" b="1" dirty="0" smtClean="0">
                <a:solidFill>
                  <a:srgbClr val="FF0000"/>
                </a:solidFill>
              </a:rPr>
              <a:t>- 8</a:t>
            </a:r>
            <a:r>
              <a:rPr lang="ru-RU" dirty="0" smtClean="0"/>
              <a:t>;         </a:t>
            </a:r>
            <a:r>
              <a:rPr lang="ru-RU" b="1" dirty="0" smtClean="0">
                <a:solidFill>
                  <a:srgbClr val="00B050"/>
                </a:solidFill>
              </a:rPr>
              <a:t>- 6</a:t>
            </a:r>
            <a:r>
              <a:rPr lang="ru-RU" dirty="0" smtClean="0"/>
              <a:t>;        </a:t>
            </a:r>
            <a:r>
              <a:rPr lang="ru-RU" b="1" dirty="0" smtClean="0">
                <a:solidFill>
                  <a:srgbClr val="FF0000"/>
                </a:solidFill>
              </a:rPr>
              <a:t>+9</a:t>
            </a:r>
            <a:r>
              <a:rPr lang="ru-RU" dirty="0" smtClean="0"/>
              <a:t>;        </a:t>
            </a:r>
            <a:r>
              <a:rPr lang="ru-RU" b="1" dirty="0" smtClean="0">
                <a:solidFill>
                  <a:srgbClr val="00B050"/>
                </a:solidFill>
              </a:rPr>
              <a:t>+3</a:t>
            </a:r>
            <a:r>
              <a:rPr lang="ru-RU" dirty="0" smtClean="0"/>
              <a:t>;        </a:t>
            </a:r>
            <a:r>
              <a:rPr lang="ru-RU" b="1" dirty="0" smtClean="0">
                <a:solidFill>
                  <a:srgbClr val="FF0000"/>
                </a:solidFill>
              </a:rPr>
              <a:t>-5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2411760" y="2276872"/>
            <a:ext cx="648072" cy="6480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  <a:solidFill>
            <a:schemeClr val="accent4">
              <a:lumMod val="20000"/>
              <a:lumOff val="80000"/>
            </a:schemeClr>
          </a:solidFill>
          <a:ln w="7620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l"/>
            <a:r>
              <a:rPr lang="ru-RU" sz="3200" i="1" u="sng" dirty="0" smtClean="0"/>
              <a:t>Для проверки выбора ответа решите цепочку примеров.</a:t>
            </a:r>
            <a:endParaRPr lang="ru-RU" sz="3200" i="1" u="sng" dirty="0"/>
          </a:p>
        </p:txBody>
      </p:sp>
      <p:sp>
        <p:nvSpPr>
          <p:cNvPr id="4" name="Овал 3"/>
          <p:cNvSpPr/>
          <p:nvPr/>
        </p:nvSpPr>
        <p:spPr>
          <a:xfrm>
            <a:off x="7740352" y="2276872"/>
            <a:ext cx="648072" cy="6480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372200" y="3356992"/>
            <a:ext cx="648072" cy="6480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932040" y="2132856"/>
            <a:ext cx="648072" cy="6480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563888" y="3284984"/>
            <a:ext cx="648072" cy="6480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6876256" y="5373216"/>
            <a:ext cx="618368" cy="144016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9571493">
            <a:off x="1439610" y="3006229"/>
            <a:ext cx="1134014" cy="215067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2339752" y="5445224"/>
            <a:ext cx="720080" cy="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6" idx="3"/>
          </p:cNvCxnSpPr>
          <p:nvPr/>
        </p:nvCxnSpPr>
        <p:spPr>
          <a:xfrm flipV="1">
            <a:off x="4067944" y="2686020"/>
            <a:ext cx="959004" cy="670972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3851920" y="5445224"/>
            <a:ext cx="720080" cy="0"/>
          </a:xfrm>
          <a:prstGeom prst="straightConnector1">
            <a:avLst/>
          </a:prstGeom>
          <a:ln w="38100"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5" idx="1"/>
          </p:cNvCxnSpPr>
          <p:nvPr/>
        </p:nvCxnSpPr>
        <p:spPr>
          <a:xfrm>
            <a:off x="5508104" y="2780928"/>
            <a:ext cx="959004" cy="670972"/>
          </a:xfrm>
          <a:prstGeom prst="straightConnector1">
            <a:avLst/>
          </a:prstGeom>
          <a:ln w="38100"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755576" y="5445224"/>
            <a:ext cx="72008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5" idx="7"/>
            <a:endCxn id="4" idx="3"/>
          </p:cNvCxnSpPr>
          <p:nvPr/>
        </p:nvCxnSpPr>
        <p:spPr>
          <a:xfrm flipV="1">
            <a:off x="6925364" y="2830036"/>
            <a:ext cx="909896" cy="6218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Соединительная линия уступом 69"/>
          <p:cNvCxnSpPr/>
          <p:nvPr/>
        </p:nvCxnSpPr>
        <p:spPr>
          <a:xfrm>
            <a:off x="5364088" y="5301208"/>
            <a:ext cx="720080" cy="144016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Соединительная линия уступом 72"/>
          <p:cNvCxnSpPr/>
          <p:nvPr/>
        </p:nvCxnSpPr>
        <p:spPr>
          <a:xfrm>
            <a:off x="3059832" y="2780928"/>
            <a:ext cx="648072" cy="504056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971600" y="3284984"/>
            <a:ext cx="648072" cy="6480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FFFF66"/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200" dirty="0" smtClean="0"/>
              <a:t>Число 2 соответствует слову </a:t>
            </a:r>
            <a:r>
              <a:rPr lang="ru-RU" sz="3200" b="1" dirty="0" smtClean="0"/>
              <a:t>кенгуру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4040188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" y="1556792"/>
            <a:ext cx="4040188" cy="4569371"/>
          </a:xfrm>
          <a:solidFill>
            <a:srgbClr val="FFFF99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499992" y="1412776"/>
            <a:ext cx="4186809" cy="4752528"/>
          </a:xfrm>
          <a:solidFill>
            <a:srgbClr val="FFFF99"/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Кенгуру – крупное сумчатое животное.</a:t>
            </a:r>
          </a:p>
          <a:p>
            <a:pPr>
              <a:buNone/>
            </a:pPr>
            <a:r>
              <a:rPr lang="ru-RU" dirty="0" smtClean="0"/>
              <a:t>    Рост сидящего кенгуру</a:t>
            </a:r>
            <a:br>
              <a:rPr lang="ru-RU" dirty="0" smtClean="0"/>
            </a:br>
            <a:r>
              <a:rPr lang="ru-RU" dirty="0" smtClean="0"/>
              <a:t>около 2м. </a:t>
            </a:r>
            <a:br>
              <a:rPr lang="ru-RU" dirty="0" smtClean="0"/>
            </a:br>
            <a:r>
              <a:rPr lang="ru-RU" dirty="0" smtClean="0"/>
              <a:t>Питается травой, листьями и корой деревьев. Кенгурёнок рождается очень  маленьким, всего 3-4см длины. Он почти год живёт в сумке на животе матери. </a:t>
            </a:r>
            <a:br>
              <a:rPr lang="ru-RU" dirty="0" smtClean="0"/>
            </a:br>
            <a:r>
              <a:rPr lang="ru-RU" dirty="0" smtClean="0"/>
              <a:t>Кенгуру очень миролюбивое животное. Обитает только в Австралии.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Picture 2" descr="C:\Users\ТОНЯ\Desktop\кенг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4032448" cy="4752528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864096"/>
          </a:xfrm>
          <a:solidFill>
            <a:srgbClr val="99CCFF"/>
          </a:soli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pPr algn="l"/>
            <a:r>
              <a:rPr lang="ru-RU" sz="3200" b="1" i="1" u="sng" dirty="0" smtClean="0"/>
              <a:t>Какая змея самая длинная в мире?</a:t>
            </a:r>
            <a:endParaRPr lang="ru-RU" sz="3200" b="1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8352928" cy="5472608"/>
          </a:xfrm>
          <a:solidFill>
            <a:srgbClr val="CCECFF"/>
          </a:soli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>
              <a:buNone/>
            </a:pPr>
            <a:r>
              <a:rPr lang="ru-RU" b="1" dirty="0" smtClean="0"/>
              <a:t>       Кобра – 10</a:t>
            </a:r>
            <a:r>
              <a:rPr lang="ru-RU" dirty="0" smtClean="0"/>
              <a:t>.                 </a:t>
            </a:r>
            <a:r>
              <a:rPr lang="ru-RU" b="1" dirty="0" smtClean="0"/>
              <a:t>Питон – 6.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smtClean="0"/>
              <a:t>Анаконда </a:t>
            </a:r>
            <a:r>
              <a:rPr lang="ru-RU" b="1" dirty="0" smtClean="0"/>
              <a:t>– 9.</a:t>
            </a:r>
            <a:endParaRPr lang="ru-RU" b="1" dirty="0"/>
          </a:p>
        </p:txBody>
      </p:sp>
      <p:pic>
        <p:nvPicPr>
          <p:cNvPr id="3074" name="Picture 2" descr="C:\Users\ТОНЯ\Documents\коб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3166269" cy="2284661"/>
          </a:xfrm>
          <a:prstGeom prst="rect">
            <a:avLst/>
          </a:prstGeom>
          <a:noFill/>
        </p:spPr>
      </p:pic>
      <p:pic>
        <p:nvPicPr>
          <p:cNvPr id="3075" name="Picture 3" descr="C:\Users\ТОНЯ\Documents\пит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628800"/>
            <a:ext cx="3528392" cy="2304256"/>
          </a:xfrm>
          <a:prstGeom prst="rect">
            <a:avLst/>
          </a:prstGeom>
          <a:noFill/>
        </p:spPr>
      </p:pic>
      <p:pic>
        <p:nvPicPr>
          <p:cNvPr id="3077" name="Picture 5" descr="C:\Users\ТОНЯ\Documents\ана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149081"/>
            <a:ext cx="4533304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24936" cy="165618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3200" b="1" u="sng" dirty="0" smtClean="0"/>
              <a:t>Запишите в пустые клеточки таблицы такие числа, чтобы квадрат был магическим. Наименьшее из этих чисел поможет вам ответить на вопрос.</a:t>
            </a:r>
            <a:endParaRPr lang="ru-RU" sz="3200" b="1" u="sng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23728" y="1988841"/>
          <a:ext cx="5256585" cy="4643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195"/>
                <a:gridCol w="1752195"/>
                <a:gridCol w="1752195"/>
              </a:tblGrid>
              <a:tr h="1425834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        </a:t>
                      </a:r>
                      <a:r>
                        <a:rPr lang="ru-RU" sz="3200" dirty="0" smtClean="0"/>
                        <a:t>6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     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    </a:t>
                      </a: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21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 smtClean="0"/>
                    </a:p>
                    <a:p>
                      <a:r>
                        <a:rPr lang="ru-RU" sz="3200" dirty="0" smtClean="0"/>
                        <a:t>    18</a:t>
                      </a:r>
                      <a:endParaRPr lang="ru-RU" sz="3200" dirty="0"/>
                    </a:p>
                  </a:txBody>
                  <a:tcPr/>
                </a:tc>
              </a:tr>
              <a:tr h="1540821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sz="3200" dirty="0" smtClean="0"/>
                        <a:t>       </a:t>
                      </a: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27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 smtClean="0"/>
                    </a:p>
                    <a:p>
                      <a:r>
                        <a:rPr lang="ru-RU" sz="3200" dirty="0" smtClean="0"/>
                        <a:t>      15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 smtClean="0"/>
                    </a:p>
                    <a:p>
                      <a:r>
                        <a:rPr lang="ru-RU" sz="3200" dirty="0" smtClean="0"/>
                        <a:t>      3</a:t>
                      </a:r>
                      <a:endParaRPr lang="ru-RU" sz="3200" dirty="0"/>
                    </a:p>
                  </a:txBody>
                  <a:tcPr/>
                </a:tc>
              </a:tr>
              <a:tr h="1425834">
                <a:tc>
                  <a:txBody>
                    <a:bodyPr/>
                    <a:lstStyle/>
                    <a:p>
                      <a:endParaRPr lang="ru-RU" sz="3200" dirty="0" smtClean="0"/>
                    </a:p>
                    <a:p>
                      <a:r>
                        <a:rPr lang="ru-RU" sz="3200" dirty="0" smtClean="0"/>
                        <a:t>     12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    </a:t>
                      </a: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 9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 smtClean="0"/>
                    </a:p>
                    <a:p>
                      <a:r>
                        <a:rPr lang="ru-RU" sz="3200" dirty="0" smtClean="0"/>
                        <a:t>     24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2555776" y="4077072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139952" y="2348880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211960" y="5517232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ТОНЯ\Documents\воскл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2132856"/>
            <a:ext cx="1428750" cy="1428750"/>
          </a:xfrm>
          <a:prstGeom prst="rect">
            <a:avLst/>
          </a:prstGeom>
          <a:noFill/>
        </p:spPr>
      </p:pic>
      <p:pic>
        <p:nvPicPr>
          <p:cNvPr id="2051" name="Picture 3" descr="C:\Users\ТОНЯ\Documents\воскл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645024"/>
            <a:ext cx="1133475" cy="1428750"/>
          </a:xfrm>
          <a:prstGeom prst="rect">
            <a:avLst/>
          </a:prstGeom>
          <a:noFill/>
        </p:spPr>
      </p:pic>
      <p:pic>
        <p:nvPicPr>
          <p:cNvPr id="2052" name="Picture 4" descr="C:\Users\ТОНЯ\Documents\воскл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5157192"/>
            <a:ext cx="111442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354162"/>
          </a:xfrm>
          <a:solidFill>
            <a:schemeClr val="accent5">
              <a:lumMod val="20000"/>
              <a:lumOff val="80000"/>
            </a:schemeClr>
          </a:solidFill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/>
              <a:t>Ответ: наименьшее из чисел 21, 27 и 9 – это </a:t>
            </a:r>
            <a:r>
              <a:rPr lang="ru-RU" sz="3200" dirty="0" smtClean="0">
                <a:solidFill>
                  <a:srgbClr val="FF0000"/>
                </a:solidFill>
              </a:rPr>
              <a:t>9</a:t>
            </a:r>
            <a:r>
              <a:rPr lang="ru-RU" sz="3200" dirty="0" smtClean="0"/>
              <a:t>. Значит, самая длинная змея в мире – </a:t>
            </a:r>
            <a:r>
              <a:rPr lang="ru-RU" sz="3200" b="1" dirty="0" smtClean="0"/>
              <a:t>анаконда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6" name="Picture 4" descr="C:\Users\ТОНЯ\Documents\ана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8280920" cy="48965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1700808"/>
            <a:ext cx="8352928" cy="4968552"/>
          </a:xfr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2500"/>
          </a:bodyPr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Водится </a:t>
            </a:r>
            <a:r>
              <a:rPr lang="ru-RU" b="1" dirty="0" smtClean="0"/>
              <a:t>анаконда</a:t>
            </a:r>
            <a:r>
              <a:rPr lang="ru-RU" dirty="0" smtClean="0"/>
              <a:t> по берегам рек, озёр и болот Бразилии и Гвианы. Большую часть времени проводит в воде. Её яд для человека смертелен. В неволе эта змея жить не может. Длина тела анаконды достигает 10м. На земном шаре около 2700</a:t>
            </a:r>
          </a:p>
          <a:p>
            <a:pPr>
              <a:buNone/>
            </a:pPr>
            <a:r>
              <a:rPr lang="ru-RU" dirty="0" smtClean="0"/>
              <a:t>    видов змей. Змеи – грозные хищники, но у них есть враги. </a:t>
            </a:r>
            <a:endParaRPr lang="ru-RU" dirty="0"/>
          </a:p>
        </p:txBody>
      </p:sp>
      <p:pic>
        <p:nvPicPr>
          <p:cNvPr id="3074" name="Picture 2" descr="C:\Users\ТОНЯ\Desktop\ана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208912" cy="2232248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CCC"/>
          </a:solidFill>
          <a:ln w="57150"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l"/>
            <a:r>
              <a:rPr lang="ru-RU" sz="3200" b="1" i="1" dirty="0" smtClean="0"/>
              <a:t>Какой инструмент столяру важней?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>
              <a:buNone/>
            </a:pPr>
            <a:r>
              <a:rPr lang="ru-RU" dirty="0" smtClean="0"/>
              <a:t>     Ножницы – 7                          Пила – 4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Лопата - 8</a:t>
            </a:r>
          </a:p>
        </p:txBody>
      </p:sp>
      <p:pic>
        <p:nvPicPr>
          <p:cNvPr id="2050" name="Picture 2" descr="C:\Users\ТОНЯ\Documents\пил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204864"/>
            <a:ext cx="4104456" cy="1728192"/>
          </a:xfrm>
          <a:prstGeom prst="rect">
            <a:avLst/>
          </a:prstGeom>
          <a:noFill/>
        </p:spPr>
      </p:pic>
      <p:pic>
        <p:nvPicPr>
          <p:cNvPr id="2051" name="Picture 3" descr="C:\Users\ТОНЯ\Documents\лопа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293096"/>
            <a:ext cx="4008586" cy="2016224"/>
          </a:xfrm>
          <a:prstGeom prst="rect">
            <a:avLst/>
          </a:prstGeom>
          <a:noFill/>
        </p:spPr>
      </p:pic>
      <p:pic>
        <p:nvPicPr>
          <p:cNvPr id="2052" name="Picture 4" descr="C:\Users\ТОНЯ\Documents\нож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204864"/>
            <a:ext cx="2880320" cy="1728192"/>
          </a:xfrm>
          <a:prstGeom prst="rect">
            <a:avLst/>
          </a:prstGeom>
          <a:solidFill>
            <a:srgbClr val="FFCCCC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860032" y="1844824"/>
            <a:ext cx="720080" cy="43204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627784" y="1844824"/>
            <a:ext cx="720080" cy="43204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CCC"/>
          </a:solidFill>
          <a:ln w="57150"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l"/>
            <a:r>
              <a:rPr lang="ru-RU" sz="3200" i="1" u="sng" dirty="0" smtClean="0"/>
              <a:t>Для проверки решите цепочку примеров.</a:t>
            </a:r>
            <a:endParaRPr lang="ru-RU" sz="3200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256584"/>
          </a:xfr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8                10</a:t>
            </a:r>
          </a:p>
          <a:p>
            <a:pPr>
              <a:buNone/>
            </a:pPr>
            <a:r>
              <a:rPr lang="ru-RU" dirty="0" smtClean="0"/>
              <a:t>                         -5                -6</a:t>
            </a:r>
          </a:p>
          <a:p>
            <a:pPr>
              <a:buNone/>
            </a:pPr>
            <a:r>
              <a:rPr lang="ru-RU" dirty="0" smtClean="0"/>
              <a:t>                     </a:t>
            </a:r>
            <a:r>
              <a:rPr lang="ru-RU" b="1" dirty="0" smtClean="0">
                <a:solidFill>
                  <a:srgbClr val="0070C0"/>
                </a:solidFill>
              </a:rPr>
              <a:t>3</a:t>
            </a:r>
            <a:r>
              <a:rPr lang="ru-RU" dirty="0" smtClean="0"/>
              <a:t>           +     </a:t>
            </a:r>
            <a:r>
              <a:rPr lang="ru-RU" b="1" dirty="0" smtClean="0">
                <a:solidFill>
                  <a:srgbClr val="0070C0"/>
                </a:solidFill>
              </a:rPr>
              <a:t>4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</a:t>
            </a:r>
          </a:p>
          <a:p>
            <a:pPr>
              <a:buNone/>
            </a:pPr>
            <a:r>
              <a:rPr lang="ru-RU" dirty="0" smtClean="0"/>
              <a:t>                                 </a:t>
            </a:r>
            <a:r>
              <a:rPr lang="ru-RU" b="1" dirty="0" smtClean="0">
                <a:solidFill>
                  <a:srgbClr val="0070C0"/>
                </a:solidFill>
              </a:rPr>
              <a:t>7</a:t>
            </a:r>
          </a:p>
          <a:p>
            <a:pPr>
              <a:buNone/>
            </a:pPr>
            <a:r>
              <a:rPr lang="ru-RU" dirty="0" smtClean="0"/>
              <a:t>                  + 2                  - 2</a:t>
            </a:r>
          </a:p>
          <a:p>
            <a:pPr>
              <a:buNone/>
            </a:pPr>
            <a:r>
              <a:rPr lang="ru-RU" dirty="0" smtClean="0"/>
              <a:t>                 </a:t>
            </a:r>
          </a:p>
          <a:p>
            <a:pPr>
              <a:buNone/>
            </a:pPr>
            <a:r>
              <a:rPr lang="ru-RU" dirty="0" smtClean="0"/>
              <a:t>                  </a:t>
            </a:r>
            <a:r>
              <a:rPr lang="ru-RU" b="1" dirty="0" smtClean="0">
                <a:solidFill>
                  <a:srgbClr val="0070C0"/>
                </a:solidFill>
              </a:rPr>
              <a:t>9</a:t>
            </a:r>
            <a:r>
              <a:rPr lang="ru-RU" dirty="0" smtClean="0"/>
              <a:t>            -                </a:t>
            </a:r>
            <a:r>
              <a:rPr lang="ru-RU" b="1" dirty="0" smtClean="0">
                <a:solidFill>
                  <a:srgbClr val="0070C0"/>
                </a:solidFill>
              </a:rPr>
              <a:t>5</a:t>
            </a:r>
            <a:r>
              <a:rPr lang="ru-RU" dirty="0" smtClean="0"/>
              <a:t>      =  </a:t>
            </a:r>
            <a:r>
              <a:rPr lang="ru-RU" b="1" dirty="0" smtClean="0">
                <a:solidFill>
                  <a:srgbClr val="FF0000"/>
                </a:solidFill>
              </a:rPr>
              <a:t>4</a:t>
            </a:r>
            <a:r>
              <a:rPr lang="ru-RU" dirty="0" smtClean="0"/>
              <a:t>             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5229200"/>
            <a:ext cx="1368152" cy="57606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5229200"/>
            <a:ext cx="1368152" cy="57606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3861048"/>
            <a:ext cx="720080" cy="43204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2564904"/>
            <a:ext cx="720080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2564904"/>
            <a:ext cx="720080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>
            <a:stCxn id="6" idx="2"/>
          </p:cNvCxnSpPr>
          <p:nvPr/>
        </p:nvCxnSpPr>
        <p:spPr>
          <a:xfrm>
            <a:off x="4067944" y="4293096"/>
            <a:ext cx="1512168" cy="9361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6" idx="2"/>
          </p:cNvCxnSpPr>
          <p:nvPr/>
        </p:nvCxnSpPr>
        <p:spPr>
          <a:xfrm flipH="1">
            <a:off x="2915816" y="4293096"/>
            <a:ext cx="1152128" cy="9361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067944" y="3356992"/>
            <a:ext cx="0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932040" y="1988840"/>
            <a:ext cx="0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915816" y="1988840"/>
            <a:ext cx="0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3131840" y="3284984"/>
            <a:ext cx="1872208" cy="217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Овал 50"/>
          <p:cNvSpPr/>
          <p:nvPr/>
        </p:nvSpPr>
        <p:spPr>
          <a:xfrm>
            <a:off x="6876256" y="5229200"/>
            <a:ext cx="720080" cy="6480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6264696"/>
          </a:xfrm>
          <a:ln w="76200">
            <a:solidFill>
              <a:schemeClr val="accent6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Ленточная пила.        Дисковая пила.</a:t>
            </a:r>
          </a:p>
          <a:p>
            <a:pPr>
              <a:buNone/>
            </a:pPr>
            <a:r>
              <a:rPr lang="ru-RU" b="1" dirty="0" smtClean="0"/>
              <a:t>                                                </a:t>
            </a:r>
          </a:p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</a:t>
            </a:r>
            <a:br>
              <a:rPr lang="ru-RU" dirty="0" smtClean="0"/>
            </a:br>
            <a:r>
              <a:rPr lang="ru-RU" dirty="0" smtClean="0"/>
              <a:t>              </a:t>
            </a:r>
            <a:r>
              <a:rPr lang="ru-RU" b="1" dirty="0" smtClean="0"/>
              <a:t>Столярная пила ножовка.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4098" name="Picture 2" descr="C:\Users\ТОНЯ\Documents\пила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268760"/>
            <a:ext cx="3600400" cy="1944216"/>
          </a:xfrm>
          <a:prstGeom prst="rect">
            <a:avLst/>
          </a:prstGeom>
          <a:noFill/>
        </p:spPr>
      </p:pic>
      <p:pic>
        <p:nvPicPr>
          <p:cNvPr id="4099" name="Picture 3" descr="C:\Users\ТОНЯ\Documents\пила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268760"/>
            <a:ext cx="3096344" cy="1872208"/>
          </a:xfrm>
          <a:prstGeom prst="rect">
            <a:avLst/>
          </a:prstGeom>
          <a:noFill/>
        </p:spPr>
      </p:pic>
      <p:pic>
        <p:nvPicPr>
          <p:cNvPr id="4100" name="Picture 4" descr="C:\Users\ТОНЯ\Documents\ножов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149080"/>
            <a:ext cx="3893343" cy="2160240"/>
          </a:xfrm>
          <a:prstGeom prst="rect">
            <a:avLst/>
          </a:prstGeom>
          <a:noFill/>
        </p:spPr>
      </p:pic>
      <p:pic>
        <p:nvPicPr>
          <p:cNvPr id="4101" name="Picture 5" descr="C:\Users\ТОНЯ\Documents\ножовка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293096"/>
            <a:ext cx="3744416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19256" cy="4680520"/>
          </a:xfr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ru-RU" dirty="0" smtClean="0"/>
              <a:t>Столяр – рабочий, специалист по обработке дерева и изготовлению изделий из него.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08912" cy="1642194"/>
          </a:xfr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ru-RU" sz="3200" i="1" dirty="0" smtClean="0"/>
              <a:t>Что означает слово </a:t>
            </a:r>
            <a:r>
              <a:rPr lang="ru-RU" sz="3200" b="1" i="1" dirty="0" smtClean="0"/>
              <a:t>столяр?</a:t>
            </a:r>
            <a:endParaRPr lang="ru-RU" sz="3200" b="1" i="1" dirty="0"/>
          </a:p>
        </p:txBody>
      </p:sp>
      <p:pic>
        <p:nvPicPr>
          <p:cNvPr id="1027" name="Picture 3" descr="C:\Users\ТОНЯ\Desktop\ст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573016"/>
            <a:ext cx="4536504" cy="273630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83568" y="1988840"/>
            <a:ext cx="7776864" cy="14401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12776"/>
            <a:ext cx="8208912" cy="5184576"/>
          </a:xfr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endParaRPr lang="ru-RU" dirty="0"/>
          </a:p>
        </p:txBody>
      </p:sp>
      <p:pic>
        <p:nvPicPr>
          <p:cNvPr id="2050" name="Picture 2" descr="C:\Users\ТОНЯ\Desktop\наб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8064896" cy="504056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274638"/>
            <a:ext cx="8208912" cy="1143000"/>
          </a:xfr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/>
              <a:t>Набор столярных инструментов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7812360" y="5733256"/>
            <a:ext cx="576064" cy="55436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835696" y="4437112"/>
            <a:ext cx="576064" cy="55436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08912" cy="77809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3200" b="1" i="1" dirty="0" smtClean="0"/>
              <a:t>Логическая задача.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08912" cy="5544616"/>
          </a:xfrm>
          <a:solidFill>
            <a:schemeClr val="accent1">
              <a:lumMod val="20000"/>
              <a:lumOff val="80000"/>
            </a:schemeClr>
          </a:solidFill>
          <a:ln w="76200"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Медведь позвал к себе гостей: ежа, лису и белку. И в дар ему преподнесли горчичницу, вилку и ложку. Что подарил медведю ёж?</a:t>
            </a:r>
            <a:br>
              <a:rPr lang="ru-RU" sz="2400" dirty="0" smtClean="0"/>
            </a:br>
            <a:r>
              <a:rPr lang="ru-RU" sz="2400" dirty="0" smtClean="0"/>
              <a:t>Горчичница – </a:t>
            </a:r>
            <a:r>
              <a:rPr lang="ru-RU" sz="2400" b="1" dirty="0" smtClean="0"/>
              <a:t>8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Вилка – </a:t>
            </a:r>
            <a:r>
              <a:rPr lang="ru-RU" sz="2400" b="1" dirty="0" smtClean="0"/>
              <a:t>5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Ложка –</a:t>
            </a:r>
            <a:r>
              <a:rPr lang="ru-RU" sz="2400" b="1" dirty="0" smtClean="0"/>
              <a:t> 6</a:t>
            </a:r>
          </a:p>
          <a:p>
            <a:pPr>
              <a:buNone/>
            </a:pPr>
            <a:r>
              <a:rPr lang="ru-RU" sz="2400" dirty="0" smtClean="0"/>
              <a:t>Для проверки ответа решите цепочки примеров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             </a:t>
            </a:r>
            <a:r>
              <a:rPr lang="ru-RU" sz="2400" b="1" dirty="0" smtClean="0"/>
              <a:t>+ 3             - 8             + 7              - 4</a:t>
            </a:r>
          </a:p>
          <a:p>
            <a:pPr>
              <a:buNone/>
            </a:pPr>
            <a:r>
              <a:rPr lang="ru-RU" sz="2400" b="1" dirty="0" smtClean="0"/>
              <a:t>    Белка </a:t>
            </a:r>
            <a:r>
              <a:rPr lang="ru-RU" sz="2400" b="1" dirty="0" smtClean="0">
                <a:solidFill>
                  <a:srgbClr val="FF0000"/>
                </a:solidFill>
              </a:rPr>
              <a:t>7</a:t>
            </a:r>
            <a:r>
              <a:rPr lang="ru-RU" sz="2400" b="1" dirty="0" smtClean="0"/>
              <a:t>             </a:t>
            </a:r>
            <a:r>
              <a:rPr lang="ru-RU" sz="2400" b="1" dirty="0" smtClean="0">
                <a:solidFill>
                  <a:srgbClr val="00B050"/>
                </a:solidFill>
              </a:rPr>
              <a:t>10              2                   9              </a:t>
            </a:r>
            <a:r>
              <a:rPr lang="ru-RU" sz="2400" b="1" dirty="0" smtClean="0">
                <a:solidFill>
                  <a:srgbClr val="FF0000"/>
                </a:solidFill>
              </a:rPr>
              <a:t> 5                        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                   </a:t>
            </a:r>
            <a:r>
              <a:rPr lang="ru-RU" sz="2400" b="1" dirty="0" smtClean="0"/>
              <a:t>- 2              + 9              -  8              + 5           Лиса</a:t>
            </a:r>
            <a:r>
              <a:rPr lang="ru-RU" sz="2400" dirty="0" smtClean="0"/>
              <a:t>  </a:t>
            </a:r>
            <a:r>
              <a:rPr lang="ru-RU" sz="2400" b="1" dirty="0" smtClean="0">
                <a:solidFill>
                  <a:srgbClr val="FF0000"/>
                </a:solidFill>
              </a:rPr>
              <a:t>8              </a:t>
            </a:r>
            <a:r>
              <a:rPr lang="ru-RU" sz="2400" b="1" dirty="0" smtClean="0">
                <a:solidFill>
                  <a:srgbClr val="0070C0"/>
                </a:solidFill>
              </a:rPr>
              <a:t>10</a:t>
            </a:r>
            <a:r>
              <a:rPr lang="ru-RU" sz="2400" b="1" dirty="0" smtClean="0">
                <a:solidFill>
                  <a:srgbClr val="FF0000"/>
                </a:solidFill>
              </a:rPr>
              <a:t>               </a:t>
            </a:r>
            <a:r>
              <a:rPr lang="ru-RU" sz="2400" b="1" dirty="0" smtClean="0">
                <a:solidFill>
                  <a:srgbClr val="0070C0"/>
                </a:solidFill>
              </a:rPr>
              <a:t>1</a:t>
            </a:r>
            <a:r>
              <a:rPr lang="ru-RU" sz="2400" b="1" dirty="0" smtClean="0">
                <a:solidFill>
                  <a:srgbClr val="FF0000"/>
                </a:solidFill>
              </a:rPr>
              <a:t>                  </a:t>
            </a:r>
            <a:r>
              <a:rPr lang="ru-RU" sz="2400" b="1" dirty="0" smtClean="0">
                <a:solidFill>
                  <a:srgbClr val="0070C0"/>
                </a:solidFill>
              </a:rPr>
              <a:t>9</a:t>
            </a:r>
            <a:r>
              <a:rPr lang="ru-RU" sz="2400" b="1" dirty="0" smtClean="0">
                <a:solidFill>
                  <a:srgbClr val="FF0000"/>
                </a:solidFill>
              </a:rPr>
              <a:t>               4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596336" y="4437112"/>
            <a:ext cx="576064" cy="55436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059832" y="5661248"/>
            <a:ext cx="576064" cy="55436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228184" y="5661248"/>
            <a:ext cx="576064" cy="55436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572000" y="5661248"/>
            <a:ext cx="576064" cy="55436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691680" y="5661248"/>
            <a:ext cx="576064" cy="55436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156176" y="4437112"/>
            <a:ext cx="576064" cy="55436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427984" y="4437112"/>
            <a:ext cx="576064" cy="55436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059832" y="4437112"/>
            <a:ext cx="576064" cy="55436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6876256" y="5949280"/>
            <a:ext cx="79208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5292080" y="5949280"/>
            <a:ext cx="79208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3707904" y="5949280"/>
            <a:ext cx="72008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2267744" y="5949280"/>
            <a:ext cx="64807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804248" y="4725144"/>
            <a:ext cx="72008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076056" y="4725144"/>
            <a:ext cx="100811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707904" y="4725144"/>
            <a:ext cx="64807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2195736" y="4725144"/>
            <a:ext cx="792088" cy="108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96944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496944" cy="6293296"/>
          </a:xfrm>
          <a:solidFill>
            <a:schemeClr val="bg1"/>
          </a:solidFill>
          <a:ln w="76200"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5123" name="Picture 3" descr="C:\Users\ТОНЯ\Documents\вил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36912"/>
            <a:ext cx="1671637" cy="1254125"/>
          </a:xfrm>
          <a:prstGeom prst="rect">
            <a:avLst/>
          </a:prstGeom>
          <a:noFill/>
        </p:spPr>
      </p:pic>
      <p:pic>
        <p:nvPicPr>
          <p:cNvPr id="5125" name="Picture 5" descr="C:\Users\ТОНЯ\Documents\лож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636912"/>
            <a:ext cx="1951037" cy="11756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</p:pic>
      <p:pic>
        <p:nvPicPr>
          <p:cNvPr id="5126" name="Picture 6" descr="C:\Users\ТОНЯ\Documents\лис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4005064"/>
            <a:ext cx="3744416" cy="2448272"/>
          </a:xfrm>
          <a:prstGeom prst="rect">
            <a:avLst/>
          </a:prstGeom>
          <a:noFill/>
        </p:spPr>
      </p:pic>
      <p:pic>
        <p:nvPicPr>
          <p:cNvPr id="5127" name="Picture 7" descr="C:\Users\ТОНЯ\Documents\горч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4581128"/>
            <a:ext cx="1440160" cy="1800200"/>
          </a:xfrm>
          <a:prstGeom prst="rect">
            <a:avLst/>
          </a:prstGeom>
          <a:noFill/>
        </p:spPr>
      </p:pic>
      <p:pic>
        <p:nvPicPr>
          <p:cNvPr id="5124" name="Picture 4" descr="C:\Users\ТОНЯ\Documents\ёжик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548680"/>
            <a:ext cx="3600995" cy="2160240"/>
          </a:xfrm>
          <a:prstGeom prst="rect">
            <a:avLst/>
          </a:prstGeom>
          <a:noFill/>
        </p:spPr>
      </p:pic>
      <p:pic>
        <p:nvPicPr>
          <p:cNvPr id="5122" name="Picture 2" descr="C:\Users\ТОНЯ\Documents\белк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476672"/>
            <a:ext cx="2880320" cy="2277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6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sz="2400" dirty="0" smtClean="0"/>
              <a:t>Неизвестно, что случилось, только белка заблудилась. Ищет белочка свой дом, а мы сейчас его найдём. </a:t>
            </a:r>
          </a:p>
          <a:p>
            <a:pPr>
              <a:buNone/>
            </a:pPr>
            <a:r>
              <a:rPr lang="ru-RU" b="1" dirty="0" smtClean="0"/>
              <a:t>Где живёт белка?</a:t>
            </a:r>
          </a:p>
          <a:p>
            <a:pPr>
              <a:buNone/>
            </a:pPr>
            <a:r>
              <a:rPr lang="ru-RU" dirty="0" smtClean="0"/>
              <a:t>   В норе – 3.</a:t>
            </a:r>
            <a:br>
              <a:rPr lang="ru-RU" dirty="0" smtClean="0"/>
            </a:br>
            <a:r>
              <a:rPr lang="ru-RU" dirty="0" smtClean="0"/>
              <a:t>В дупле – 5.</a:t>
            </a:r>
            <a:br>
              <a:rPr lang="ru-RU" dirty="0" smtClean="0"/>
            </a:br>
            <a:r>
              <a:rPr lang="ru-RU" dirty="0" smtClean="0"/>
              <a:t>В гнезде – 7.                              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  <a:ln w="76200"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3200" b="1" i="1" u="sng" dirty="0" smtClean="0"/>
              <a:t>Магический квадрат</a:t>
            </a:r>
            <a:endParaRPr lang="ru-RU" sz="3200" b="1" i="1" u="sng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644007" y="2780928"/>
          <a:ext cx="3768081" cy="324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6027"/>
                <a:gridCol w="1256027"/>
                <a:gridCol w="1256027"/>
              </a:tblGrid>
              <a:tr h="108012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sz="4000" dirty="0" smtClean="0"/>
                        <a:t>    2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 </a:t>
                      </a:r>
                      <a:r>
                        <a:rPr lang="ru-RU" sz="4000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 </a:t>
                      </a:r>
                      <a:r>
                        <a:rPr lang="ru-RU" sz="4000" dirty="0" smtClean="0"/>
                        <a:t>6</a:t>
                      </a:r>
                      <a:endParaRPr lang="ru-RU" dirty="0"/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  </a:t>
                      </a:r>
                      <a:r>
                        <a:rPr lang="ru-RU" sz="4000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  </a:t>
                      </a:r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  </a:t>
                      </a:r>
                      <a:r>
                        <a:rPr lang="ru-RU" sz="4000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   </a:t>
                      </a:r>
                      <a:r>
                        <a:rPr lang="ru-RU" sz="4000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  </a:t>
                      </a:r>
                      <a:r>
                        <a:rPr lang="ru-RU" sz="4000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   </a:t>
                      </a:r>
                      <a:r>
                        <a:rPr lang="ru-RU" sz="4000" dirty="0" smtClean="0"/>
                        <a:t>8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Овал 8"/>
          <p:cNvSpPr/>
          <p:nvPr/>
        </p:nvSpPr>
        <p:spPr>
          <a:xfrm>
            <a:off x="6084168" y="3933056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2447</TotalTime>
  <Words>507</Words>
  <Application>Microsoft Office PowerPoint</Application>
  <PresentationFormat>Экран (4:3)</PresentationFormat>
  <Paragraphs>196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Государственное бюджетное образовательное учреждение лицей № 378 Санкт - Петербург </vt:lpstr>
      <vt:lpstr>Какой инструмент столяру важней?</vt:lpstr>
      <vt:lpstr>Для проверки решите цепочку примеров.</vt:lpstr>
      <vt:lpstr>Слайд 4</vt:lpstr>
      <vt:lpstr>Что означает слово столяр?</vt:lpstr>
      <vt:lpstr>Набор столярных инструментов</vt:lpstr>
      <vt:lpstr>Логическая задача.</vt:lpstr>
      <vt:lpstr>Слайд 8</vt:lpstr>
      <vt:lpstr>Магический квадрат</vt:lpstr>
      <vt:lpstr> г</vt:lpstr>
      <vt:lpstr>Слайд 11</vt:lpstr>
      <vt:lpstr>Какое животное носит своих детёнышей в сумке?</vt:lpstr>
      <vt:lpstr>Для проверки выбора ответа решите цепочку примеров.</vt:lpstr>
      <vt:lpstr>Число 2 соответствует слову кенгуру.</vt:lpstr>
      <vt:lpstr>Какая змея самая длинная в мире?</vt:lpstr>
      <vt:lpstr>Запишите в пустые клеточки таблицы такие числа, чтобы квадрат был магическим. Наименьшее из этих чисел поможет вам ответить на вопрос.</vt:lpstr>
      <vt:lpstr>Ответ: наименьшее из чисел 21, 27 и 9 – это 9. Значит, самая длинная змея в мире – анаконда.</vt:lpstr>
      <vt:lpstr>Слайд 18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Bill Gates</dc:creator>
  <cp:lastModifiedBy>Bill Gates</cp:lastModifiedBy>
  <cp:revision>261</cp:revision>
  <dcterms:created xsi:type="dcterms:W3CDTF">2014-06-14T05:49:25Z</dcterms:created>
  <dcterms:modified xsi:type="dcterms:W3CDTF">2014-07-20T20:16:36Z</dcterms:modified>
</cp:coreProperties>
</file>