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008000"/>
    <a:srgbClr val="00CC00"/>
    <a:srgbClr val="FF6600"/>
    <a:srgbClr val="981892"/>
    <a:srgbClr val="C71F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F4CA09-F810-4A2D-B646-00EF282B1C0D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665938-C2CB-4412-A3C0-1BD760EDB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FEE4B72B-B067-4C0C-B412-E53F3E4C2982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AC8ABB5-47D4-426D-87F3-45C406F7B0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EF0DB-CC81-48F2-9AAF-5CB3A55D5EAB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D545A2-529A-4A86-8707-247C7E7045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6231A6-4615-45A0-AD8A-75D521DCE7DA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16D8F3-5E38-4BFD-9CF8-1A20EFAE8B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AA515F-B580-4AB6-940F-A7CA99A6B4B7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4BBE6-A2F4-4F6B-B82B-EC288D4FCD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067B0454-D95F-4678-B054-AAD1D310F14F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F98117-3E01-472B-A717-24B284AD7A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6092CD-66B3-49BE-BEBD-3D75DF019864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52BCF98B-9299-4A9E-90F8-B7BCEF3AFE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5D304F-0D2C-41A6-9E7E-285F7BE611E8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11B2A5B-06B4-41C2-BD74-62C8E22FF6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07D94-35C8-4389-9B8D-E69E32E340FE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BB72C1-0BB1-474A-8AD3-DD2A24A50E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38056D-1EA4-44A9-8875-5653ADF1FF33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83C9C3-5249-473D-9A29-E51B07945A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E325226-D3EE-4B8F-99CF-38DC79C2D695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ECEF59-1F2F-4EDD-82FD-CC74E4B1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DB18067-6F95-4A91-85EC-B193A677D0CD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0DBA6D2-3BCE-49FC-BD52-93D95F2A81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58690C37-AB0C-4D7F-95C8-A8DC28C3F92C}" type="datetimeFigureOut">
              <a:rPr lang="ru-RU" smtClean="0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706D5DE-6147-43D2-A115-55A849E25B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Деление с остатком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6400800" cy="190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Автор презентации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Коровина Ирина Николаевна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учитель начальных 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МБОУ «СОШ №9»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rgbClr val="7030A0"/>
                </a:solidFill>
              </a:rPr>
              <a:t>г.Сафонова Смоленской области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979781">
            <a:off x="5782896" y="316891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0021"/>
                </a:solidFill>
              </a:rPr>
              <a:t>36 : 15 = 2 (ост. </a:t>
            </a:r>
            <a:r>
              <a:rPr lang="ru-RU" sz="3200" b="1" dirty="0" smtClean="0">
                <a:solidFill>
                  <a:srgbClr val="0000FF"/>
                </a:solidFill>
              </a:rPr>
              <a:t>?</a:t>
            </a:r>
            <a:r>
              <a:rPr lang="ru-RU" sz="2000" b="1" dirty="0" smtClean="0">
                <a:solidFill>
                  <a:srgbClr val="A50021"/>
                </a:solidFill>
              </a:rPr>
              <a:t>)</a:t>
            </a:r>
            <a:endParaRPr lang="ru-RU" sz="2000" b="1" dirty="0">
              <a:solidFill>
                <a:srgbClr val="A5002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459222">
            <a:off x="264847" y="274203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53 : 12 = 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r>
              <a:rPr lang="ru-RU" sz="2400" b="1" dirty="0" smtClean="0">
                <a:solidFill>
                  <a:srgbClr val="0000FF"/>
                </a:solidFill>
              </a:rPr>
              <a:t> (ост. 5)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Отметь на числовом луче двузначные числа, кратные 19: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0     19    38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6600"/>
                </a:solidFill>
              </a:rPr>
              <a:t>  1        2        3        4        5       6        7       8      9    10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57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76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95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1676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114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133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152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171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190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45 : 19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(ост.7)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54 : 19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2200" y="4429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(ост.16)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62 : 19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91 : 19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4(ост.17)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140 : 19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7(ост.7)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895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  <a:cs typeface="MoolBoran" pitchFamily="34" charset="0"/>
              </a:rPr>
              <a:t>СПАСИБО</a:t>
            </a:r>
            <a:r>
              <a:rPr lang="ru-RU" sz="2400" u="sng" dirty="0" smtClean="0">
                <a:latin typeface="Arial Black" pitchFamily="34" charset="0"/>
                <a:cs typeface="MoolBoran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  <a:cs typeface="MoolBoran" pitchFamily="34" charset="0"/>
              </a:rPr>
              <a:t>ЗА</a:t>
            </a:r>
            <a:r>
              <a:rPr lang="ru-RU" sz="2400" u="sng" dirty="0" smtClean="0">
                <a:latin typeface="Arial Black" pitchFamily="34" charset="0"/>
                <a:cs typeface="MoolBoran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  <a:cs typeface="MoolBoran" pitchFamily="34" charset="0"/>
              </a:rPr>
              <a:t>ВНИМАНИЕ</a:t>
            </a:r>
            <a:r>
              <a:rPr lang="ru-RU" sz="2400" u="sng" dirty="0" smtClean="0">
                <a:latin typeface="Arial Black" pitchFamily="34" charset="0"/>
                <a:cs typeface="MoolBoran" pitchFamily="34" charset="0"/>
              </a:rPr>
              <a:t>!</a:t>
            </a:r>
            <a:endParaRPr lang="ru-RU" dirty="0">
              <a:latin typeface="Arial Black" pitchFamily="34" charset="0"/>
              <a:cs typeface="MoolBoran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459222">
            <a:off x="5341955" y="515356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53 : 12 = </a:t>
            </a:r>
            <a:r>
              <a:rPr lang="ru-RU" sz="3200" b="1" dirty="0" smtClean="0">
                <a:solidFill>
                  <a:srgbClr val="FF0000"/>
                </a:solidFill>
              </a:rPr>
              <a:t>?</a:t>
            </a:r>
            <a:r>
              <a:rPr lang="ru-RU" sz="2400" b="1" dirty="0" smtClean="0">
                <a:solidFill>
                  <a:srgbClr val="0000FF"/>
                </a:solidFill>
              </a:rPr>
              <a:t> (ост. 5)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979781">
            <a:off x="703456" y="1047723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0021"/>
                </a:solidFill>
              </a:rPr>
              <a:t>36 : 15 = 2 (ост. </a:t>
            </a:r>
            <a:r>
              <a:rPr lang="ru-RU" sz="3200" b="1" dirty="0" smtClean="0">
                <a:solidFill>
                  <a:srgbClr val="0000FF"/>
                </a:solidFill>
              </a:rPr>
              <a:t>?</a:t>
            </a:r>
            <a:r>
              <a:rPr lang="ru-RU" sz="2000" b="1" dirty="0" smtClean="0">
                <a:solidFill>
                  <a:srgbClr val="A50021"/>
                </a:solidFill>
              </a:rPr>
              <a:t>)</a:t>
            </a:r>
            <a:endParaRPr lang="ru-RU" sz="20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Выполни деление с остатком на: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143000" y="15240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1295400" y="1524000"/>
            <a:ext cx="1066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2" action="ppaction://hlinksldjump"/>
              </a:rPr>
              <a:t>12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3200400" y="16002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159127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3" action="ppaction://hlinksldjump"/>
              </a:rPr>
              <a:t>13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5334000" y="16002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5334000" y="54864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3200400" y="54864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19" name="Скругленный прямоугольник 18">
            <a:hlinkClick r:id="rId3" action="ppaction://hlinksldjump"/>
          </p:cNvPr>
          <p:cNvSpPr/>
          <p:nvPr/>
        </p:nvSpPr>
        <p:spPr>
          <a:xfrm>
            <a:off x="5257800" y="38100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3124200" y="37338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21" name="Скругленный прямоугольник 20">
            <a:hlinkClick r:id="rId3" action="ppaction://hlinksldjump"/>
          </p:cNvPr>
          <p:cNvSpPr/>
          <p:nvPr/>
        </p:nvSpPr>
        <p:spPr>
          <a:xfrm>
            <a:off x="1143000" y="3657600"/>
            <a:ext cx="12954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1600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4" action="ppaction://hlinksldjump"/>
              </a:rPr>
              <a:t>14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5400" y="37338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5" action="ppaction://hlinksldjump"/>
              </a:rPr>
              <a:t>15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6" name="TextBox 25">
            <a:hlinkClick r:id="rId2" action="ppaction://hlinksldjump"/>
          </p:cNvPr>
          <p:cNvSpPr txBox="1"/>
          <p:nvPr/>
        </p:nvSpPr>
        <p:spPr>
          <a:xfrm>
            <a:off x="3276600" y="3733800"/>
            <a:ext cx="1066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6" action="ppaction://hlinksldjump"/>
              </a:rPr>
              <a:t>16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7" name="TextBox 26">
            <a:hlinkClick r:id="rId2" action="ppaction://hlinksldjump"/>
          </p:cNvPr>
          <p:cNvSpPr txBox="1"/>
          <p:nvPr/>
        </p:nvSpPr>
        <p:spPr>
          <a:xfrm>
            <a:off x="5410200" y="3810000"/>
            <a:ext cx="1066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7" action="ppaction://hlinksldjump"/>
              </a:rPr>
              <a:t>17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8" name="TextBox 27">
            <a:hlinkClick r:id="rId2" action="ppaction://hlinksldjump"/>
          </p:cNvPr>
          <p:cNvSpPr txBox="1"/>
          <p:nvPr/>
        </p:nvSpPr>
        <p:spPr>
          <a:xfrm>
            <a:off x="3276600" y="5486400"/>
            <a:ext cx="1066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8" action="ppaction://hlinksldjump"/>
              </a:rPr>
              <a:t>18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>
            <a:off x="5486400" y="5486400"/>
            <a:ext cx="1066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hlinkClick r:id="rId9" action="ppaction://hlinksldjump"/>
              </a:rPr>
              <a:t>19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Отметь на числовом луче двузначные числа, кратные 12: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0     12    24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 1        2        3        4        5       6        7       8      9    10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36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48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72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2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84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42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96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108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29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120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37 : 12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50 : 12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68 : 12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(ост.8)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75 : 12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006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 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99 : 12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8(ост.3)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Отметь на числовом луче двузначные числа, кратные 13: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0     13    26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1        2        3        4        5       6        7       8      9    10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78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2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91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104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117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29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130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28 : 13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40 : 13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56 : 13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72 : 13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(ост.7)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94 : 13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Отметь на числовом луче двузначные числа, кратные 14: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0     14    28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</a:rPr>
              <a:t>1        2        3        4        5       6        7       8      9    10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42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56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70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84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2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98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112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126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140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29 : 14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45 : 14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60 : 14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78 : 14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(ост.8)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86 : 14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Отметь на числовом луче двузначные числа, кратные 15: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0     15    30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1        2        3        4        5       6        7       8      9    10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45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60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75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90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105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120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135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150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34 : 15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47 : 15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68 : 15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(ост.8)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76 : 15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98 : 15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6(ост.8)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71FBF"/>
                </a:solidFill>
                <a:effectLst/>
              </a:rPr>
              <a:t>Отметь на числовом луче двузначные числа, кратные 16: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71FBF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0     16    32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  1        2        3        4        5       6        7       8      9    10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48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64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80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0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96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112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128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144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160</a:t>
            </a:r>
            <a:endParaRPr lang="ru-RU" sz="2800" b="1" dirty="0">
              <a:solidFill>
                <a:srgbClr val="A5002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71FBF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71FBF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37 : 16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49 : 16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68 : 16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82 : 16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99 : 16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Отметь на числовом луче двузначные числа, кратные 17: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0     17    34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  </a:t>
            </a:r>
            <a:r>
              <a:rPr lang="ru-RU" sz="2400" b="1" dirty="0" smtClean="0">
                <a:solidFill>
                  <a:srgbClr val="981892"/>
                </a:solidFill>
              </a:rPr>
              <a:t>1        2        3        4        5       6        7       8      9    10</a:t>
            </a:r>
            <a:endParaRPr lang="ru-RU" sz="2400" b="1" dirty="0">
              <a:solidFill>
                <a:srgbClr val="98189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51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68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85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1676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102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119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136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153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170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38 : 17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56 : 17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70 : 17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4 (ост.2)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91 : 17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(ост.6)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140 : 17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8(ост.4)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52400"/>
            <a:ext cx="75749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Отметь на числовом луче двузначные числа, кратные 18: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38200" y="1371600"/>
            <a:ext cx="792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85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447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2860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242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962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800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562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00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1628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8486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8534400" y="1371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167193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0     18    36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92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  </a:t>
            </a:r>
            <a:r>
              <a:rPr lang="ru-RU" sz="2400" b="1" dirty="0" smtClean="0"/>
              <a:t>1        2        3        4        5       6        7       8      9    10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54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0" y="1686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72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1676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90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1676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108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126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0" y="1686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144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76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162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1676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180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685531" y="2590800"/>
            <a:ext cx="40327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Выполни деление с остатком: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39 : 18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971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 (ост.3)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4429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55 : 18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4034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84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(ост.1)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3352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62 : 18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48400" y="33629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(ост.8)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441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95 : 18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441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5 (ост.5)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4400" y="5410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140 : 18 =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5410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7(ост.14)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</TotalTime>
  <Words>714</Words>
  <Application>Microsoft Office PowerPoint</Application>
  <PresentationFormat>Экран (4:3)</PresentationFormat>
  <Paragraphs>236</Paragraphs>
  <Slides>11</Slides>
  <Notes>0</Notes>
  <HiddenSlides>8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Деление с остатком</vt:lpstr>
      <vt:lpstr>Выполни деление с остатком на: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RePack by SPecialiST</cp:lastModifiedBy>
  <cp:revision>14</cp:revision>
  <dcterms:created xsi:type="dcterms:W3CDTF">2011-11-06T16:14:05Z</dcterms:created>
  <dcterms:modified xsi:type="dcterms:W3CDTF">2013-10-16T14:21:20Z</dcterms:modified>
</cp:coreProperties>
</file>