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1" r:id="rId3"/>
    <p:sldId id="268" r:id="rId4"/>
    <p:sldId id="262" r:id="rId5"/>
    <p:sldId id="258" r:id="rId6"/>
    <p:sldId id="263" r:id="rId7"/>
    <p:sldId id="264" r:id="rId8"/>
    <p:sldId id="265" r:id="rId9"/>
    <p:sldId id="266" r:id="rId10"/>
    <p:sldId id="259" r:id="rId11"/>
    <p:sldId id="267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C262-A9AE-45B1-8C66-6A21EB6EAA87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C262-A9AE-45B1-8C66-6A21EB6EAA87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C262-A9AE-45B1-8C66-6A21EB6EAA87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C262-A9AE-45B1-8C66-6A21EB6EAA87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C262-A9AE-45B1-8C66-6A21EB6EAA87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1857356" y="1214422"/>
            <a:ext cx="5572164" cy="4429156"/>
          </a:xfrm>
          <a:prstGeom prst="roundRect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C262-A9AE-45B1-8C66-6A21EB6EAA87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4" descr="C:\Users\User\Desktop\кот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8857"/>
            <a:ext cx="2714644" cy="2969143"/>
          </a:xfrm>
          <a:prstGeom prst="rect">
            <a:avLst/>
          </a:prstGeom>
          <a:noFill/>
        </p:spPr>
      </p:pic>
      <p:pic>
        <p:nvPicPr>
          <p:cNvPr id="10" name="Picture 5" descr="C:\Users\User\Desktop\кот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786190"/>
            <a:ext cx="2643175" cy="3071810"/>
          </a:xfrm>
          <a:prstGeom prst="rect">
            <a:avLst/>
          </a:prstGeom>
          <a:noFill/>
        </p:spPr>
      </p:pic>
      <p:pic>
        <p:nvPicPr>
          <p:cNvPr id="11" name="Picture 2" descr="C:\Users\User\Desktop\солнышко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86148" cy="218950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8087300" y="6488668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Sizikova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1500166" y="1071546"/>
            <a:ext cx="6000792" cy="4643470"/>
          </a:xfrm>
          <a:prstGeom prst="roundRect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C262-A9AE-45B1-8C66-6A21EB6EAA87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Picture 2" descr="C:\Users\User\Desktop\солнышко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6148" cy="2189502"/>
          </a:xfrm>
          <a:prstGeom prst="rect">
            <a:avLst/>
          </a:prstGeom>
          <a:noFill/>
        </p:spPr>
      </p:pic>
      <p:pic>
        <p:nvPicPr>
          <p:cNvPr id="13" name="Picture 4" descr="C:\Users\User\Desktop\кот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8857"/>
            <a:ext cx="2714644" cy="2969143"/>
          </a:xfrm>
          <a:prstGeom prst="rect">
            <a:avLst/>
          </a:prstGeom>
          <a:noFill/>
        </p:spPr>
      </p:pic>
      <p:pic>
        <p:nvPicPr>
          <p:cNvPr id="14" name="Picture 5" descr="C:\Users\User\Desktop\кот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786190"/>
            <a:ext cx="2643175" cy="307181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 userDrawn="1"/>
        </p:nvSpPr>
        <p:spPr>
          <a:xfrm>
            <a:off x="8087300" y="6488668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Sizikova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Picture 2" descr="C:\Users\User\Desktop\0_3ee80_813b0fb1_L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1500174"/>
            <a:ext cx="4929222" cy="3329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>
          <a:gsLst>
            <a:gs pos="20000">
              <a:schemeClr val="accent4">
                <a:lumMod val="60000"/>
                <a:lumOff val="40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>
            <a:off x="500034" y="285728"/>
            <a:ext cx="8286808" cy="6286544"/>
          </a:xfrm>
          <a:prstGeom prst="roundRect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C262-A9AE-45B1-8C66-6A21EB6EAA87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C:\Users\User\Desktop\солнышко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51559" cy="1500174"/>
          </a:xfrm>
          <a:prstGeom prst="rect">
            <a:avLst/>
          </a:prstGeom>
          <a:noFill/>
        </p:spPr>
      </p:pic>
      <p:pic>
        <p:nvPicPr>
          <p:cNvPr id="8" name="Picture 4" descr="C:\Users\User\Desktop\кот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14950"/>
            <a:ext cx="1502217" cy="1643050"/>
          </a:xfrm>
          <a:prstGeom prst="rect">
            <a:avLst/>
          </a:prstGeom>
          <a:noFill/>
        </p:spPr>
      </p:pic>
      <p:pic>
        <p:nvPicPr>
          <p:cNvPr id="9" name="Picture 5" descr="C:\Users\User\Desktop\кот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750" y="5143512"/>
            <a:ext cx="1475251" cy="17144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8087300" y="6488668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Sizikova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C262-A9AE-45B1-8C66-6A21EB6EAA87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C262-A9AE-45B1-8C66-6A21EB6EAA87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C262-A9AE-45B1-8C66-6A21EB6EAA87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C8C262-A9AE-45B1-8C66-6A21EB6EAA87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BA5FDF-8B9D-459E-B16F-46212C20AB5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636912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AnastasiaScript" panose="02000505070000020002" pitchFamily="2" charset="0"/>
              </a:rPr>
              <a:t>Наш театр. </a:t>
            </a:r>
          </a:p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AnastasiaScript" panose="02000505070000020002" pitchFamily="2" charset="0"/>
              </a:rPr>
              <a:t>Подготовка сценария.</a:t>
            </a:r>
            <a:endParaRPr lang="ru-RU" sz="4400" b="1" dirty="0">
              <a:solidFill>
                <a:srgbClr val="00B050"/>
              </a:solidFill>
              <a:latin typeface="AnastasiaScript" panose="0200050507000002000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234888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МОЛОДЦЫ!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340768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Двуличная, жадная, ленивая, скупая, ласковая, добрая, привлекательная, рыжая, злая.</a:t>
            </a:r>
          </a:p>
          <a:p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Обманывает, крадёт, убегает, поёт, танцует, лукавит, льстит, угождает, притворяется.</a:t>
            </a:r>
          </a:p>
          <a:p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Воровка, трусиха, певунья, плясунья, подлиза, лгунья, притворщица, хитрюга.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skazki.clan.su/illustration2/lis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9092"/>
            <a:ext cx="2970905" cy="222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cbs-nvkz.narod.ru/produkt/skazki/skazki/images/lisa-v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01" y="4005064"/>
            <a:ext cx="3064207" cy="23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1772816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20144" y="1772816"/>
            <a:ext cx="9997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85219" y="1772816"/>
            <a:ext cx="10227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716016" y="1772816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796136" y="1772816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020272" y="1806602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19572" y="2132856"/>
            <a:ext cx="21695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009149" y="2132856"/>
            <a:ext cx="9147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031940" y="2141590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051992" y="2494930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695677" y="2491138"/>
            <a:ext cx="770861" cy="37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635896" y="2493034"/>
            <a:ext cx="972108" cy="18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716016" y="2514294"/>
            <a:ext cx="6840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552492" y="2491138"/>
            <a:ext cx="8917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678234" y="2487892"/>
            <a:ext cx="918102" cy="51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65566" y="2852936"/>
            <a:ext cx="918102" cy="51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736068" y="2858078"/>
            <a:ext cx="1153032" cy="51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059380" y="2867451"/>
            <a:ext cx="1656636" cy="51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900125" y="3212976"/>
            <a:ext cx="1153032" cy="51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193452" y="3212976"/>
            <a:ext cx="1004449" cy="145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419872" y="3244248"/>
            <a:ext cx="954681" cy="51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519409" y="3249390"/>
            <a:ext cx="1153032" cy="51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796136" y="3254532"/>
            <a:ext cx="1080120" cy="51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020738" y="3235953"/>
            <a:ext cx="863630" cy="237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35436" y="3643950"/>
            <a:ext cx="16847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2621385" y="3638808"/>
            <a:ext cx="1153032" cy="51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4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3579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Составление текста-описания лисы.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279584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Для энциклопедии.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27956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Для сборника сказок.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4696" y="3686906"/>
            <a:ext cx="173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Научный стиль.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5996" y="368690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Художественный стиль.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>
            <a:stCxn id="3" idx="2"/>
            <a:endCxn id="5" idx="0"/>
          </p:cNvCxnSpPr>
          <p:nvPr/>
        </p:nvCxnSpPr>
        <p:spPr>
          <a:xfrm>
            <a:off x="3131840" y="3165174"/>
            <a:ext cx="0" cy="5217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24128" y="3144640"/>
            <a:ext cx="0" cy="5217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556792"/>
            <a:ext cx="2457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  </a:t>
            </a:r>
            <a:r>
              <a:rPr lang="ru-RU" sz="2800" dirty="0" smtClean="0">
                <a:solidFill>
                  <a:schemeClr val="bg1"/>
                </a:solidFill>
              </a:rPr>
              <a:t>Дед да баба,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3978345"/>
            <a:ext cx="406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«Лисичка-сестричка и волк»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5533" y="1556792"/>
            <a:ext cx="385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лежит </a:t>
            </a:r>
            <a:r>
              <a:rPr lang="ru-RU" sz="2800" dirty="0" smtClean="0">
                <a:solidFill>
                  <a:schemeClr val="bg1"/>
                </a:solidFill>
              </a:rPr>
              <a:t>себе как мёртвая,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2603232"/>
            <a:ext cx="37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налови </a:t>
            </a:r>
            <a:r>
              <a:rPr lang="ru-RU" sz="2800" dirty="0" smtClean="0">
                <a:solidFill>
                  <a:schemeClr val="bg1"/>
                </a:solidFill>
              </a:rPr>
              <a:t>сам да и кушай,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208001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всё </a:t>
            </a:r>
            <a:r>
              <a:rPr lang="ru-RU" sz="2800" dirty="0" smtClean="0">
                <a:solidFill>
                  <a:schemeClr val="bg1"/>
                </a:solidFill>
              </a:rPr>
              <a:t>по рыбке да по рыбке,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4208" y="1556792"/>
            <a:ext cx="2516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ни </a:t>
            </a:r>
            <a:r>
              <a:rPr lang="ru-RU" sz="2800" dirty="0" smtClean="0">
                <a:solidFill>
                  <a:schemeClr val="bg1"/>
                </a:solidFill>
              </a:rPr>
              <a:t>воротника,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541" y="2080012"/>
            <a:ext cx="169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ни </a:t>
            </a:r>
            <a:r>
              <a:rPr lang="ru-RU" sz="2800" dirty="0" smtClean="0">
                <a:solidFill>
                  <a:schemeClr val="bg1"/>
                </a:solidFill>
              </a:rPr>
              <a:t>рыбы,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122" y="3146449"/>
            <a:ext cx="5076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ловись</a:t>
            </a:r>
            <a:r>
              <a:rPr lang="ru-RU" sz="2800" dirty="0" smtClean="0">
                <a:solidFill>
                  <a:schemeClr val="bg1"/>
                </a:solidFill>
              </a:rPr>
              <a:t>, рыбка, и мала, и велика,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8207" y="258059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мёрзни</a:t>
            </a:r>
            <a:r>
              <a:rPr lang="ru-RU" sz="2800" dirty="0" smtClean="0">
                <a:solidFill>
                  <a:schemeClr val="bg1"/>
                </a:solidFill>
              </a:rPr>
              <a:t>, мёрзни, волчий хвост,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9048" y="3146449"/>
            <a:ext cx="354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битый </a:t>
            </a:r>
            <a:r>
              <a:rPr lang="ru-RU" sz="2800" dirty="0" smtClean="0">
                <a:solidFill>
                  <a:schemeClr val="bg1"/>
                </a:solidFill>
              </a:rPr>
              <a:t>небитого везёт. </a:t>
            </a:r>
          </a:p>
        </p:txBody>
      </p:sp>
    </p:spTree>
    <p:extLst>
      <p:ext uri="{BB962C8B-B14F-4D97-AF65-F5344CB8AC3E}">
        <p14:creationId xmlns:p14="http://schemas.microsoft.com/office/powerpoint/2010/main" val="33713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476672"/>
            <a:ext cx="698477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Жили </a:t>
            </a:r>
            <a:r>
              <a:rPr lang="ru-RU" dirty="0">
                <a:solidFill>
                  <a:schemeClr val="bg1"/>
                </a:solidFill>
              </a:rPr>
              <a:t>дед да баба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Наловил рыбы и везет домой целый воз. 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Дед </a:t>
            </a:r>
            <a:r>
              <a:rPr lang="ru-RU" dirty="0">
                <a:solidFill>
                  <a:schemeClr val="bg1"/>
                </a:solidFill>
              </a:rPr>
              <a:t>слез с воза, подошел к лисичке, а она не ворохнется, лежит себе как мертвая.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 А лисичка улучила время и стала выбрасывать полегоньку из воза все по рыбке да по рыбке, все по рыбке да по рыбке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Подошла баба к возу: ни воротника, ни рыбы — и начала ругать </a:t>
            </a:r>
            <a:r>
              <a:rPr lang="ru-RU" dirty="0" smtClean="0">
                <a:solidFill>
                  <a:schemeClr val="bg1"/>
                </a:solidFill>
              </a:rPr>
              <a:t>мужа.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А </a:t>
            </a:r>
            <a:r>
              <a:rPr lang="ru-RU" dirty="0">
                <a:solidFill>
                  <a:schemeClr val="bg1"/>
                </a:solidFill>
              </a:rPr>
              <a:t>лисичка собрала всю разбросанную рыбу в кучку, уселась на дорогу и кушает себе. Приходит к ней серый волк:</a:t>
            </a:r>
          </a:p>
          <a:p>
            <a:r>
              <a:rPr lang="ru-RU" dirty="0">
                <a:solidFill>
                  <a:schemeClr val="bg1"/>
                </a:solidFill>
              </a:rPr>
              <a:t>— Здравствуй, сестрица!</a:t>
            </a:r>
          </a:p>
          <a:p>
            <a:r>
              <a:rPr lang="ru-RU" dirty="0">
                <a:solidFill>
                  <a:schemeClr val="bg1"/>
                </a:solidFill>
              </a:rPr>
              <a:t>— Здравствуй, братец!</a:t>
            </a:r>
          </a:p>
          <a:p>
            <a:r>
              <a:rPr lang="ru-RU" dirty="0">
                <a:solidFill>
                  <a:schemeClr val="bg1"/>
                </a:solidFill>
              </a:rPr>
              <a:t>— Дай мне рыбки!</a:t>
            </a:r>
          </a:p>
          <a:p>
            <a:r>
              <a:rPr lang="ru-RU" dirty="0">
                <a:solidFill>
                  <a:schemeClr val="bg1"/>
                </a:solidFill>
              </a:rPr>
              <a:t>— Налови сам да и кушай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dirty="0">
                <a:solidFill>
                  <a:schemeClr val="bg1"/>
                </a:solidFill>
              </a:rPr>
              <a:t>Волк и пошел на реку, опустил хвост в прорубь и начал приговаривать:</a:t>
            </a:r>
          </a:p>
          <a:p>
            <a:r>
              <a:rPr lang="ru-RU" dirty="0">
                <a:solidFill>
                  <a:schemeClr val="bg1"/>
                </a:solidFill>
              </a:rPr>
              <a:t>— Ловись, рыбка, и мала, и велика</a:t>
            </a:r>
            <a:r>
              <a:rPr lang="ru-RU" dirty="0" smtClean="0">
                <a:solidFill>
                  <a:schemeClr val="bg1"/>
                </a:solidFill>
              </a:rPr>
              <a:t>!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dirty="0">
                <a:solidFill>
                  <a:schemeClr val="bg1"/>
                </a:solidFill>
              </a:rPr>
              <a:t>Вслед за ним и лиса явилась; ходит около волка да причитывает:</a:t>
            </a:r>
          </a:p>
          <a:p>
            <a:r>
              <a:rPr lang="ru-RU" dirty="0">
                <a:solidFill>
                  <a:schemeClr val="bg1"/>
                </a:solidFill>
              </a:rPr>
              <a:t>— </a:t>
            </a:r>
            <a:r>
              <a:rPr lang="ru-RU" dirty="0" smtClean="0">
                <a:solidFill>
                  <a:schemeClr val="bg1"/>
                </a:solidFill>
              </a:rPr>
              <a:t>Мерзни</a:t>
            </a:r>
            <a:r>
              <a:rPr lang="ru-RU" dirty="0">
                <a:solidFill>
                  <a:schemeClr val="bg1"/>
                </a:solidFill>
              </a:rPr>
              <a:t>, мерзни, волчий хвост</a:t>
            </a:r>
            <a:r>
              <a:rPr lang="ru-RU" dirty="0" smtClean="0">
                <a:solidFill>
                  <a:schemeClr val="bg1"/>
                </a:solidFill>
              </a:rPr>
              <a:t>!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dirty="0">
                <a:solidFill>
                  <a:schemeClr val="bg1"/>
                </a:solidFill>
              </a:rPr>
              <a:t>Лисичка села ему на спину, он ее и повез.</a:t>
            </a:r>
          </a:p>
          <a:p>
            <a:r>
              <a:rPr lang="ru-RU" dirty="0">
                <a:solidFill>
                  <a:schemeClr val="bg1"/>
                </a:solidFill>
              </a:rPr>
              <a:t>Вот лисичка-сестричка сидит да потихоньку напевает:</a:t>
            </a:r>
          </a:p>
          <a:p>
            <a:r>
              <a:rPr lang="ru-RU" dirty="0">
                <a:solidFill>
                  <a:schemeClr val="bg1"/>
                </a:solidFill>
              </a:rPr>
              <a:t>— Битый небитого </a:t>
            </a:r>
            <a:r>
              <a:rPr lang="ru-RU" dirty="0" smtClean="0">
                <a:solidFill>
                  <a:schemeClr val="bg1"/>
                </a:solidFill>
              </a:rPr>
              <a:t>везет. Битый </a:t>
            </a:r>
            <a:r>
              <a:rPr lang="ru-RU" dirty="0">
                <a:solidFill>
                  <a:schemeClr val="bg1"/>
                </a:solidFill>
              </a:rPr>
              <a:t>небитого везет!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234888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МОЛОДЦЫ!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5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5786" y="404664"/>
            <a:ext cx="682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latin typeface="a_BraggaStars" panose="04030B07090802020403" pitchFamily="82" charset="-52"/>
              </a:rPr>
              <a:t>Узнай сказку</a:t>
            </a:r>
            <a:endParaRPr lang="ru-RU" sz="4800" b="1" dirty="0">
              <a:solidFill>
                <a:srgbClr val="00B050"/>
              </a:solidFill>
              <a:latin typeface="a_BraggaStars" panose="04030B07090802020403" pitchFamily="8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Идёт лисичка-сестричка. Постучала в окошко и спрашивает: «Терем-теремок! Кто в тереме живёт?»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e-reading.me/illustrations/0/268-i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08" y="2243773"/>
            <a:ext cx="4063970" cy="409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2797771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«Теремок»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41277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А она им с печи: «Как выскочу, как выпрыгну, пойдут клочки по закоулочкам!» Собаки испугались и убежали.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u.jimdo.com/www72/o/sf278732f8691ebec/img/i62931cb18f4a6ff7/1339104673/std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64" y="2243773"/>
            <a:ext cx="3498727" cy="422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3059381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«Заюшкина избушка»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6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41277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Лиса влезла на чердак и до половины мёд-то и поела. Опять воротилась и легла, а медведь-то её и спрашивает: «Кума, а кума, как назвали-то?»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game-24.ru/img-game_files/medved-i-lisa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18460"/>
            <a:ext cx="3744416" cy="405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3320991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«Лиса и медведь»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7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412776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Пустили её. Легла лисичка на лавочку, хвостик под лавочку, скалочку под печку.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4" name="Picture 4" descr="http://s3.detochki-doma.ru/wp-content/uploads/2012/03/Lisichka-so-skalochkoy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76872"/>
            <a:ext cx="3348856" cy="431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355182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«Лисичка со скалочкой»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41277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Заяц побежал к лисе. А медведь и волк стали думать, где бы спрятаться. Медведь завалил волка сухими листьями, а сам влез на сосну.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profilib.com/reader/72/19/b91972/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81740"/>
            <a:ext cx="4362021" cy="30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8594" y="580526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«Котофей Иванович»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4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150</TotalTime>
  <Words>289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17</cp:revision>
  <dcterms:created xsi:type="dcterms:W3CDTF">2013-07-16T17:47:46Z</dcterms:created>
  <dcterms:modified xsi:type="dcterms:W3CDTF">2014-10-26T04:54:50Z</dcterms:modified>
</cp:coreProperties>
</file>