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notesMasterIdLst>
    <p:notesMasterId r:id="rId39"/>
  </p:notesMasterIdLst>
  <p:sldIdLst>
    <p:sldId id="287" r:id="rId2"/>
    <p:sldId id="300" r:id="rId3"/>
    <p:sldId id="263" r:id="rId4"/>
    <p:sldId id="303" r:id="rId5"/>
    <p:sldId id="305" r:id="rId6"/>
    <p:sldId id="307" r:id="rId7"/>
    <p:sldId id="309" r:id="rId8"/>
    <p:sldId id="310" r:id="rId9"/>
    <p:sldId id="265" r:id="rId10"/>
    <p:sldId id="312" r:id="rId11"/>
    <p:sldId id="344" r:id="rId12"/>
    <p:sldId id="257" r:id="rId13"/>
    <p:sldId id="262" r:id="rId14"/>
    <p:sldId id="264" r:id="rId15"/>
    <p:sldId id="256" r:id="rId16"/>
    <p:sldId id="259" r:id="rId17"/>
    <p:sldId id="260" r:id="rId18"/>
    <p:sldId id="315" r:id="rId19"/>
    <p:sldId id="318" r:id="rId20"/>
    <p:sldId id="320" r:id="rId21"/>
    <p:sldId id="322" r:id="rId22"/>
    <p:sldId id="324" r:id="rId23"/>
    <p:sldId id="326" r:id="rId24"/>
    <p:sldId id="328" r:id="rId25"/>
    <p:sldId id="330" r:id="rId26"/>
    <p:sldId id="332" r:id="rId27"/>
    <p:sldId id="334" r:id="rId28"/>
    <p:sldId id="336" r:id="rId29"/>
    <p:sldId id="338" r:id="rId30"/>
    <p:sldId id="340" r:id="rId31"/>
    <p:sldId id="346" r:id="rId32"/>
    <p:sldId id="342" r:id="rId33"/>
    <p:sldId id="261" r:id="rId34"/>
    <p:sldId id="279" r:id="rId35"/>
    <p:sldId id="278" r:id="rId36"/>
    <p:sldId id="348" r:id="rId37"/>
    <p:sldId id="35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D7C"/>
    <a:srgbClr val="BE26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7" autoAdjust="0"/>
    <p:restoredTop sz="80151" autoAdjust="0"/>
  </p:normalViewPr>
  <p:slideViewPr>
    <p:cSldViewPr>
      <p:cViewPr varScale="1">
        <p:scale>
          <a:sx n="84" d="100"/>
          <a:sy n="84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01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16439-B359-4FF9-894A-1114C75C44CF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5D716-DA8C-45D3-82B4-B1D00F2BD9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5D716-DA8C-45D3-82B4-B1D00F2BD9DF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5D716-DA8C-45D3-82B4-B1D00F2BD9DF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>
                <a:latin typeface="Arial" charset="0"/>
              </a:rPr>
              <a:t>Хоккей.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47F655-71C6-49E6-BB85-E904B72142C4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Фигурное катание.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Конькобежный спорт.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Бобслей.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Скелетон.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Лыжные гонки.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Слалом.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Биатлон.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Фристаил.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Сноуборд.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Кёрлинг.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По инициативе Пьера де Кубертена в 1896 году вновь возродились Олимпийские игры, как праздник всеобщего мира и дружбы.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atin typeface="Arial" charset="0"/>
              </a:rPr>
              <a:t>В 2014 году Олимпийские зимние игры состоятся в городе Сочи.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Основные соревнования будут проходить в районе поселка Красная поляна.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Талисман.</a:t>
            </a:r>
          </a:p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5D716-DA8C-45D3-82B4-B1D00F2BD9DF}" type="slidenum">
              <a:rPr lang="ru-RU" smtClean="0"/>
              <a:pPr/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5D716-DA8C-45D3-82B4-B1D00F2BD9DF}" type="slidenum">
              <a:rPr lang="ru-RU" smtClean="0"/>
              <a:pPr/>
              <a:t>37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Первые Олимпийские игры.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Ни одни Олимпийские игры не обходятся без Олимпийского огня.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Олимпийский факел.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5D716-DA8C-45D3-82B4-B1D00F2BD9DF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atin typeface="Arial" charset="0"/>
              </a:rPr>
              <a:t>Олимпийский флаг.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EF5FA">
                    <a:tint val="60000"/>
                    <a:satMod val="155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EF5FA">
                    <a:tint val="60000"/>
                    <a:satMod val="155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4714520-8D8F-4904-AF9E-B980BE27C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142984"/>
            <a:ext cx="8501122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rgbClr val="C00000"/>
                </a:solidFill>
                <a:effectLst/>
              </a:rPr>
              <a:t>ОЛИМПИЙСКИЕ ИГРЫ</a:t>
            </a:r>
            <a:endParaRPr lang="ru-RU" sz="48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026" name="Picture 2" descr="E:\открытки\олимпиада\olympic_rings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2708920"/>
            <a:ext cx="5005209" cy="39604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z\Pictures\olimpiada_flag_kupit_kiev-586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24744"/>
            <a:ext cx="9144000" cy="623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pz\Pictures\olimpiada_flag_kupit_kiev-5869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628800"/>
            <a:ext cx="865278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27784" y="188640"/>
            <a:ext cx="4185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Олимпийский флаг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z\Pictures\olimpiada_flag_kupit_kiev-586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2060848"/>
            <a:ext cx="7344816" cy="457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548680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Олимпийская эмблема </a:t>
            </a:r>
            <a:r>
              <a:rPr lang="ru-RU" sz="2000" dirty="0" smtClean="0">
                <a:solidFill>
                  <a:srgbClr val="C00000"/>
                </a:solidFill>
              </a:rPr>
              <a:t>–пять колец на белом фоне- символ дружбы спортсменов пяти континентов. Для каждых игр, город- организатор устанавливает и свою эмблему и талисман.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09912" y="980728"/>
            <a:ext cx="5134088" cy="49916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7544" y="980728"/>
            <a:ext cx="54287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Над олимпийской ареной флаг впервые взвился только  на </a:t>
            </a:r>
            <a:r>
              <a:rPr lang="en-US" b="1" dirty="0" smtClean="0">
                <a:solidFill>
                  <a:srgbClr val="C00000"/>
                </a:solidFill>
              </a:rPr>
              <a:t>VII</a:t>
            </a:r>
            <a:r>
              <a:rPr lang="ru-RU" b="1" dirty="0" smtClean="0">
                <a:solidFill>
                  <a:srgbClr val="C00000"/>
                </a:solidFill>
              </a:rPr>
              <a:t> Олимпиаде в Антверпене (Бельгия). Тогда же в олимпийскую эмблему был внесён олимпийский девиз – «Быстрее, выше, сильнее!» у летних и зимних олимпийских игр свой олимпийский флаг.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На торжественном закрытии Игр официальный олимпийский флаг передаётся представителям города, в котором будут проводиться следующие Игры, где он хранится четыре года – до следующих Олимпийских игр</a:t>
            </a:r>
            <a:r>
              <a:rPr lang="ru-RU" sz="1400" b="1" dirty="0" smtClean="0">
                <a:solidFill>
                  <a:srgbClr val="C00000"/>
                </a:solidFill>
              </a:rPr>
              <a:t>.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ympic_rings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16216" y="3284984"/>
            <a:ext cx="1504950" cy="1543050"/>
          </a:xfrm>
          <a:prstGeom prst="rect">
            <a:avLst/>
          </a:prstGeom>
        </p:spPr>
      </p:pic>
      <p:pic>
        <p:nvPicPr>
          <p:cNvPr id="4" name="Рисунок 3" descr="Img21451869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42909" y="2357430"/>
            <a:ext cx="5834103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2844" y="642918"/>
            <a:ext cx="80724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Церемония открытия </a:t>
            </a:r>
            <a:r>
              <a:rPr lang="ru-RU" sz="1400" b="1" dirty="0" smtClean="0">
                <a:solidFill>
                  <a:srgbClr val="C00000"/>
                </a:solidFill>
              </a:rPr>
              <a:t>начинается парадом спортсменов. Первой идёт делегация Греции – родины Олимпийских игр. Затем в алфавитном порядке шествуют друг за другом делегации всех стран-участниц. Замыкает парад колонна страны -хозяйки Игр.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Все участники выстраиваются на стадионе. 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Под звуки Олимпийского гимна устремляется ввысь олимпийский флаг. В чаше загорается олимпийский огонь. Спортсмены и судьи произносят олимпийскую клятву.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Исполняется гимн страны –организатора Игр.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ympic_rings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16216" y="3789040"/>
            <a:ext cx="1504950" cy="1543050"/>
          </a:xfrm>
          <a:prstGeom prst="rect">
            <a:avLst/>
          </a:prstGeom>
        </p:spPr>
      </p:pic>
      <p:pic>
        <p:nvPicPr>
          <p:cNvPr id="5" name="Рисунок 4" descr="6e1cd31a47af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3071810"/>
            <a:ext cx="4786346" cy="35897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285720" y="404664"/>
            <a:ext cx="88582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Церемония закрытия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Игр начинается парадом знаменосцев и проходом участников спортивных делегаций. Президент Международного Олимпийского Комитета произносит речь, в которой благодарит организаторов и объявляет Игры очередной Олимпиады закрытыми. Поднимаются три государственных флага: Греции, страны-организатора данных Игр и той, где будут проходить Игры следующей Олимпиады.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Спускается олимпийский флаг, в чаше гаснет олимпийский огонь.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Президент МОК передаёт олимпийский флаг представителю оргкомитета следующей Олимпиады.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На арене стадиона начинается праздник, посвящённый закрытию Игр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ympic_rings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00192" y="1988840"/>
            <a:ext cx="2088232" cy="21191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1071546"/>
            <a:ext cx="49292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На Олимпийских играх представлять страну могут только её граждане.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В соответствии с правилами медицинской комиссии все участники Олимпийских игр подлежат обязательному медицинскому контролю и осмотру. Применение спортсменами допинга категорически запрещается. Если спортсмена уличат в применении допинга, результаты его выступления аннулируются, а сам участник Игр дисквалифицируется.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48064" y="908720"/>
            <a:ext cx="35696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Место размещения спортсменов называется </a:t>
            </a:r>
            <a:r>
              <a:rPr lang="ru-RU" sz="2000" b="1" dirty="0" smtClean="0">
                <a:solidFill>
                  <a:srgbClr val="C00000"/>
                </a:solidFill>
              </a:rPr>
              <a:t>Олимпийская деревня.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В ней живут только спортсмены,тренеры,руководители команд, технический и обслуживающий персонал.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Вид современной Олимпийской деревни значительно отличается от самой первой. Теперь она похожа на небольшой город, в котором находятся современные высотные здания, спортивные комплексы для тренировок, медицинский и торговый центры,почта,столовая,бани</a:t>
            </a:r>
            <a:r>
              <a:rPr lang="ru-RU" sz="1600" dirty="0" smtClean="0">
                <a:solidFill>
                  <a:srgbClr val="C00000"/>
                </a:solidFill>
              </a:rPr>
              <a:t>.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E:\открытки\олимпиада\2(56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80728"/>
            <a:ext cx="5286380" cy="381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214414" y="3143248"/>
            <a:ext cx="2000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Лос-Анджелес-1932 год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1604" y="3786190"/>
            <a:ext cx="2286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Сочи – 2014 год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7f509bb919df1276166554a8916a778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785794"/>
            <a:ext cx="5572132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292080" y="2924944"/>
            <a:ext cx="3851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На первых играх в Афинах программа игр состояла из 9 видов спорта, то сейчас они должны включать не менее 15 видов спорта.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Во время Игр организуется широкая культурная программа, включающая выступления, концерты, выставки (живопись,скульптура,фотография,спортивная филателия).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5400" dirty="0" smtClean="0">
                <a:solidFill>
                  <a:srgbClr val="002060"/>
                </a:solidFill>
                <a:latin typeface="Arial Black" pitchFamily="34" charset="0"/>
              </a:rPr>
              <a:t>Хоккей</a:t>
            </a:r>
            <a:endParaRPr lang="ru-RU" sz="5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>
          <a:xfrm>
            <a:off x="457200" y="5500688"/>
            <a:ext cx="4040188" cy="928687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ru-RU" smtClean="0">
                <a:solidFill>
                  <a:srgbClr val="002060"/>
                </a:solidFill>
                <a:latin typeface="Arial Black" pitchFamily="34" charset="0"/>
              </a:rPr>
              <a:t>Хоккей с шайбой </a:t>
            </a:r>
          </a:p>
        </p:txBody>
      </p:sp>
      <p:sp>
        <p:nvSpPr>
          <p:cNvPr id="18437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1500188"/>
            <a:ext cx="4040188" cy="4071937"/>
          </a:xfrm>
        </p:spPr>
        <p:txBody>
          <a:bodyPr/>
          <a:lstStyle/>
          <a:p>
            <a:pPr marL="0">
              <a:spcBef>
                <a:spcPct val="0"/>
              </a:spcBef>
              <a:buFont typeface="Arial" charset="0"/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Текст 3"/>
          <p:cNvSpPr>
            <a:spLocks noGrp="1"/>
          </p:cNvSpPr>
          <p:nvPr>
            <p:ph type="body" sz="quarter" idx="3"/>
          </p:nvPr>
        </p:nvSpPr>
        <p:spPr>
          <a:xfrm>
            <a:off x="4643438" y="5572125"/>
            <a:ext cx="4000500" cy="857250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ru-RU" smtClean="0">
                <a:solidFill>
                  <a:srgbClr val="002060"/>
                </a:solidFill>
                <a:latin typeface="Arial Black" pitchFamily="34" charset="0"/>
              </a:rPr>
              <a:t>Хоккей с мячом </a:t>
            </a:r>
          </a:p>
        </p:txBody>
      </p:sp>
      <p:sp>
        <p:nvSpPr>
          <p:cNvPr id="18438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97250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18439" name="Picture 2" descr="http://vsenahoduli.ru/wp-content/uploads/2010/01/6.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628800"/>
            <a:ext cx="4133601" cy="408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4" descr="http://savok.name/uploads/hokk/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1628800"/>
            <a:ext cx="4032448" cy="407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olympdep.ru/dl_images/udb_photos/udb25-rec163-field4.jpg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691680" y="1196752"/>
            <a:ext cx="5357812" cy="5472608"/>
          </a:xfrm>
        </p:spPr>
      </p:pic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1285875" y="214313"/>
            <a:ext cx="6770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>
                <a:solidFill>
                  <a:srgbClr val="002060"/>
                </a:solidFill>
                <a:latin typeface="Arial Black" pitchFamily="34" charset="0"/>
              </a:rPr>
              <a:t>Фигурное катание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54"/>
          <p:cNvPicPr>
            <a:picLocks noChangeAspect="1" noChangeArrowheads="1"/>
          </p:cNvPicPr>
          <p:nvPr/>
        </p:nvPicPr>
        <p:blipFill>
          <a:blip r:embed="rId2" cstate="email">
            <a:lum bright="30000" contrast="4000"/>
          </a:blip>
          <a:srcRect/>
          <a:stretch>
            <a:fillRect/>
          </a:stretch>
        </p:blipFill>
        <p:spPr bwMode="auto">
          <a:xfrm>
            <a:off x="285720" y="1071546"/>
            <a:ext cx="3929090" cy="552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60032" y="2132856"/>
            <a:ext cx="3887788" cy="3744416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effectLst/>
              </a:rPr>
              <a:t>ОЛИМПИЙСКИЕ ИГРЫ- это крупнейшие международные  комплексные спортивные  соревнования, которые проводятся каждые четыре года.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Файл:Yekatarina Lobysheva in action (23-02-2008).jpg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tretch>
            <a:fillRect/>
          </a:stretch>
        </p:blipFill>
        <p:spPr>
          <a:xfrm>
            <a:off x="2411760" y="1988840"/>
            <a:ext cx="4104456" cy="3462337"/>
          </a:xfrm>
        </p:spPr>
      </p:pic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1285875" y="214313"/>
            <a:ext cx="7035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002060"/>
                </a:solidFill>
                <a:latin typeface="Arial Black" pitchFamily="34" charset="0"/>
              </a:rPr>
              <a:t>Конькобежный спорт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olimpiada2014.org/assets/images/sports/bob.jpg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tretch>
            <a:fillRect/>
          </a:stretch>
        </p:blipFill>
        <p:spPr>
          <a:xfrm>
            <a:off x="2104957" y="1196752"/>
            <a:ext cx="5275355" cy="3600400"/>
          </a:xfrm>
          <a:ln w="25400">
            <a:solidFill>
              <a:schemeClr val="accent6">
                <a:lumMod val="75000"/>
              </a:schemeClr>
            </a:solidFill>
          </a:ln>
        </p:spPr>
      </p:pic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1000124" y="5286375"/>
            <a:ext cx="544408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5400" dirty="0">
                <a:solidFill>
                  <a:srgbClr val="002060"/>
                </a:solidFill>
                <a:latin typeface="Arial Black" pitchFamily="34" charset="0"/>
              </a:rPr>
              <a:t>Бобслей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айл:Brady Canfield skeleton star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0" y="4714875"/>
            <a:ext cx="41227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>
                <a:solidFill>
                  <a:srgbClr val="002060"/>
                </a:solidFill>
                <a:latin typeface="Arial Black" pitchFamily="34" charset="0"/>
              </a:rPr>
              <a:t>Скелетон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http://www.skisport.ru/i/news/tymen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1714500" y="5934075"/>
            <a:ext cx="60658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002060"/>
                </a:solidFill>
                <a:latin typeface="Arial Black" pitchFamily="34" charset="0"/>
              </a:rPr>
              <a:t>Лыжные гонки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yugopolis.ru/data/mediadb/2383/0000/0162/16230/466x10000_out__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25425" y="0"/>
            <a:ext cx="9369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00375" y="6088063"/>
            <a:ext cx="3224213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Слалом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айл:Svetlana Ishmouratova 2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32013" y="0"/>
            <a:ext cx="5154612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3571875" y="6088063"/>
            <a:ext cx="2870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002060"/>
                </a:solidFill>
                <a:latin typeface="Arial Black" pitchFamily="34" charset="0"/>
              </a:rPr>
              <a:t>Биатлон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Файл:Freestyle skiing jump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09663" y="20638"/>
            <a:ext cx="7177087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2071688" y="5429250"/>
            <a:ext cx="48910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>
                <a:solidFill>
                  <a:srgbClr val="002060"/>
                </a:solidFill>
                <a:latin typeface="Arial Black" pitchFamily="34" charset="0"/>
              </a:rPr>
              <a:t>Фристайл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ttp://upload.wikimedia.org/wikipedia/commons/7/7a/Shakedown_2008_Figure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88" y="-12700"/>
            <a:ext cx="7164387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4357688" y="357188"/>
            <a:ext cx="3944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002060"/>
                </a:solidFill>
                <a:latin typeface="Arial Black" pitchFamily="34" charset="0"/>
              </a:rPr>
              <a:t>Сноуборд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pload.wikimedia.org/wikipedia/commons/2/28/Brier_045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949325"/>
            <a:ext cx="8128000" cy="6096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4" name="Picture 2" descr="http://upload.wikimedia.org/wikipedia/commons/4/4f/Curling_stone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51538" y="4143375"/>
            <a:ext cx="3192462" cy="242887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3643313" y="0"/>
            <a:ext cx="3673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002060"/>
                </a:solidFill>
                <a:latin typeface="Arial Black" pitchFamily="34" charset="0"/>
              </a:rPr>
              <a:t>Кёрлинг </a:t>
            </a:r>
          </a:p>
        </p:txBody>
      </p:sp>
      <p:pic>
        <p:nvPicPr>
          <p:cNvPr id="28677" name="Picture 6" descr="http://schools.keldysh.ru/co654/gazeta8.files/image0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53275" y="785813"/>
            <a:ext cx="19907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rts.rs/upload/storyBoxImageData/2012/07/23/10148902/pjer-de-kuberte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1628800"/>
            <a:ext cx="5256584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1720" y="476672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Пьер де Кубертен</a:t>
            </a:r>
            <a:endParaRPr lang="ru-RU" sz="5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lympic_rings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39050" y="404664"/>
            <a:ext cx="1504950" cy="1543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71435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Родина Олимпийских  игр Древняя Греция,  город Олимпия</a:t>
            </a:r>
            <a:r>
              <a:rPr lang="ru-RU" sz="2400" dirty="0" smtClean="0">
                <a:solidFill>
                  <a:srgbClr val="C00000"/>
                </a:solidFill>
              </a:rPr>
              <a:t>.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7" name="Picture 2" descr="&amp;Icy;&amp;scy;&amp;tcy;&amp;ocy;&amp;rcy;&amp;icy;&amp;yacy; &amp;vcy;&amp;ocy;&amp;zcy;&amp;ncy;&amp;icy;&amp;kcy;&amp;ncy;&amp;ocy;&amp;vcy;&amp;iecy;&amp;ncy;&amp;icy;&amp;yacy; &amp;Ocy;&amp;lcy;&amp;icy;&amp;mcy;&amp;pcy;&amp;icy;&amp;jcy;&amp;scy;&amp;kcy;&amp;icy;&amp;khcy; &amp;Icy;&amp;gcy;&amp;r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2204864"/>
            <a:ext cx="691276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pz\Pictures\x600_55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26988"/>
            <a:ext cx="7929562" cy="686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http://world.fedpress.ru/sites/fedpress/files/viktor/news/gor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sostav.ru/articles/rus/2012/29.02/news/images/t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анин-коломенин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2852936"/>
            <a:ext cx="20002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4456600_1264756148_4410ec34d9e6c1a68100ca0ce033fb17BIG600i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2285992"/>
            <a:ext cx="3571900" cy="4286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11560" y="980728"/>
            <a:ext cx="7848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Первый российский олимпийский чемпион в фигурном катании на коньках -</a:t>
            </a:r>
            <a:r>
              <a:rPr lang="ru-RU" sz="2000" b="1" dirty="0" smtClean="0">
                <a:solidFill>
                  <a:srgbClr val="C00000"/>
                </a:solidFill>
              </a:rPr>
              <a:t>Николай Александрович </a:t>
            </a:r>
            <a:r>
              <a:rPr lang="ru-RU" sz="2000" b="1" dirty="0" err="1" smtClean="0">
                <a:solidFill>
                  <a:srgbClr val="C00000"/>
                </a:solidFill>
              </a:rPr>
              <a:t>Панин-Коломенкин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После Олимпиады </a:t>
            </a:r>
            <a:r>
              <a:rPr lang="ru-RU" sz="1600" b="1" dirty="0" err="1" smtClean="0">
                <a:solidFill>
                  <a:srgbClr val="C00000"/>
                </a:solidFill>
              </a:rPr>
              <a:t>Панин-Коломенкин</a:t>
            </a:r>
            <a:r>
              <a:rPr lang="ru-RU" sz="1600" b="1" dirty="0" smtClean="0">
                <a:solidFill>
                  <a:srgbClr val="C00000"/>
                </a:solidFill>
              </a:rPr>
              <a:t> стал тренировать молодых фигуристов</a:t>
            </a:r>
            <a:r>
              <a:rPr lang="ru-RU" sz="1600" dirty="0" smtClean="0">
                <a:solidFill>
                  <a:srgbClr val="C00000"/>
                </a:solidFill>
              </a:rPr>
              <a:t>.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волод бобров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2803916"/>
            <a:ext cx="3071834" cy="3839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ost-28-11891595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57620" y="2928934"/>
            <a:ext cx="5036541" cy="3710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9552" y="836712"/>
            <a:ext cx="846217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Всеволод Бобров </a:t>
            </a:r>
            <a:r>
              <a:rPr lang="ru-RU" sz="1400" b="1" dirty="0" smtClean="0">
                <a:solidFill>
                  <a:srgbClr val="C00000"/>
                </a:solidFill>
              </a:rPr>
              <a:t>– российский (советский) хоккеист, футболист.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В регалиях у Боброва - заслуженный мастер спорта (стал им в 1948 году), чемпион Олимпиады 1956 года, двукратный чемпион мира (1954, 1956 годы), чемпион Европы по хоккею с 1954 по 1956 годы, многократный чемпион Союза по хоккею с шайбой и по футболу.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Бобров прослыл единственным в истории мирового спорта участником Олимпиады, где совмещал должности капитана футбольной (в 1952) и хоккейной (в 1956) команд. Но из-за множественных повреждений Боброву пришлось оставить футбол, удовольствовавшись хоккеем.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zyreva_Ljubov-10_km-5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2857496"/>
            <a:ext cx="6039333" cy="369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любовь баранова-козырев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29388" y="2571744"/>
            <a:ext cx="2610900" cy="4099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714356"/>
            <a:ext cx="803126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Любовь Баранова –Козырева </a:t>
            </a:r>
            <a:r>
              <a:rPr lang="ru-RU" sz="1400" b="1" dirty="0" smtClean="0">
                <a:solidFill>
                  <a:srgbClr val="C00000"/>
                </a:solidFill>
              </a:rPr>
              <a:t>российская лыжница</a:t>
            </a:r>
            <a:r>
              <a:rPr lang="ru-RU" sz="1400" dirty="0" smtClean="0">
                <a:solidFill>
                  <a:srgbClr val="C00000"/>
                </a:solidFill>
              </a:rPr>
              <a:t>.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>Она известна в качестве первой русской спортсменки, которая смогла завоевать золото на Зимней Олимпиаде 1956 года, - Баранова стала чемпионкой в гонке на десять километров.</a:t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> Была признана лучшей лыжницей, удостоившись титула «Заслуженный мастер спорта». За свою карьеру Баранова завоевала 36 медалей.</a:t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>В 2007 году спортсменка стала Олимпийским послом комитета по заявкам сочинской олимпиады 2014 года.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лро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43372" y="3836099"/>
            <a:ext cx="4643438" cy="30219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laurel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928670"/>
            <a:ext cx="2000264" cy="2040270"/>
          </a:xfrm>
          <a:prstGeom prst="rect">
            <a:avLst/>
          </a:prstGeom>
        </p:spPr>
      </p:pic>
      <p:pic>
        <p:nvPicPr>
          <p:cNvPr id="5" name="Рисунок 4" descr="olive-wreath-ancient-olympics-thumb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5" y="2944046"/>
            <a:ext cx="3286148" cy="380233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6" name="Рисунок 5" descr="101559831_c2RlbGFub3VuYXMucnUvdXBsb2Fkcy83LzcvNzc0MTM2OTkyMjk1MS5qcGVnP19faWQ9MzQwMD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1071546"/>
            <a:ext cx="3895413" cy="264738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>
            <a:off x="2071670" y="714356"/>
            <a:ext cx="3286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На Играх в Древней Греции победителя награждали венком из оливковых ветвей, которые заранее срезали дети золотым ножом со старого священного дерева. Ещё в честь победителя устанавливали статую.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На современных играх победителям вручают медали и дипломы, учреждаются памятные медали.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142984"/>
            <a:ext cx="8501122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rgbClr val="C00000"/>
                </a:solidFill>
                <a:effectLst/>
              </a:rPr>
              <a:t>Спасибо за внимание!</a:t>
            </a:r>
            <a:endParaRPr lang="ru-RU" sz="48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026" name="Picture 2" descr="E:\открытки\олимпиада\olympic_rings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2708920"/>
            <a:ext cx="5005209" cy="39604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pz\Pictures\sport2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2348880"/>
            <a:ext cx="5688632" cy="408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105273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Первые состязания атлетов положили начало 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Олимпийским играм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korsbar.ru/drevnigrecia/olimpikigraproc/3.aspx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412776"/>
            <a:ext cx="7704856" cy="50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62068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Первые Олимпийские игры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005.radikal.ru/i211/1006/d0/4e4d1c2469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1772816"/>
            <a:ext cx="54006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11760" y="692696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Олимпийский огонь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vgid.ua/i/uploads/Image/foto2(403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1340768"/>
            <a:ext cx="352839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83768" y="54868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Олимпийский огонь зажигают у развалин древней Эллады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ERVER2\Desktop\анимации с огнем\1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7" y="1052736"/>
            <a:ext cx="468052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95736" y="476672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Олимпийский факел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00232" y="2593262"/>
            <a:ext cx="5948109" cy="4264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olympic_rings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639050" y="571480"/>
            <a:ext cx="1504950" cy="1543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642918"/>
            <a:ext cx="735811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Традиция освящения Олимпиад огнём существовала в Древней Элладе тысячи лет назад. Сейчас этот ритуал строго определяет Олимпийская хартия.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В день зажжения огня в Олимпии собираются тысячи зрителей, кино- и фоторепортёров, журналистов. Огонь с помощью зеркальной линзы зажигают от солнечных лучей греческие девушки, одетые в античные костюмы. Факел с олимпийским огнём передают юноше-атлету, который в сопровождении двух бегунов направляется к Афинам-столице Греции. Так начинается факельная эстафета.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До 2007 года эстафете огня проходила по всему миру. Сейчас факел проносят только по территории страны, где проходят Игры. Пронести факел считается большой честью. Огонь горит в чаше в течении всей Олимпиады и гасится в конце церемонии закрытия игр.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861</Words>
  <Application>Microsoft Office PowerPoint</Application>
  <PresentationFormat>Экран (4:3)</PresentationFormat>
  <Paragraphs>81</Paragraphs>
  <Slides>37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Хоккей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</dc:creator>
  <cp:lastModifiedBy>Алексей Смирнов</cp:lastModifiedBy>
  <cp:revision>169</cp:revision>
  <dcterms:created xsi:type="dcterms:W3CDTF">2013-11-22T17:25:46Z</dcterms:created>
  <dcterms:modified xsi:type="dcterms:W3CDTF">2014-01-30T09:20:14Z</dcterms:modified>
</cp:coreProperties>
</file>