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A0A9-13B6-426D-8D5D-C6949EE87B48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E9E5-392C-4354-8EB2-945B361770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ambov-lib.ru/upload_files/16053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779912" cy="2002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2492896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Басни</a:t>
            </a:r>
          </a:p>
          <a:p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437112"/>
            <a:ext cx="5076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Литературное чтение, 4 класс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МБОУ СОШ №3, г. Красный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улин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Ростовская обл.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Е.В. Марченко</a:t>
            </a:r>
          </a:p>
        </p:txBody>
      </p:sp>
      <p:pic>
        <p:nvPicPr>
          <p:cNvPr id="25606" name="Picture 6" descr="http://media-cache-ak0.pinimg.com/736x/0a/95/22/0a95220f5fd89ddf56d7d6c4451232ba.jpg"/>
          <p:cNvPicPr>
            <a:picLocks noChangeAspect="1" noChangeArrowheads="1"/>
          </p:cNvPicPr>
          <p:nvPr/>
        </p:nvPicPr>
        <p:blipFill>
          <a:blip r:embed="rId3" cstate="print"/>
          <a:srcRect l="10642" r="14865" b="54054"/>
          <a:stretch>
            <a:fillRect/>
          </a:stretch>
        </p:blipFill>
        <p:spPr bwMode="auto">
          <a:xfrm>
            <a:off x="251520" y="1484784"/>
            <a:ext cx="1897623" cy="2304256"/>
          </a:xfrm>
          <a:prstGeom prst="rect">
            <a:avLst/>
          </a:prstGeom>
          <a:noFill/>
        </p:spPr>
      </p:pic>
      <p:pic>
        <p:nvPicPr>
          <p:cNvPr id="25608" name="Picture 8" descr="http://upload.wikimedia.org/wikipedia/commons/thumb/0/08/Jean-de-la-fontaine.jpg/220px-Jean-de-la-fonta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08920"/>
            <a:ext cx="1681336" cy="2338586"/>
          </a:xfrm>
          <a:prstGeom prst="rect">
            <a:avLst/>
          </a:prstGeom>
          <a:noFill/>
        </p:spPr>
      </p:pic>
      <p:pic>
        <p:nvPicPr>
          <p:cNvPr id="25604" name="Picture 4" descr="http://gymnasiumlib.files.wordpress.com/2014/04/untitled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77072"/>
            <a:ext cx="1800200" cy="2314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755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Гусь считается глупым</a:t>
            </a:r>
            <a:endParaRPr lang="ru-RU" sz="4800" dirty="0"/>
          </a:p>
        </p:txBody>
      </p:sp>
      <p:pic>
        <p:nvPicPr>
          <p:cNvPr id="23554" name="Picture 2" descr="http://diafilmy.su/uploads/posts/2011-10/1318784864_p_0035.jpg"/>
          <p:cNvPicPr>
            <a:picLocks noChangeAspect="1" noChangeArrowheads="1"/>
          </p:cNvPicPr>
          <p:nvPr/>
        </p:nvPicPr>
        <p:blipFill>
          <a:blip r:embed="rId2" cstate="print"/>
          <a:srcRect l="44531" r="7831" b="31398"/>
          <a:stretch>
            <a:fillRect/>
          </a:stretch>
        </p:blipFill>
        <p:spPr bwMode="auto">
          <a:xfrm>
            <a:off x="323527" y="1196752"/>
            <a:ext cx="4041089" cy="4392488"/>
          </a:xfrm>
          <a:prstGeom prst="rect">
            <a:avLst/>
          </a:prstGeom>
          <a:noFill/>
        </p:spPr>
      </p:pic>
      <p:pic>
        <p:nvPicPr>
          <p:cNvPr id="23558" name="Picture 6" descr="Общественный литературный портал Общелит.ру - поэзия. Отзывы на стих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598877" cy="4269854"/>
          </a:xfrm>
          <a:prstGeom prst="rect">
            <a:avLst/>
          </a:prstGeom>
          <a:noFill/>
        </p:spPr>
      </p:pic>
      <p:pic>
        <p:nvPicPr>
          <p:cNvPr id="6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7788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.labirint.ru/books/31288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095500" cy="3238501"/>
          </a:xfrm>
          <a:prstGeom prst="rect">
            <a:avLst/>
          </a:prstGeom>
          <a:noFill/>
        </p:spPr>
      </p:pic>
      <p:pic>
        <p:nvPicPr>
          <p:cNvPr id="13316" name="Picture 4" descr="http://thelib.ru/books/00/00/83/00008339/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1866900" cy="2752725"/>
          </a:xfrm>
          <a:prstGeom prst="rect">
            <a:avLst/>
          </a:prstGeom>
          <a:noFill/>
        </p:spPr>
      </p:pic>
      <p:pic>
        <p:nvPicPr>
          <p:cNvPr id="13318" name="Picture 6" descr="http://i.livelib.ru/boocover/1000487056/l/26f1/Zhan_de_Lafonten__Bas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36912"/>
            <a:ext cx="1905000" cy="2600325"/>
          </a:xfrm>
          <a:prstGeom prst="rect">
            <a:avLst/>
          </a:prstGeom>
          <a:noFill/>
        </p:spPr>
      </p:pic>
      <p:pic>
        <p:nvPicPr>
          <p:cNvPr id="13320" name="Picture 8" descr="http://img4.tempfile.ru/9135/0283c08f1b/fs8pe2uia6wbdo6t1bo1o60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1714500" cy="2428875"/>
          </a:xfrm>
          <a:prstGeom prst="rect">
            <a:avLst/>
          </a:prstGeom>
          <a:noFill/>
        </p:spPr>
      </p:pic>
      <p:pic>
        <p:nvPicPr>
          <p:cNvPr id="13322" name="Picture 10" descr="http://j.livelib.ru/boocover/1000574335/l/5fa6/Sergej_Mihalkov__Basni._Kniga_vtor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1905000" cy="2314575"/>
          </a:xfrm>
          <a:prstGeom prst="rect">
            <a:avLst/>
          </a:prstGeom>
          <a:noFill/>
        </p:spPr>
      </p:pic>
      <p:pic>
        <p:nvPicPr>
          <p:cNvPr id="13324" name="Picture 12" descr="http://i.livelib.ru/boocover/1000243381/l/013e/Ezop_Zhan_Lafonten__Ezop_Zhan_Lafonten._Bas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60648"/>
            <a:ext cx="1546082" cy="2481462"/>
          </a:xfrm>
          <a:prstGeom prst="rect">
            <a:avLst/>
          </a:prstGeom>
          <a:noFill/>
        </p:spPr>
      </p:pic>
      <p:pic>
        <p:nvPicPr>
          <p:cNvPr id="13326" name="Picture 14" descr="https://encrypted-tbn3.gstatic.com/images?q=tbn:ANd9GcT_YsbR2pK_hA8MFP0JeZhFxkGv_YWqxIUPnSVk_DxVa0gpxB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581128"/>
            <a:ext cx="1328724" cy="1959869"/>
          </a:xfrm>
          <a:prstGeom prst="rect">
            <a:avLst/>
          </a:prstGeom>
          <a:noFill/>
        </p:spPr>
      </p:pic>
      <p:pic>
        <p:nvPicPr>
          <p:cNvPr id="13328" name="Picture 16" descr="http://i2.helikon.bg/products/4906/05/54906/54906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2564904"/>
            <a:ext cx="1141665" cy="1615456"/>
          </a:xfrm>
          <a:prstGeom prst="rect">
            <a:avLst/>
          </a:prstGeom>
          <a:noFill/>
        </p:spPr>
      </p:pic>
      <p:sp>
        <p:nvSpPr>
          <p:cNvPr id="13330" name="AutoShape 18" descr="data:image/jpeg;base64,/9j/4AAQSkZJRgABAQAAAQABAAD/2wCEAAkGBxQTEhQUExQVFhUXFxYXGBcUGBgVGBcYFBUWGBgUFxUYHCggGBwlHBQVITEhJSkrLi4uFx8zODMsNygtLiwBCgoKDg0OGhAQGywmICQsLCwsLCwsLCwsNC8sLCwsLCwsLCwsLC80LCwsLCwsLCwsLCwsLCwsLCwsLCwsLCwsLP/AABEIAOEA4QMBIgACEQEDEQH/xAAcAAABBQEBAQAAAAAAAAAAAAAAAQIDBAUGBwj/xABFEAACAQIDBAcEBggFAwUAAAABAgADEQQSIQUxQVEGEyJhcYGRMkJSoQcUI2Kx0RUzQ4KSosHwFjRyk+FTg/FUc3Sy0v/EABoBAAIDAQEAAAAAAAAAAAAAAAADAQIEBQb/xAAvEQACAgECAwYHAAIDAAAAAAAAAQIDERIhBDFBEyJRgZHwBTJhcaGx0cHhI3Lx/9oADAMBAAIRAxEAPwD3GEIQAIQhAAhCEACEIQAIQhAAhCEACEIQAIQhAAhCEACEIQAIQhAAhCEACEIQAIQhAAhCEACEIQAIQhAAhCEACIYGF4AJeAMaWjTIyBIWiiRXjg0MgKWjbxIwmVbJJM0er3kAa8UGCkGCXNrHxiSNsWgNiy38ZYjBPCQrikO5h6x/XLzHrDJOGPhEBiySAhCEACEIQAIQhAAhCEACEIhgAXgTGxTABC0TNEMY0q2BKWkRaAaI0q2SIXjkMhJjc0XrwWwSu8RXkREXLK6mycImLyNjEjK2IVd5lnIEvAmprIquJVdSZyu3emlOkCAbk6ADie4DfOA2jtyviCbsVXkDr5kbvL1ipXpLY6PD/DLbX3tjsulfSxGqdWCXpquqKbB3Ykfake4qgdnc2cmxyicfTwOHqtc0sKvJeqpoB3XC6+fylWnhbDX0iMh5TJPiJTfM7lHwymuOMZf1L5V6Ruhqp30qrlPELmKfKTUOkGJXdiA3dWpgk/vUytvQzJAYbiR4G0VsQ/GzeI19ZRWTXUdLgKZL5V5bHTYfpriE9uhmHOhUDfyOFPzmrhfpGo3s7tSPKurU/mwy/OcAKw4gr4aiTLdhYMG7j+RjlxElzXv8mOz4RB8n6r+YPXcF0kDgEFWHNSCPUTUobWQ79PnPAquzspuqtSb4qRNM/wAuks4bb+NpezVWqPhrKL/xLYnzmiHEZ6+pz7fhNi3Uc/8AV5/Dw/TJ9A06obcQY+eMbN+krJYYig6fepkOvid3yvPR+jPSrD4sWpVVdrXK7mHip1HpNMZ5OVZS4PH+n6HQQhCMEhCEIAEIRDABDGEx0CJDAYWkT1I8iQssVJsskLmjHaNYyNzM1lgxRBmgGld3jkmXtsvYbo2LAqRxqAC5Nph7X22lBSWYC3Mgep4TzjbPTWtiCUw4JG4ubhR/UxsZyHV8K54ztnzb+y5nfbf6YUqAPaFx6eZnn20ektfEnsXVOZFvRd58T85lUtn3Oeqxdt+u4eC7h475cNYDQRc7M8t/0d7heAjWs4x+/XkvLP3I6eDANybk7ydSfPh4CWVAG6VS5jCximm+Z0lDCwi8G5xzYtQJmkmMySOzT5ltCLbVlO8xpZecr5REtL6UWwSmoIi1OUjtFB7pOEGDpMHjl6tVDhGHtdYpcN3g8PCSYrZlKwNQ3zC4akptrzBMw6aC138gN5/KSYjaWRe02VOC8fKIcW33TLOvS9Slhdf/AEjxeBUE5HDjwIPoZnPh6CMGa6uDdWpMUdT8QK7j3yljNsvUbLSUgHQW1YzregfQB8TlrVzZD2lB1JF/a777/Sbq6ZpZb8lzOfxHHUTWlpSXi+Xl9ft+j0r6PcbUq4UdbUeqQey9QAOV4BiujEa9qwuLb956iVsBgkooEQWAlmdGCaSzzPL2OLm3BbdAhCEsUCEDG3gAtox44mRtIYDWMgqNJqkp1nma6WBkFka72letiQASxsBqSdwkNepOf6VY5qdG44G/pu+evlOTO7MtJuq4dyaQ3a3TihQ306xHxWRf5HcP5ZbzldrfSYW0w6tfnUsq/jf8JwOIxJr1szm9z8p3OA6MpVw6Mqlbgg5dQSpKk+oM3uqFSTlzIjnLcOXLL5nLYvHVKz58UWqclUgKPBbgf3xmrhNo0xbq3yW3BwFHgDu9DK+O6M1KZOU+mnymTWwzqe0vmND6SZRrtXP39jo03dj8q5+O/wCVh/4O0XGo2laj+/SOU+OXcY/9Eq+tCqr/AHW7DjusdDOIw+NZD2GI7t38p0PpNGltr4115rofQmx9YiXCyj8ptr42t8nj8r39jVxGHZDlYFTyOki6sybD7WzCwYOPhff6H8RJcyNuJQ8jqvrwiG5R5o6MJ5Wf0U8hhkl00HuARv47x43E0MLs9FBqMVqIo3LcXbTsniN8q7UiZWKJg5e6FjynRYqklRFekq09SGBay9xBMzTgmuc5ygb+PpzgrURG1Nb7FGhhmqMFUXP96mWqlFKWgYMw3n3R4c4mOx60qdhZF4n3m7v+JymOx7P91eXE+MfVXO36IzcTxkaVmXp/fBe9zSx+1wCRT7TcSdw/OZSUald9LseJO4d3/Al7ZGwnq2JBVOW4t48hO22ds5KYsqgkeQHif7Os0OcKdo7s4d19nEfO8Lw9/v8ARQ6P9HxSBc+0FJueYGnhPXuiSIMLQ6u2QUqYW26wQWAHAWtOI2VhXqv2BcDe24d4X+p8vA6A4+pSxS4AogWmtVkrgEfWMMthRRSBZ8ub2r7qdhvJLOGbeZSOfxL5JHqEI1XjptMgQhCABEtFhACJzImaPeQVImcsFkhr1JUrmTEyKtMN0sofBYZn1mmN0hwwqUHXuM1MWdZnVqupB3GcWdmmWTq0R3TR4hgMKTUCcSbed7H5z3j6P8OP0fSLC6s1Zgw+Fq9QqfDKQbzy7pRsc0neomitezbsjHQk9x58D46d50V6ZUaVGlQPYFNFRb6ghRYG/HdO/HiIWJT6P2zPbwlijorWcb+vL9e2dPjNmIRcpmW3tIM2n+ka+l5gYvovSq3yEaaGxBseRHAzqsLjaVXtI2UnihFj4qdD42vFxWDDavTD6aVKRKVBz4hgP9LEnlLOiE94mNXWVvDPKNrdCGHu3HdOUxuwXTdcdx1E92XDsSRRrByBc0qws4HAEgBlHeytM3HYZDpXosh+IDOn8Si4HewWLcba+TNMeIhP5keDujpvGndqPSW8NtYjQn11H5/OenY/ojTqDNSIIO4qQQfMTkNqdDnW/Zv3jQw7aEtprBprlOG9UvJhszbWUgq1ra29oeY3/Kaz7Qpu18uQNo/Vm6nvA4eE4evsupTOl/PSLh9pOh7Vx4/nFz4WM94M3V8es/8AMsPx6ev9OwqBQ+hzIvs3Fr99uEzNr7YCae0/BRw8eUzsZtpmWydnm53+Cj+so7N2ZVxDZaamxOrb7+fGRVwqXesDiviGnu1bvx/n95fciNR6r8Xc7gNyzsdgdEQB1tc33b9wPwqN7Hw15Tb6M9F0pbgHb3ifYUg2IJHtEWPZHKxKzpsXRSioeoTr2V0uzG18lNBu3bl4C53Ex07G1iPI4znvmTy/fq/r6YMQ4UBbn7NBwvYkDixGijw17xulR8VTADVDko7lVQc9TuRRqB4anuGpzdu7bLVMgUM9+zRBuqcmrMNC3HKLgHdewaY1etlqDM3W120J4UwfdUbh/d7zNpw/fvz9MmW/jNO0Tutnbcp3UVhlw5IXqLg2zWCtVYfrFvvTVRmuSwXT0VK4YAqbieHtgG6tw5ubEMeasLWnp/QjFGrgcPUbe1NSfG2vzvGVXykn4IzU2Oxts6NHllTM9Gl2iZsoszsNksEsIQmkoEaxjohEAIWlesZZZZVqiZrS8SAiV6stMdJRrv3zDdhI0VrLKONA1uZjYojQiaOIqG8ya79o35ziWvLO1w8WiGuoN1Yb+BnNY/oi2pw7AD/pvqn7p3r4bp0tNh3n+ki2htRcOuY7uelhfulqLLISxX16Drmoxy+nU4xNoYnBt9otSkL6E9qmfBx/z4TsNhfSUBpVB0tdl7Q17x/W05vavTFq6mkpFNTozEXYjkqnQeJ8hxmK+zlsDSupHEHXzndg8LM1pf05e/U4VvxKvVpsWV443/H+j3vA7Xw+LUEZKg3i9rg8xyPeJaXDMP1VW4+CveoPJ75we9i3hPnjCYmvSNwrX+JDlbxNtG8xOq2N9IVVbBmz24N2H8NdG9RNKskue4Roqu3pl5Pn7+x6bisNTvmrUXoPvNWiS1MnvdADlHOoqiRnZ1RlDU3p10OoYEAkcwy3VvQeMrbE6c0apCk5W+FtD8+HfNw4OjUJdb06h3vSORjyLW0qeDgjuhprsFSjbS9zlMdsxDpUplD94W8g3sk+BnPbY6O0QCSPK09Kr0sQot2a6W7qdW1v4HJ/cE43pxj6NLDVitN6dRUJtUGQBjYDKNVqm5HsXGhuwiJcLpfdY2HFPqebYbYAr1mWl2UVrM1iwL2v1aoDd2tqQNwnqOyNiBVChci6dlfab/Ww4fdXTfcsDaT9Eejy4fDUlVRnNNWqNvYs4DMLn2Rc7u6WNobXApsyVBSoKO3iTbXhlw4IOYn4yCDoFDXutpRcnh8kU14W3Nj8bj0w/wBmiq9VRcrfLTora4aq49gW3KO0eAsCR5ntrpJUr1CtBy7HsviLW0406Cfs00HoCSTrKe2dstjD1VBTTwoJIW5z1mvdqlViSTc6m5PeSd1Jq2UdVR1c6Mw3Ach3SJbd1e/qzFdd0Q5sQKI6qjrUPtPvtffrxPfDDqtIXJ7R3njImVaC6m7HfM+jXzOGfUXuF52590rGvUnjl1fVmSNcrHiJ0W0NpkUqjnS4yJ95iP6b/Kei9Bdu4VMDhaJxFEVVprmQuoYFtcpUm9xe3lPIcWQ5BqakbraDX3QOUt7MwtXGVRhkOhsar2BCIDrr8u82G68mqtRjpXmdl8H2MMya+iPelrd+k0cI05vBolJEpUxZEVVUcgosJubNqRlC7wma2NKEITaJCEIGAEbyrVaWXlWsJnuexaPMp1aplHE1bS1XNpnYsnlONxFjwdCmCbKdatqLgDw/KZGIqXfTdNDF0+MrdTxInMk99zr1aUslQg3jsRshawyuAbjjr/4luphiN44XH5SzgqRBkJuMtibZRlA822n0KanVyakOCaTd66tTPeBqOYB5TDr4OvQO46eM9h6S4xaYw6gqa7Yih1akE2DVkpu7EaouSo4zfetvM28bsGjUQdZa9vbsACTxBGmvKekonbOCb3POW116mjxDB9JQNKlPzX+olip9Xrjhfu0PpO0299HCm5Uf0nC7T6H1qRutzbyPrI7OvOVmLEPhmt4fj+ET4KrTH2bZ1GuVtbd44jympsjppWoGxZh917svk+8eYPjMPD7QqUjlqA+Y/rLpxNGqLGwPylnqXzLK8UXhxl1fdluvrueqbA6epUsHOUnS9wQfAg2PlL3T1PrWzMXkIa1Iv2dSerIe1t/uzxSps1ku1Njb7uoPiNxl3ZfSTEUPauV3HwO+4O+MjPweV+TRGdF3Luv1R6rQ2jSOz6eIrkU8J1VNim81CVHZe28FtBSG/wB698o8v27tqttOrmYFMOhPV0r6DhncjQtbeeF7DiTm0qlTErToZ2+rUC5QE6KHZmux4tZrAncN28y5brPsqPZpj2n5/wB8pFlmnZc/HwX9MN1uO6iLrGY9VR8Gfu5DkO6SVKqYdcq6vxMXE4pKK9XS38TxMw2ux+Zi4V693tH9/VmeMHN4QO5ckk/3+UehtqZGSOH/AJgoJIsCSTZVGtz4TVg7NFcaFnqWMLRqVai06Yu7bvuqBcsTwAFzfl5T0fofh1w+EpkCzVArueLMwuFPcgNrcwx8aXRjY3UU6gJ+1dD1tTfkUj9Wp/vnwUSvg8aXp07kK2TLkHA07K3hrp6c5NaViaQu2UnLMjtcBiSx1nVbNB0nGdHFva87/Z1OyiXjXpYmcslyEIS4sIhgYkAGNK9WWXkLiItWS0TOrCU6qXmnVpyq1LunKtqZrrngyHpG/jEegTpbzmmcNIKyZQSTpaYpUtdDZG7PIz6yADU7uJM5jbvTZKF0prnq27OvZH3ntqAN9ra+tsTpX0uLuaVDfcgtwH5mZOzsIig9rMx1Zjx8DyminhFHv2L7L+lm3Z3Y+b/x75GjsTpEi4mnVxBZrN1jORrVq5SqEj3aVNXfIg4te156vgttUK4zUqmUnQlCLE8Qym4J/wBQv4Tw7H7PvcjT8DM+jXrUGzIzKRxB/vTuNxOrB6l3X5HLspsrfeWUfQdStUT3SRzojMOPtYZzu/8AbbMb7hIqWLpVgwKh8psxoguUNhYVaBHW0m19mzW4meZ9H/pHdLLXW4+JfxKcf3fSdzhcfhcaFcEFl9l0YpUS/AOpD0/DSS59LEVjh/Kxu0uiNGuuanlZTfVSGGm/UTz3bvQN0JKT04Uq9NswYVx8RIo4i2th1qDqq1tLLUVRpcsZbo41XORgS59xwKNbheyk9XWtxam1uQkKvrWy7nnaaPACtegdb98v4esta3WWC8SOHiP6/hPVNv8ARqjXV8mjqLkEFWHip1E8Xx1B6bVOAVyhtzEhLX8yw/ERbTFbxZ12HwfWjKg6rDg5S++7Dhfifw790z9qYoUvsqYtbl+N+MqbK264pNSPslSLDu3ekqVsRuO9yLa93ExMaJa+9y97syODctKW5VqMSbce+Kq8Bu/GFCiXNhrzMu4ilkGUEbtTyE1Skk8Hb4XhlCOplOooA7hv/ITqejOySlqjD7Vh2FO6mvFiPMX8QN5lLo9svMRVcHKLdWvFidzeJ0t67hediEyAgkBiL1Hvoii9lBPnbzbuNJPOy8/4ROSbz6f3+C1sQtOmb3KKdR71aodMg567+GltwImfs/BHMztbPUN2y7rjQKvMAaX47+Mr06pr1FKghF7NNd1huzW+JvkO8mdvsvZeVRca/hNlMVCO/Myzlncl2HRygaaztcF7ImRs/A8Zu01sJZsUx0IQlSAiRYQAhqGQMZPVlVpmtLRGteIqRwUyQCZ8DMkGJIRGY8ATPCOlnTStXd6SOUpliCVJBI3W04T2bpniDTwWIZd4ptb0M+cXwhJGXXQnyUXJ9BeMhXHVljYatDa8Tb2V0WNdCytYqxVhyIAIt3EEHziYjoxWTcx8rz036ONmk4V6pCk1qmdVO/q0RKSHuuKebd7wmzjNnge1RbxSxA9bE+kmXakxnWtsHhtTD4hOJMh+uOPbWeuYzZuHbQ1AhOgFUFL+GexPlM3G9DydVysO4/nKa2vmiPjZ4Sf7/Z5fUqI3NTHYdnRg1N7MNxVrN4XH4Tq8f0TYe4fSYmI2Ay8CPKMjbB7CrKde+3lsdDsH6Qq1KyV1zjmLK/oey38vnPQNl9I8Li1yBlN99Nxrpx6t9/jPEKuAYcfWRIaicLjkdR4jlDs4veDwIcbYc1lH0LUwN10bMADYOS1tPde+dD5kDlPFOlVTKXp2/asxO8667+P/ABFwXTbFUhZajacH+0Hq/b/mtMraO1nxDFqmW5N9FC+XhCEJ5WeRSUtW2Clh3sed7iXMNg2Y2A1O8xMDRA1adBS2glKmSB2raCF1rW0Vub+F4VJa5lauow6hFN6jRmydn9acz/qwbm+5yN5J+AfO0dsrZrYhyzXtvc9x3Ux3kb+Q8Z22AwagZ2FqVMhQAP1jg2CKOIDWFhvbT3TdcU1sufVlr7c7dPD376Bg6GRVcjtNcUkYWsONRhvGhBPIWXQnXF2vijUbqEJIB7bcXfkeYHHhoBuBE0tv45l0v9vUHDUUkvuHhfQ8WudwsNDon0fCAOw14Dl3nvmiKjFZ6dDG22XujWxerUEi7H5TrMLQjcNQtL9JYt2Nsqy1QW0syshk6GaIPYSx0IQlyAiGLAwAhJkBkzSImJmWQhNoivGsdJGYlvBZIh2zQFWi9M7mFvWeX47ogmHpVjWDvSWnUYGlb3UJXr9c+UEA2S66XblPViZyX0lY8LhPqyW67FsMPTHG1VgrtbkA1r82EiO8sjNTUdJp7I2ph66KtN6dQqqhkBVipyjRqZ1XzE0FRORXuRmpjzVSAfMRMbsLC1lVa1CnUC2yl1DEW0BBOoPeJm1uiCD9RicXQ42Wr1yf7dcOAO4WjFLwYvbqaj4W/v37qiKw/kyn1JmbW6O0ze1IL34eo1FieZUZfm5lU7K2lS/V18LiByqo+Gf+OmWW/wC4PKKdu4ul+vwOIAG96PV4pPECmes/kk58V6E7dGNr7JqrcriKi/dxFMVEX99MvzcyjVwmI1JpUKy230qlmJ5ZHGUf7k1MH06wjMFNVUf4Kuag/wDBVCmbfWUKupCt3kA+jSrjB8yylJcjzjFYSl+1w9alzLU2KjxqU81MfxTPTY2Hq3NGqjeBDbuBymerNs5d6O6d4bN/980z8dsLrP1iYeuOVWmM3cc+tj5RboXQYuIfU8vxHRQ/CD4TNr9FxxUjw/u09Qr7CVd1GtT76NXrEHglQ/gsqVMMBp14H/yKZQnz7I9BFuNkeTGq2MuaPMH6Jt+zqeTXHzH5Shh9mVDWFI6tv3ggD4jx05W1nq2NwbqhYU0bkabA/iBOK2cjfXMQrUyajdUEW9t6k2uL2GgJPJSZaNs8PPgRiKxg39hbMJtRXsqozVH3FUJN2v8AGxDW5WZuAB0sdi0p0xWK2pJZMNSGhYkFQ4XgWFwPhS5NsxAt0MKgptTZgKFP7TFVW0FRwoJpn7gUDMOACJr2gKGysG+PrfWagK0RpQptoQh/aMPjff3LYc7tqS68hU5bkPRnYbVGNetqzG/d3AfdG4fmZ3VDDWk1CgFAAHhJ4qyzUyFsNRZYSMVJIq2k1xZSTJ0kyCRIdJIpm2Ilj4QhLAEIQgBHUWQtTlm85vb/AE5wOEuKtdS4/Z0vtHB5EL7P7xEq4pk5NBxBZwSfSBi8Zf8AR+zndOFWswC+diE05CoY/wDQG2MTpiMbTwyH3MKpLfxdkjyczM69+YzUb/SfpZhsCpNVwalrrSUg1G5ae6v3msPHdOY6F7LxGNxX6Txi5AARhqRvZQbjOAfdAJsSLsTm0AWa+xfo8wmHYVCrV6t79ZXOfXfcJbLfvIJ751cq5KOyDGR14maBiWidy4Z49apkLU40yNUkThMmxVKnVXLVppUX4XUOPRhac/W6EYEm9Ok2Hbnhaj4f+WmwU+YmzniBpPbSI7MwP8O4ul/l9oVLfDiqaVh4Z0yN8zFGO2pS9vDYbEDnQqmix/7dVSL92edEDEzSytYaTB/xoif5jDYzD8y9Fqif7lHOs0tmdIsHidKOJw9Q/CHXNrzUnMPSaCPKe0dgYXED7bD0qne6Kx8iRpHRnko1gTEbFQknqwCeKHKT4ldZwW2MM2FxdHEghBiAcOc47VJGdBTxD6fGRe9gM9NTbWdX/gukmuHrYnD8hSr1Mg/7VQsn8swek2DxdCkyfWKeKfFMMMtOvQUu4YNls9NlVQi53JKEXBOl4YTZOWh2Iwoxdf6jR/ymFIOKbf11a+YYct71iS9Q6ktobHf21GiqCw3TnejODr4HDLQbDdZlZiamHqq5cuxJqOK3Vm+ovYtu05Tola4BsRcA2IsRfgRwMXY8LC5Ex3JRHhIlJZMiyIQyQ2LSWODCOtFppNcY42FtjkWPyx0IzBUS0WEJIBKu1MatGlUquGK01LsEUu1lFzZRqZajc0APGTtTHberFMOWw2BX2n+IcnZT9o5/6anKOJOhnb9H/o6wGFC5aIquLfaVrVDccVUjIn7oE66MkMCMjS0ieWSsiYRM0WTK5MLRxWOFMxOnIzJGBHZY8U4dXBQZGSBxG2kzJEFO8o4MspEFo0iWRSMOolXWydaKxETqzJuqMXKbyvZsnUMRCJKrR4WIKZjI1tFHLI+0gfDKXVyoLJmCsRqucANlPC9hfwlxVgEj1BlMkBF4JSlo04BZPZb7hqESlHGnJBFjlFIpkiAj1MCIASQHQhCSAQhCACGNj4loAIsW0WEAGGAj4lpADDTjssdEMMANFOIyRwMQwwBAyxyJH5Y5RKqO5ORAsVkEWBlsEEJpRpoydRHyuhE5IaaRziSQtLYIIwukaBJSI20MAKoi2iwkgEIQgBhYjpls9GKvjcMrDQqayAgjgRfQ90Z/jfZ3/r8J/v0//wBTwHF7FxSu18LiT22bsUmYG5Yk5lBFrm+8HdITs+ve31XE35fV6t91sxsv96S2kD6HpdMtnsQFxuGJY5VArU7k6dkC+p1GnfLez+kGFrnLRxFGqb2tTqK5va9uyeQM+Z6uxK9mY4TF6hb/AGFUeyS172v8+A4Trfow2biae0sOVpVkpDMKpZWSnlFGplHatmIZlsQNIYA99hCEqAQhCABCEIAEIQgARDCEAEESEIALAQhABYGEIAAiwhAAhCEACEIQAIQhAAhCEACEIQAIQhAAhCE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2" name="AutoShape 20" descr="data:image/jpeg;base64,/9j/4AAQSkZJRgABAQAAAQABAAD/2wCEAAkGBxQTEhQUExQVFhUXFxYXGBcUGBgVGBcYFBUWGBgUFxUYHCggGBwlHBQVITEhJSkrLi4uFx8zODMsNygtLiwBCgoKDg0OGhAQGywmICQsLCwsLCwsLCwsNC8sLCwsLCwsLCwsLC80LCwsLCwsLCwsLCwsLCwsLCwsLCwsLCwsLP/AABEIAOEA4QMBIgACEQEDEQH/xAAcAAABBQEBAQAAAAAAAAAAAAAAAQIDBAUGBwj/xABFEAACAQIDBAcEBggFAwUAAAABAgADEQQSIQUxQVEGEyJhcYGRMkJSoQcUI2Kx0RUzQ4KSosHwFjRyk+FTg/FUc3Sy0v/EABoBAAIDAQEAAAAAAAAAAAAAAAADAQIEBQb/xAAvEQACAgECAwYHAAIDAAAAAAAAAQIDERIhBDFBEyJRgZHwBTJhcaGx0cHhI3Lx/9oADAMBAAIRAxEAPwD3GEIQAIQhAAhCEACEIQAIQhAAhCEACEIQAIQhAAhCEACEIQAIQhAAhCEACEIQAIQhAAhCEACEIQAIQhAAhCEACIYGF4AJeAMaWjTIyBIWiiRXjg0MgKWjbxIwmVbJJM0er3kAa8UGCkGCXNrHxiSNsWgNiy38ZYjBPCQrikO5h6x/XLzHrDJOGPhEBiySAhCEACEIQAIQhAAhCEACEIhgAXgTGxTABC0TNEMY0q2BKWkRaAaI0q2SIXjkMhJjc0XrwWwSu8RXkREXLK6mycImLyNjEjK2IVd5lnIEvAmprIquJVdSZyu3emlOkCAbk6ADie4DfOA2jtyviCbsVXkDr5kbvL1ipXpLY6PD/DLbX3tjsulfSxGqdWCXpquqKbB3Ykfake4qgdnc2cmxyicfTwOHqtc0sKvJeqpoB3XC6+fylWnhbDX0iMh5TJPiJTfM7lHwymuOMZf1L5V6Ruhqp30qrlPELmKfKTUOkGJXdiA3dWpgk/vUytvQzJAYbiR4G0VsQ/GzeI19ZRWTXUdLgKZL5V5bHTYfpriE9uhmHOhUDfyOFPzmrhfpGo3s7tSPKurU/mwy/OcAKw4gr4aiTLdhYMG7j+RjlxElzXv8mOz4RB8n6r+YPXcF0kDgEFWHNSCPUTUobWQ79PnPAquzspuqtSb4qRNM/wAuks4bb+NpezVWqPhrKL/xLYnzmiHEZ6+pz7fhNi3Uc/8AV5/Dw/TJ9A06obcQY+eMbN+krJYYig6fepkOvid3yvPR+jPSrD4sWpVVdrXK7mHip1HpNMZ5OVZS4PH+n6HQQhCMEhCEIAEIRDABDGEx0CJDAYWkT1I8iQssVJsskLmjHaNYyNzM1lgxRBmgGld3jkmXtsvYbo2LAqRxqAC5Nph7X22lBSWYC3Mgep4TzjbPTWtiCUw4JG4ubhR/UxsZyHV8K54ztnzb+y5nfbf6YUqAPaFx6eZnn20ektfEnsXVOZFvRd58T85lUtn3Oeqxdt+u4eC7h475cNYDQRc7M8t/0d7heAjWs4x+/XkvLP3I6eDANybk7ydSfPh4CWVAG6VS5jCximm+Z0lDCwi8G5xzYtQJmkmMySOzT5ltCLbVlO8xpZecr5REtL6UWwSmoIi1OUjtFB7pOEGDpMHjl6tVDhGHtdYpcN3g8PCSYrZlKwNQ3zC4akptrzBMw6aC138gN5/KSYjaWRe02VOC8fKIcW33TLOvS9Slhdf/AEjxeBUE5HDjwIPoZnPh6CMGa6uDdWpMUdT8QK7j3yljNsvUbLSUgHQW1YzregfQB8TlrVzZD2lB1JF/a777/Sbq6ZpZb8lzOfxHHUTWlpSXi+Xl9ft+j0r6PcbUq4UdbUeqQey9QAOV4BiujEa9qwuLb956iVsBgkooEQWAlmdGCaSzzPL2OLm3BbdAhCEsUCEDG3gAtox44mRtIYDWMgqNJqkp1nma6WBkFka72letiQASxsBqSdwkNepOf6VY5qdG44G/pu+evlOTO7MtJuq4dyaQ3a3TihQ306xHxWRf5HcP5ZbzldrfSYW0w6tfnUsq/jf8JwOIxJr1szm9z8p3OA6MpVw6Mqlbgg5dQSpKk+oM3uqFSTlzIjnLcOXLL5nLYvHVKz58UWqclUgKPBbgf3xmrhNo0xbq3yW3BwFHgDu9DK+O6M1KZOU+mnymTWwzqe0vmND6SZRrtXP39jo03dj8q5+O/wCVh/4O0XGo2laj+/SOU+OXcY/9Eq+tCqr/AHW7DjusdDOIw+NZD2GI7t38p0PpNGltr4115rofQmx9YiXCyj8ptr42t8nj8r39jVxGHZDlYFTyOki6sybD7WzCwYOPhff6H8RJcyNuJQ8jqvrwiG5R5o6MJ5Wf0U8hhkl00HuARv47x43E0MLs9FBqMVqIo3LcXbTsniN8q7UiZWKJg5e6FjynRYqklRFekq09SGBay9xBMzTgmuc5ygb+PpzgrURG1Nb7FGhhmqMFUXP96mWqlFKWgYMw3n3R4c4mOx60qdhZF4n3m7v+JymOx7P91eXE+MfVXO36IzcTxkaVmXp/fBe9zSx+1wCRT7TcSdw/OZSUald9LseJO4d3/Al7ZGwnq2JBVOW4t48hO22ds5KYsqgkeQHif7Os0OcKdo7s4d19nEfO8Lw9/v8ARQ6P9HxSBc+0FJueYGnhPXuiSIMLQ6u2QUqYW26wQWAHAWtOI2VhXqv2BcDe24d4X+p8vA6A4+pSxS4AogWmtVkrgEfWMMthRRSBZ8ub2r7qdhvJLOGbeZSOfxL5JHqEI1XjptMgQhCABEtFhACJzImaPeQVImcsFkhr1JUrmTEyKtMN0sofBYZn1mmN0hwwqUHXuM1MWdZnVqupB3GcWdmmWTq0R3TR4hgMKTUCcSbed7H5z3j6P8OP0fSLC6s1Zgw+Fq9QqfDKQbzy7pRsc0neomitezbsjHQk9x58D46d50V6ZUaVGlQPYFNFRb6ghRYG/HdO/HiIWJT6P2zPbwlijorWcb+vL9e2dPjNmIRcpmW3tIM2n+ka+l5gYvovSq3yEaaGxBseRHAzqsLjaVXtI2UnihFj4qdD42vFxWDDavTD6aVKRKVBz4hgP9LEnlLOiE94mNXWVvDPKNrdCGHu3HdOUxuwXTdcdx1E92XDsSRRrByBc0qws4HAEgBlHeytM3HYZDpXosh+IDOn8Si4HewWLcba+TNMeIhP5keDujpvGndqPSW8NtYjQn11H5/OenY/ojTqDNSIIO4qQQfMTkNqdDnW/Zv3jQw7aEtprBprlOG9UvJhszbWUgq1ra29oeY3/Kaz7Qpu18uQNo/Vm6nvA4eE4evsupTOl/PSLh9pOh7Vx4/nFz4WM94M3V8es/8AMsPx6ev9OwqBQ+hzIvs3Fr99uEzNr7YCae0/BRw8eUzsZtpmWydnm53+Cj+so7N2ZVxDZaamxOrb7+fGRVwqXesDiviGnu1bvx/n95fciNR6r8Xc7gNyzsdgdEQB1tc33b9wPwqN7Hw15Tb6M9F0pbgHb3ifYUg2IJHtEWPZHKxKzpsXRSioeoTr2V0uzG18lNBu3bl4C53Ex07G1iPI4znvmTy/fq/r6YMQ4UBbn7NBwvYkDixGijw17xulR8VTADVDko7lVQc9TuRRqB4anuGpzdu7bLVMgUM9+zRBuqcmrMNC3HKLgHdewaY1etlqDM3W120J4UwfdUbh/d7zNpw/fvz9MmW/jNO0Tutnbcp3UVhlw5IXqLg2zWCtVYfrFvvTVRmuSwXT0VK4YAqbieHtgG6tw5ubEMeasLWnp/QjFGrgcPUbe1NSfG2vzvGVXykn4IzU2Oxts6NHllTM9Gl2iZsoszsNksEsIQmkoEaxjohEAIWlesZZZZVqiZrS8SAiV6stMdJRrv3zDdhI0VrLKONA1uZjYojQiaOIqG8ya79o35ziWvLO1w8WiGuoN1Yb+BnNY/oi2pw7AD/pvqn7p3r4bp0tNh3n+ki2htRcOuY7uelhfulqLLISxX16Drmoxy+nU4xNoYnBt9otSkL6E9qmfBx/z4TsNhfSUBpVB0tdl7Q17x/W05vavTFq6mkpFNTozEXYjkqnQeJ8hxmK+zlsDSupHEHXzndg8LM1pf05e/U4VvxKvVpsWV443/H+j3vA7Xw+LUEZKg3i9rg8xyPeJaXDMP1VW4+CveoPJ75we9i3hPnjCYmvSNwrX+JDlbxNtG8xOq2N9IVVbBmz24N2H8NdG9RNKskue4Roqu3pl5Pn7+x6bisNTvmrUXoPvNWiS1MnvdADlHOoqiRnZ1RlDU3p10OoYEAkcwy3VvQeMrbE6c0apCk5W+FtD8+HfNw4OjUJdb06h3vSORjyLW0qeDgjuhprsFSjbS9zlMdsxDpUplD94W8g3sk+BnPbY6O0QCSPK09Kr0sQot2a6W7qdW1v4HJ/cE43pxj6NLDVitN6dRUJtUGQBjYDKNVqm5HsXGhuwiJcLpfdY2HFPqebYbYAr1mWl2UVrM1iwL2v1aoDd2tqQNwnqOyNiBVChci6dlfab/Ww4fdXTfcsDaT9Eejy4fDUlVRnNNWqNvYs4DMLn2Rc7u6WNobXApsyVBSoKO3iTbXhlw4IOYn4yCDoFDXutpRcnh8kU14W3Nj8bj0w/wBmiq9VRcrfLTora4aq49gW3KO0eAsCR5ntrpJUr1CtBy7HsviLW0406Cfs00HoCSTrKe2dstjD1VBTTwoJIW5z1mvdqlViSTc6m5PeSd1Jq2UdVR1c6Mw3Ach3SJbd1e/qzFdd0Q5sQKI6qjrUPtPvtffrxPfDDqtIXJ7R3njImVaC6m7HfM+jXzOGfUXuF52590rGvUnjl1fVmSNcrHiJ0W0NpkUqjnS4yJ95iP6b/Kei9Bdu4VMDhaJxFEVVprmQuoYFtcpUm9xe3lPIcWQ5BqakbraDX3QOUt7MwtXGVRhkOhsar2BCIDrr8u82G68mqtRjpXmdl8H2MMya+iPelrd+k0cI05vBolJEpUxZEVVUcgosJubNqRlC7wma2NKEITaJCEIGAEbyrVaWXlWsJnuexaPMp1aplHE1bS1XNpnYsnlONxFjwdCmCbKdatqLgDw/KZGIqXfTdNDF0+MrdTxInMk99zr1aUslQg3jsRshawyuAbjjr/4luphiN44XH5SzgqRBkJuMtibZRlA822n0KanVyakOCaTd66tTPeBqOYB5TDr4OvQO46eM9h6S4xaYw6gqa7Yih1akE2DVkpu7EaouSo4zfetvM28bsGjUQdZa9vbsACTxBGmvKekonbOCb3POW116mjxDB9JQNKlPzX+olip9Xrjhfu0PpO0299HCm5Uf0nC7T6H1qRutzbyPrI7OvOVmLEPhmt4fj+ET4KrTH2bZ1GuVtbd44jympsjppWoGxZh917svk+8eYPjMPD7QqUjlqA+Y/rLpxNGqLGwPylnqXzLK8UXhxl1fdluvrueqbA6epUsHOUnS9wQfAg2PlL3T1PrWzMXkIa1Iv2dSerIe1t/uzxSps1ku1Njb7uoPiNxl3ZfSTEUPauV3HwO+4O+MjPweV+TRGdF3Luv1R6rQ2jSOz6eIrkU8J1VNim81CVHZe28FtBSG/wB698o8v27tqttOrmYFMOhPV0r6DhncjQtbeeF7DiTm0qlTErToZ2+rUC5QE6KHZmux4tZrAncN28y5brPsqPZpj2n5/wB8pFlmnZc/HwX9MN1uO6iLrGY9VR8Gfu5DkO6SVKqYdcq6vxMXE4pKK9XS38TxMw2ux+Zi4V693tH9/VmeMHN4QO5ckk/3+UehtqZGSOH/AJgoJIsCSTZVGtz4TVg7NFcaFnqWMLRqVai06Yu7bvuqBcsTwAFzfl5T0fofh1w+EpkCzVArueLMwuFPcgNrcwx8aXRjY3UU6gJ+1dD1tTfkUj9Wp/vnwUSvg8aXp07kK2TLkHA07K3hrp6c5NaViaQu2UnLMjtcBiSx1nVbNB0nGdHFva87/Z1OyiXjXpYmcslyEIS4sIhgYkAGNK9WWXkLiItWS0TOrCU6qXmnVpyq1LunKtqZrrngyHpG/jEegTpbzmmcNIKyZQSTpaYpUtdDZG7PIz6yADU7uJM5jbvTZKF0prnq27OvZH3ntqAN9ra+tsTpX0uLuaVDfcgtwH5mZOzsIig9rMx1Zjx8DyminhFHv2L7L+lm3Z3Y+b/x75GjsTpEi4mnVxBZrN1jORrVq5SqEj3aVNXfIg4te156vgttUK4zUqmUnQlCLE8Qym4J/wBQv4Tw7H7PvcjT8DM+jXrUGzIzKRxB/vTuNxOrB6l3X5HLspsrfeWUfQdStUT3SRzojMOPtYZzu/8AbbMb7hIqWLpVgwKh8psxoguUNhYVaBHW0m19mzW4meZ9H/pHdLLXW4+JfxKcf3fSdzhcfhcaFcEFl9l0YpUS/AOpD0/DSS59LEVjh/Kxu0uiNGuuanlZTfVSGGm/UTz3bvQN0JKT04Uq9NswYVx8RIo4i2th1qDqq1tLLUVRpcsZbo41XORgS59xwKNbheyk9XWtxam1uQkKvrWy7nnaaPACtegdb98v4esta3WWC8SOHiP6/hPVNv8ARqjXV8mjqLkEFWHip1E8Xx1B6bVOAVyhtzEhLX8yw/ERbTFbxZ12HwfWjKg6rDg5S++7Dhfifw790z9qYoUvsqYtbl+N+MqbK264pNSPslSLDu3ekqVsRuO9yLa93ExMaJa+9y97syODctKW5VqMSbce+Kq8Bu/GFCiXNhrzMu4ilkGUEbtTyE1Skk8Hb4XhlCOplOooA7hv/ITqejOySlqjD7Vh2FO6mvFiPMX8QN5lLo9svMRVcHKLdWvFidzeJ0t67hediEyAgkBiL1Hvoii9lBPnbzbuNJPOy8/4ROSbz6f3+C1sQtOmb3KKdR71aodMg567+GltwImfs/BHMztbPUN2y7rjQKvMAaX47+Mr06pr1FKghF7NNd1huzW+JvkO8mdvsvZeVRca/hNlMVCO/Myzlncl2HRygaaztcF7ImRs/A8Zu01sJZsUx0IQlSAiRYQAhqGQMZPVlVpmtLRGteIqRwUyQCZ8DMkGJIRGY8ATPCOlnTStXd6SOUpliCVJBI3W04T2bpniDTwWIZd4ptb0M+cXwhJGXXQnyUXJ9BeMhXHVljYatDa8Tb2V0WNdCytYqxVhyIAIt3EEHziYjoxWTcx8rz036ONmk4V6pCk1qmdVO/q0RKSHuuKebd7wmzjNnge1RbxSxA9bE+kmXakxnWtsHhtTD4hOJMh+uOPbWeuYzZuHbQ1AhOgFUFL+GexPlM3G9DydVysO4/nKa2vmiPjZ4Sf7/Z5fUqI3NTHYdnRg1N7MNxVrN4XH4Tq8f0TYe4fSYmI2Ay8CPKMjbB7CrKde+3lsdDsH6Qq1KyV1zjmLK/oey38vnPQNl9I8Li1yBlN99Nxrpx6t9/jPEKuAYcfWRIaicLjkdR4jlDs4veDwIcbYc1lH0LUwN10bMADYOS1tPde+dD5kDlPFOlVTKXp2/asxO8667+P/ABFwXTbFUhZajacH+0Hq/b/mtMraO1nxDFqmW5N9FC+XhCEJ5WeRSUtW2Clh3sed7iXMNg2Y2A1O8xMDRA1adBS2glKmSB2raCF1rW0Vub+F4VJa5lauow6hFN6jRmydn9acz/qwbm+5yN5J+AfO0dsrZrYhyzXtvc9x3Ux3kb+Q8Z22AwagZ2FqVMhQAP1jg2CKOIDWFhvbT3TdcU1sufVlr7c7dPD376Bg6GRVcjtNcUkYWsONRhvGhBPIWXQnXF2vijUbqEJIB7bcXfkeYHHhoBuBE0tv45l0v9vUHDUUkvuHhfQ8WudwsNDon0fCAOw14Dl3nvmiKjFZ6dDG22XujWxerUEi7H5TrMLQjcNQtL9JYt2Nsqy1QW0syshk6GaIPYSx0IQlyAiGLAwAhJkBkzSImJmWQhNoivGsdJGYlvBZIh2zQFWi9M7mFvWeX47ogmHpVjWDvSWnUYGlb3UJXr9c+UEA2S66XblPViZyX0lY8LhPqyW67FsMPTHG1VgrtbkA1r82EiO8sjNTUdJp7I2ph66KtN6dQqqhkBVipyjRqZ1XzE0FRORXuRmpjzVSAfMRMbsLC1lVa1CnUC2yl1DEW0BBOoPeJm1uiCD9RicXQ42Wr1yf7dcOAO4WjFLwYvbqaj4W/v37qiKw/kyn1JmbW6O0ze1IL34eo1FieZUZfm5lU7K2lS/V18LiByqo+Gf+OmWW/wC4PKKdu4ul+vwOIAG96PV4pPECmes/kk58V6E7dGNr7JqrcriKi/dxFMVEX99MvzcyjVwmI1JpUKy230qlmJ5ZHGUf7k1MH06wjMFNVUf4Kuag/wDBVCmbfWUKupCt3kA+jSrjB8yylJcjzjFYSl+1w9alzLU2KjxqU81MfxTPTY2Hq3NGqjeBDbuBymerNs5d6O6d4bN/980z8dsLrP1iYeuOVWmM3cc+tj5RboXQYuIfU8vxHRQ/CD4TNr9FxxUjw/u09Qr7CVd1GtT76NXrEHglQ/gsqVMMBp14H/yKZQnz7I9BFuNkeTGq2MuaPMH6Jt+zqeTXHzH5Shh9mVDWFI6tv3ggD4jx05W1nq2NwbqhYU0bkabA/iBOK2cjfXMQrUyajdUEW9t6k2uL2GgJPJSZaNs8PPgRiKxg39hbMJtRXsqozVH3FUJN2v8AGxDW5WZuAB0sdi0p0xWK2pJZMNSGhYkFQ4XgWFwPhS5NsxAt0MKgptTZgKFP7TFVW0FRwoJpn7gUDMOACJr2gKGysG+PrfWagK0RpQptoQh/aMPjff3LYc7tqS68hU5bkPRnYbVGNetqzG/d3AfdG4fmZ3VDDWk1CgFAAHhJ4qyzUyFsNRZYSMVJIq2k1xZSTJ0kyCRIdJIpm2Ilj4QhLAEIQgBHUWQtTlm85vb/AE5wOEuKtdS4/Z0vtHB5EL7P7xEq4pk5NBxBZwSfSBi8Zf8AR+zndOFWswC+diE05CoY/wDQG2MTpiMbTwyH3MKpLfxdkjyczM69+YzUb/SfpZhsCpNVwalrrSUg1G5ae6v3msPHdOY6F7LxGNxX6Txi5AARhqRvZQbjOAfdAJsSLsTm0AWa+xfo8wmHYVCrV6t79ZXOfXfcJbLfvIJ751cq5KOyDGR14maBiWidy4Z49apkLU40yNUkThMmxVKnVXLVppUX4XUOPRhac/W6EYEm9Ok2Hbnhaj4f+WmwU+YmzniBpPbSI7MwP8O4ul/l9oVLfDiqaVh4Z0yN8zFGO2pS9vDYbEDnQqmix/7dVSL92edEDEzSytYaTB/xoif5jDYzD8y9Fqif7lHOs0tmdIsHidKOJw9Q/CHXNrzUnMPSaCPKe0dgYXED7bD0qne6Kx8iRpHRnko1gTEbFQknqwCeKHKT4ldZwW2MM2FxdHEghBiAcOc47VJGdBTxD6fGRe9gM9NTbWdX/gukmuHrYnD8hSr1Mg/7VQsn8swek2DxdCkyfWKeKfFMMMtOvQUu4YNls9NlVQi53JKEXBOl4YTZOWh2Iwoxdf6jR/ymFIOKbf11a+YYct71iS9Q6ktobHf21GiqCw3TnejODr4HDLQbDdZlZiamHqq5cuxJqOK3Vm+ovYtu05Tola4BsRcA2IsRfgRwMXY8LC5Ex3JRHhIlJZMiyIQyQ2LSWODCOtFppNcY42FtjkWPyx0IzBUS0WEJIBKu1MatGlUquGK01LsEUu1lFzZRqZajc0APGTtTHberFMOWw2BX2n+IcnZT9o5/6anKOJOhnb9H/o6wGFC5aIquLfaVrVDccVUjIn7oE66MkMCMjS0ieWSsiYRM0WTK5MLRxWOFMxOnIzJGBHZY8U4dXBQZGSBxG2kzJEFO8o4MspEFo0iWRSMOolXWydaKxETqzJuqMXKbyvZsnUMRCJKrR4WIKZjI1tFHLI+0gfDKXVyoLJmCsRqucANlPC9hfwlxVgEj1BlMkBF4JSlo04BZPZb7hqESlHGnJBFjlFIpkiAj1MCIASQHQhCSAQhCACGNj4loAIsW0WEAGGAj4lpADDTjssdEMMANFOIyRwMQwwBAyxyJH5Y5RKqO5ORAsVkEWBlsEEJpRpoydRHyuhE5IaaRziSQtLYIIwukaBJSI20MAKoi2iwkgEIQgBhYjpls9GKvjcMrDQqayAgjgRfQ90Z/jfZ3/r8J/v0//wBTwHF7FxSu18LiT22bsUmYG5Yk5lBFrm+8HdITs+ve31XE35fV6t91sxsv96S2kD6HpdMtnsQFxuGJY5VArU7k6dkC+p1GnfLez+kGFrnLRxFGqb2tTqK5va9uyeQM+Z6uxK9mY4TF6hb/AGFUeyS172v8+A4Trfow2biae0sOVpVkpDMKpZWSnlFGplHatmIZlsQNIYA99hCEqAQhCABCEIAEIQgARDCEAEESEIALAQhABYGEIAAiwhAAhCEACEIQAIQhAAhCEACEIQAIQhAAhCE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4" name="AutoShape 22" descr="data:image/jpeg;base64,/9j/4AAQSkZJRgABAQAAAQABAAD/2wCEAAkGBxQTEhQUExQVFhUXFxYXGBcUGBgVGBcYFBUWGBgUFxUYHCggGBwlHBQVITEhJSkrLi4uFx8zODMsNygtLiwBCgoKDg0OGhAQGywmICQsLCwsLCwsLCwsNC8sLCwsLCwsLCwsLC80LCwsLCwsLCwsLCwsLCwsLCwsLCwsLCwsLP/AABEIAOEA4QMBIgACEQEDEQH/xAAcAAABBQEBAQAAAAAAAAAAAAAAAQIDBAUGBwj/xABFEAACAQIDBAcEBggFAwUAAAABAgADEQQSIQUxQVEGEyJhcYGRMkJSoQcUI2Kx0RUzQ4KSosHwFjRyk+FTg/FUc3Sy0v/EABoBAAIDAQEAAAAAAAAAAAAAAAADAQIEBQb/xAAvEQACAgECAwYHAAIDAAAAAAAAAQIDERIhBDFBEyJRgZHwBTJhcaGx0cHhI3Lx/9oADAMBAAIRAxEAPwD3GEIQAIQhAAhCEACEIQAIQhAAhCEACEIQAIQhAAhCEACEIQAIQhAAhCEACEIQAIQhAAhCEACEIQAIQhAAhCEACIYGF4AJeAMaWjTIyBIWiiRXjg0MgKWjbxIwmVbJJM0er3kAa8UGCkGCXNrHxiSNsWgNiy38ZYjBPCQrikO5h6x/XLzHrDJOGPhEBiySAhCEACEIQAIQhAAhCEACEIhgAXgTGxTABC0TNEMY0q2BKWkRaAaI0q2SIXjkMhJjc0XrwWwSu8RXkREXLK6mycImLyNjEjK2IVd5lnIEvAmprIquJVdSZyu3emlOkCAbk6ADie4DfOA2jtyviCbsVXkDr5kbvL1ipXpLY6PD/DLbX3tjsulfSxGqdWCXpquqKbB3Ykfake4qgdnc2cmxyicfTwOHqtc0sKvJeqpoB3XC6+fylWnhbDX0iMh5TJPiJTfM7lHwymuOMZf1L5V6Ruhqp30qrlPELmKfKTUOkGJXdiA3dWpgk/vUytvQzJAYbiR4G0VsQ/GzeI19ZRWTXUdLgKZL5V5bHTYfpriE9uhmHOhUDfyOFPzmrhfpGo3s7tSPKurU/mwy/OcAKw4gr4aiTLdhYMG7j+RjlxElzXv8mOz4RB8n6r+YPXcF0kDgEFWHNSCPUTUobWQ79PnPAquzspuqtSb4qRNM/wAuks4bb+NpezVWqPhrKL/xLYnzmiHEZ6+pz7fhNi3Uc/8AV5/Dw/TJ9A06obcQY+eMbN+krJYYig6fepkOvid3yvPR+jPSrD4sWpVVdrXK7mHip1HpNMZ5OVZS4PH+n6HQQhCMEhCEIAEIRDABDGEx0CJDAYWkT1I8iQssVJsskLmjHaNYyNzM1lgxRBmgGld3jkmXtsvYbo2LAqRxqAC5Nph7X22lBSWYC3Mgep4TzjbPTWtiCUw4JG4ubhR/UxsZyHV8K54ztnzb+y5nfbf6YUqAPaFx6eZnn20ektfEnsXVOZFvRd58T85lUtn3Oeqxdt+u4eC7h475cNYDQRc7M8t/0d7heAjWs4x+/XkvLP3I6eDANybk7ydSfPh4CWVAG6VS5jCximm+Z0lDCwi8G5xzYtQJmkmMySOzT5ltCLbVlO8xpZecr5REtL6UWwSmoIi1OUjtFB7pOEGDpMHjl6tVDhGHtdYpcN3g8PCSYrZlKwNQ3zC4akptrzBMw6aC138gN5/KSYjaWRe02VOC8fKIcW33TLOvS9Slhdf/AEjxeBUE5HDjwIPoZnPh6CMGa6uDdWpMUdT8QK7j3yljNsvUbLSUgHQW1YzregfQB8TlrVzZD2lB1JF/a777/Sbq6ZpZb8lzOfxHHUTWlpSXi+Xl9ft+j0r6PcbUq4UdbUeqQey9QAOV4BiujEa9qwuLb956iVsBgkooEQWAlmdGCaSzzPL2OLm3BbdAhCEsUCEDG3gAtox44mRtIYDWMgqNJqkp1nma6WBkFka72letiQASxsBqSdwkNepOf6VY5qdG44G/pu+evlOTO7MtJuq4dyaQ3a3TihQ306xHxWRf5HcP5ZbzldrfSYW0w6tfnUsq/jf8JwOIxJr1szm9z8p3OA6MpVw6Mqlbgg5dQSpKk+oM3uqFSTlzIjnLcOXLL5nLYvHVKz58UWqclUgKPBbgf3xmrhNo0xbq3yW3BwFHgDu9DK+O6M1KZOU+mnymTWwzqe0vmND6SZRrtXP39jo03dj8q5+O/wCVh/4O0XGo2laj+/SOU+OXcY/9Eq+tCqr/AHW7DjusdDOIw+NZD2GI7t38p0PpNGltr4115rofQmx9YiXCyj8ptr42t8nj8r39jVxGHZDlYFTyOki6sybD7WzCwYOPhff6H8RJcyNuJQ8jqvrwiG5R5o6MJ5Wf0U8hhkl00HuARv47x43E0MLs9FBqMVqIo3LcXbTsniN8q7UiZWKJg5e6FjynRYqklRFekq09SGBay9xBMzTgmuc5ygb+PpzgrURG1Nb7FGhhmqMFUXP96mWqlFKWgYMw3n3R4c4mOx60qdhZF4n3m7v+JymOx7P91eXE+MfVXO36IzcTxkaVmXp/fBe9zSx+1wCRT7TcSdw/OZSUald9LseJO4d3/Al7ZGwnq2JBVOW4t48hO22ds5KYsqgkeQHif7Os0OcKdo7s4d19nEfO8Lw9/v8ARQ6P9HxSBc+0FJueYGnhPXuiSIMLQ6u2QUqYW26wQWAHAWtOI2VhXqv2BcDe24d4X+p8vA6A4+pSxS4AogWmtVkrgEfWMMthRRSBZ8ub2r7qdhvJLOGbeZSOfxL5JHqEI1XjptMgQhCABEtFhACJzImaPeQVImcsFkhr1JUrmTEyKtMN0sofBYZn1mmN0hwwqUHXuM1MWdZnVqupB3GcWdmmWTq0R3TR4hgMKTUCcSbed7H5z3j6P8OP0fSLC6s1Zgw+Fq9QqfDKQbzy7pRsc0neomitezbsjHQk9x58D46d50V6ZUaVGlQPYFNFRb6ghRYG/HdO/HiIWJT6P2zPbwlijorWcb+vL9e2dPjNmIRcpmW3tIM2n+ka+l5gYvovSq3yEaaGxBseRHAzqsLjaVXtI2UnihFj4qdD42vFxWDDavTD6aVKRKVBz4hgP9LEnlLOiE94mNXWVvDPKNrdCGHu3HdOUxuwXTdcdx1E92XDsSRRrByBc0qws4HAEgBlHeytM3HYZDpXosh+IDOn8Si4HewWLcba+TNMeIhP5keDujpvGndqPSW8NtYjQn11H5/OenY/ojTqDNSIIO4qQQfMTkNqdDnW/Zv3jQw7aEtprBprlOG9UvJhszbWUgq1ra29oeY3/Kaz7Qpu18uQNo/Vm6nvA4eE4evsupTOl/PSLh9pOh7Vx4/nFz4WM94M3V8es/8AMsPx6ev9OwqBQ+hzIvs3Fr99uEzNr7YCae0/BRw8eUzsZtpmWydnm53+Cj+so7N2ZVxDZaamxOrb7+fGRVwqXesDiviGnu1bvx/n95fciNR6r8Xc7gNyzsdgdEQB1tc33b9wPwqN7Hw15Tb6M9F0pbgHb3ifYUg2IJHtEWPZHKxKzpsXRSioeoTr2V0uzG18lNBu3bl4C53Ex07G1iPI4znvmTy/fq/r6YMQ4UBbn7NBwvYkDixGijw17xulR8VTADVDko7lVQc9TuRRqB4anuGpzdu7bLVMgUM9+zRBuqcmrMNC3HKLgHdewaY1etlqDM3W120J4UwfdUbh/d7zNpw/fvz9MmW/jNO0Tutnbcp3UVhlw5IXqLg2zWCtVYfrFvvTVRmuSwXT0VK4YAqbieHtgG6tw5ubEMeasLWnp/QjFGrgcPUbe1NSfG2vzvGVXykn4IzU2Oxts6NHllTM9Gl2iZsoszsNksEsIQmkoEaxjohEAIWlesZZZZVqiZrS8SAiV6stMdJRrv3zDdhI0VrLKONA1uZjYojQiaOIqG8ya79o35ziWvLO1w8WiGuoN1Yb+BnNY/oi2pw7AD/pvqn7p3r4bp0tNh3n+ki2htRcOuY7uelhfulqLLISxX16Drmoxy+nU4xNoYnBt9otSkL6E9qmfBx/z4TsNhfSUBpVB0tdl7Q17x/W05vavTFq6mkpFNTozEXYjkqnQeJ8hxmK+zlsDSupHEHXzndg8LM1pf05e/U4VvxKvVpsWV443/H+j3vA7Xw+LUEZKg3i9rg8xyPeJaXDMP1VW4+CveoPJ75we9i3hPnjCYmvSNwrX+JDlbxNtG8xOq2N9IVVbBmz24N2H8NdG9RNKskue4Roqu3pl5Pn7+x6bisNTvmrUXoPvNWiS1MnvdADlHOoqiRnZ1RlDU3p10OoYEAkcwy3VvQeMrbE6c0apCk5W+FtD8+HfNw4OjUJdb06h3vSORjyLW0qeDgjuhprsFSjbS9zlMdsxDpUplD94W8g3sk+BnPbY6O0QCSPK09Kr0sQot2a6W7qdW1v4HJ/cE43pxj6NLDVitN6dRUJtUGQBjYDKNVqm5HsXGhuwiJcLpfdY2HFPqebYbYAr1mWl2UVrM1iwL2v1aoDd2tqQNwnqOyNiBVChci6dlfab/Ww4fdXTfcsDaT9Eejy4fDUlVRnNNWqNvYs4DMLn2Rc7u6WNobXApsyVBSoKO3iTbXhlw4IOYn4yCDoFDXutpRcnh8kU14W3Nj8bj0w/wBmiq9VRcrfLTora4aq49gW3KO0eAsCR5ntrpJUr1CtBy7HsviLW0406Cfs00HoCSTrKe2dstjD1VBTTwoJIW5z1mvdqlViSTc6m5PeSd1Jq2UdVR1c6Mw3Ach3SJbd1e/qzFdd0Q5sQKI6qjrUPtPvtffrxPfDDqtIXJ7R3njImVaC6m7HfM+jXzOGfUXuF52590rGvUnjl1fVmSNcrHiJ0W0NpkUqjnS4yJ95iP6b/Kei9Bdu4VMDhaJxFEVVprmQuoYFtcpUm9xe3lPIcWQ5BqakbraDX3QOUt7MwtXGVRhkOhsar2BCIDrr8u82G68mqtRjpXmdl8H2MMya+iPelrd+k0cI05vBolJEpUxZEVVUcgosJubNqRlC7wma2NKEITaJCEIGAEbyrVaWXlWsJnuexaPMp1aplHE1bS1XNpnYsnlONxFjwdCmCbKdatqLgDw/KZGIqXfTdNDF0+MrdTxInMk99zr1aUslQg3jsRshawyuAbjjr/4luphiN44XH5SzgqRBkJuMtibZRlA822n0KanVyakOCaTd66tTPeBqOYB5TDr4OvQO46eM9h6S4xaYw6gqa7Yih1akE2DVkpu7EaouSo4zfetvM28bsGjUQdZa9vbsACTxBGmvKekonbOCb3POW116mjxDB9JQNKlPzX+olip9Xrjhfu0PpO0299HCm5Uf0nC7T6H1qRutzbyPrI7OvOVmLEPhmt4fj+ET4KrTH2bZ1GuVtbd44jympsjppWoGxZh917svk+8eYPjMPD7QqUjlqA+Y/rLpxNGqLGwPylnqXzLK8UXhxl1fdluvrueqbA6epUsHOUnS9wQfAg2PlL3T1PrWzMXkIa1Iv2dSerIe1t/uzxSps1ku1Njb7uoPiNxl3ZfSTEUPauV3HwO+4O+MjPweV+TRGdF3Luv1R6rQ2jSOz6eIrkU8J1VNim81CVHZe28FtBSG/wB698o8v27tqttOrmYFMOhPV0r6DhncjQtbeeF7DiTm0qlTErToZ2+rUC5QE6KHZmux4tZrAncN28y5brPsqPZpj2n5/wB8pFlmnZc/HwX9MN1uO6iLrGY9VR8Gfu5DkO6SVKqYdcq6vxMXE4pKK9XS38TxMw2ux+Zi4V693tH9/VmeMHN4QO5ckk/3+UehtqZGSOH/AJgoJIsCSTZVGtz4TVg7NFcaFnqWMLRqVai06Yu7bvuqBcsTwAFzfl5T0fofh1w+EpkCzVArueLMwuFPcgNrcwx8aXRjY3UU6gJ+1dD1tTfkUj9Wp/vnwUSvg8aXp07kK2TLkHA07K3hrp6c5NaViaQu2UnLMjtcBiSx1nVbNB0nGdHFva87/Z1OyiXjXpYmcslyEIS4sIhgYkAGNK9WWXkLiItWS0TOrCU6qXmnVpyq1LunKtqZrrngyHpG/jEegTpbzmmcNIKyZQSTpaYpUtdDZG7PIz6yADU7uJM5jbvTZKF0prnq27OvZH3ntqAN9ra+tsTpX0uLuaVDfcgtwH5mZOzsIig9rMx1Zjx8DyminhFHv2L7L+lm3Z3Y+b/x75GjsTpEi4mnVxBZrN1jORrVq5SqEj3aVNXfIg4te156vgttUK4zUqmUnQlCLE8Qym4J/wBQv4Tw7H7PvcjT8DM+jXrUGzIzKRxB/vTuNxOrB6l3X5HLspsrfeWUfQdStUT3SRzojMOPtYZzu/8AbbMb7hIqWLpVgwKh8psxoguUNhYVaBHW0m19mzW4meZ9H/pHdLLXW4+JfxKcf3fSdzhcfhcaFcEFl9l0YpUS/AOpD0/DSS59LEVjh/Kxu0uiNGuuanlZTfVSGGm/UTz3bvQN0JKT04Uq9NswYVx8RIo4i2th1qDqq1tLLUVRpcsZbo41XORgS59xwKNbheyk9XWtxam1uQkKvrWy7nnaaPACtegdb98v4esta3WWC8SOHiP6/hPVNv8ARqjXV8mjqLkEFWHip1E8Xx1B6bVOAVyhtzEhLX8yw/ERbTFbxZ12HwfWjKg6rDg5S++7Dhfifw790z9qYoUvsqYtbl+N+MqbK264pNSPslSLDu3ekqVsRuO9yLa93ExMaJa+9y97syODctKW5VqMSbce+Kq8Bu/GFCiXNhrzMu4ilkGUEbtTyE1Skk8Hb4XhlCOplOooA7hv/ITqejOySlqjD7Vh2FO6mvFiPMX8QN5lLo9svMRVcHKLdWvFidzeJ0t67hediEyAgkBiL1Hvoii9lBPnbzbuNJPOy8/4ROSbz6f3+C1sQtOmb3KKdR71aodMg567+GltwImfs/BHMztbPUN2y7rjQKvMAaX47+Mr06pr1FKghF7NNd1huzW+JvkO8mdvsvZeVRca/hNlMVCO/Myzlncl2HRygaaztcF7ImRs/A8Zu01sJZsUx0IQlSAiRYQAhqGQMZPVlVpmtLRGteIqRwUyQCZ8DMkGJIRGY8ATPCOlnTStXd6SOUpliCVJBI3W04T2bpniDTwWIZd4ptb0M+cXwhJGXXQnyUXJ9BeMhXHVljYatDa8Tb2V0WNdCytYqxVhyIAIt3EEHziYjoxWTcx8rz036ONmk4V6pCk1qmdVO/q0RKSHuuKebd7wmzjNnge1RbxSxA9bE+kmXakxnWtsHhtTD4hOJMh+uOPbWeuYzZuHbQ1AhOgFUFL+GexPlM3G9DydVysO4/nKa2vmiPjZ4Sf7/Z5fUqI3NTHYdnRg1N7MNxVrN4XH4Tq8f0TYe4fSYmI2Ay8CPKMjbB7CrKde+3lsdDsH6Qq1KyV1zjmLK/oey38vnPQNl9I8Li1yBlN99Nxrpx6t9/jPEKuAYcfWRIaicLjkdR4jlDs4veDwIcbYc1lH0LUwN10bMADYOS1tPde+dD5kDlPFOlVTKXp2/asxO8667+P/ABFwXTbFUhZajacH+0Hq/b/mtMraO1nxDFqmW5N9FC+XhCEJ5WeRSUtW2Clh3sed7iXMNg2Y2A1O8xMDRA1adBS2glKmSB2raCF1rW0Vub+F4VJa5lauow6hFN6jRmydn9acz/qwbm+5yN5J+AfO0dsrZrYhyzXtvc9x3Ux3kb+Q8Z22AwagZ2FqVMhQAP1jg2CKOIDWFhvbT3TdcU1sufVlr7c7dPD376Bg6GRVcjtNcUkYWsONRhvGhBPIWXQnXF2vijUbqEJIB7bcXfkeYHHhoBuBE0tv45l0v9vUHDUUkvuHhfQ8WudwsNDon0fCAOw14Dl3nvmiKjFZ6dDG22XujWxerUEi7H5TrMLQjcNQtL9JYt2Nsqy1QW0syshk6GaIPYSx0IQlyAiGLAwAhJkBkzSImJmWQhNoivGsdJGYlvBZIh2zQFWi9M7mFvWeX47ogmHpVjWDvSWnUYGlb3UJXr9c+UEA2S66XblPViZyX0lY8LhPqyW67FsMPTHG1VgrtbkA1r82EiO8sjNTUdJp7I2ph66KtN6dQqqhkBVipyjRqZ1XzE0FRORXuRmpjzVSAfMRMbsLC1lVa1CnUC2yl1DEW0BBOoPeJm1uiCD9RicXQ42Wr1yf7dcOAO4WjFLwYvbqaj4W/v37qiKw/kyn1JmbW6O0ze1IL34eo1FieZUZfm5lU7K2lS/V18LiByqo+Gf+OmWW/wC4PKKdu4ul+vwOIAG96PV4pPECmes/kk58V6E7dGNr7JqrcriKi/dxFMVEX99MvzcyjVwmI1JpUKy230qlmJ5ZHGUf7k1MH06wjMFNVUf4Kuag/wDBVCmbfWUKupCt3kA+jSrjB8yylJcjzjFYSl+1w9alzLU2KjxqU81MfxTPTY2Hq3NGqjeBDbuBymerNs5d6O6d4bN/980z8dsLrP1iYeuOVWmM3cc+tj5RboXQYuIfU8vxHRQ/CD4TNr9FxxUjw/u09Qr7CVd1GtT76NXrEHglQ/gsqVMMBp14H/yKZQnz7I9BFuNkeTGq2MuaPMH6Jt+zqeTXHzH5Shh9mVDWFI6tv3ggD4jx05W1nq2NwbqhYU0bkabA/iBOK2cjfXMQrUyajdUEW9t6k2uL2GgJPJSZaNs8PPgRiKxg39hbMJtRXsqozVH3FUJN2v8AGxDW5WZuAB0sdi0p0xWK2pJZMNSGhYkFQ4XgWFwPhS5NsxAt0MKgptTZgKFP7TFVW0FRwoJpn7gUDMOACJr2gKGysG+PrfWagK0RpQptoQh/aMPjff3LYc7tqS68hU5bkPRnYbVGNetqzG/d3AfdG4fmZ3VDDWk1CgFAAHhJ4qyzUyFsNRZYSMVJIq2k1xZSTJ0kyCRIdJIpm2Ilj4QhLAEIQgBHUWQtTlm85vb/AE5wOEuKtdS4/Z0vtHB5EL7P7xEq4pk5NBxBZwSfSBi8Zf8AR+zndOFWswC+diE05CoY/wDQG2MTpiMbTwyH3MKpLfxdkjyczM69+YzUb/SfpZhsCpNVwalrrSUg1G5ae6v3msPHdOY6F7LxGNxX6Txi5AARhqRvZQbjOAfdAJsSLsTm0AWa+xfo8wmHYVCrV6t79ZXOfXfcJbLfvIJ751cq5KOyDGR14maBiWidy4Z49apkLU40yNUkThMmxVKnVXLVppUX4XUOPRhac/W6EYEm9Ok2Hbnhaj4f+WmwU+YmzniBpPbSI7MwP8O4ul/l9oVLfDiqaVh4Z0yN8zFGO2pS9vDYbEDnQqmix/7dVSL92edEDEzSytYaTB/xoif5jDYzD8y9Fqif7lHOs0tmdIsHidKOJw9Q/CHXNrzUnMPSaCPKe0dgYXED7bD0qne6Kx8iRpHRnko1gTEbFQknqwCeKHKT4ldZwW2MM2FxdHEghBiAcOc47VJGdBTxD6fGRe9gM9NTbWdX/gukmuHrYnD8hSr1Mg/7VQsn8swek2DxdCkyfWKeKfFMMMtOvQUu4YNls9NlVQi53JKEXBOl4YTZOWh2Iwoxdf6jR/ymFIOKbf11a+YYct71iS9Q6ktobHf21GiqCw3TnejODr4HDLQbDdZlZiamHqq5cuxJqOK3Vm+ovYtu05Tola4BsRcA2IsRfgRwMXY8LC5Ex3JRHhIlJZMiyIQyQ2LSWODCOtFppNcY42FtjkWPyx0IzBUS0WEJIBKu1MatGlUquGK01LsEUu1lFzZRqZajc0APGTtTHberFMOWw2BX2n+IcnZT9o5/6anKOJOhnb9H/o6wGFC5aIquLfaVrVDccVUjIn7oE66MkMCMjS0ieWSsiYRM0WTK5MLRxWOFMxOnIzJGBHZY8U4dXBQZGSBxG2kzJEFO8o4MspEFo0iWRSMOolXWydaKxETqzJuqMXKbyvZsnUMRCJKrR4WIKZjI1tFHLI+0gfDKXVyoLJmCsRqucANlPC9hfwlxVgEj1BlMkBF4JSlo04BZPZb7hqESlHGnJBFjlFIpkiAj1MCIASQHQhCSAQhCACGNj4loAIsW0WEAGGAj4lpADDTjssdEMMANFOIyRwMQwwBAyxyJH5Y5RKqO5ORAsVkEWBlsEEJpRpoydRHyuhE5IaaRziSQtLYIIwukaBJSI20MAKoi2iwkgEIQgBhYjpls9GKvjcMrDQqayAgjgRfQ90Z/jfZ3/r8J/v0//wBTwHF7FxSu18LiT22bsUmYG5Yk5lBFrm+8HdITs+ve31XE35fV6t91sxsv96S2kD6HpdMtnsQFxuGJY5VArU7k6dkC+p1GnfLez+kGFrnLRxFGqb2tTqK5va9uyeQM+Z6uxK9mY4TF6hb/AGFUeyS172v8+A4Trfow2biae0sOVpVkpDMKpZWSnlFGplHatmIZlsQNIYA99hCEqAQhCABCEIAEIQgARDCEAEESEIALAQhABYGEIAAiwhAAhCEACEIQAIQhAAhCEACEIQAIQhAAhCE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6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94116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8064" y="332656"/>
            <a:ext cx="3707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Басня — один из древнейших литературных жанров.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Ба́сня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 — стихотворное или прозаическое литературное произведение нравоучительного, сатирического характера. В конце басни содержится краткое нравоучительное заключение — так называемая мораль.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Действующими лицами обычно выступают животные, растения, вещи.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 басне высмеиваются пороки людей.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50" name="AutoShape 2" descr="https://encrypted-tbn3.gstatic.com/images?q=tbn:ANd9GcReAvUBBmzRi8b5D0080rldWSVbGNUeMXFC_V4Belf7N1yX4uZSQ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encrypted-tbn3.gstatic.com/images?q=tbn:ANd9GcReAvUBBmzRi8b5D0080rldWSVbGNUeMXFC_V4Belf7N1yX4uZS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4248472" cy="3257162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2xTBRCjVnvtXB3-fMgrkJcLzsxlKgkGsZP_V1rieNd6ocpG3z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4253894" cy="1800200"/>
          </a:xfrm>
          <a:prstGeom prst="rect">
            <a:avLst/>
          </a:prstGeom>
          <a:noFill/>
        </p:spPr>
      </p:pic>
      <p:pic>
        <p:nvPicPr>
          <p:cNvPr id="2056" name="Picture 8" descr="https://encrypted-tbn1.gstatic.com/images?q=tbn:ANd9GcSZXZdzAUTQiK4bPr3PKfyvYZsTHmbJUOW9zoqaI5seryHNHtfL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48680"/>
            <a:ext cx="2376264" cy="3583874"/>
          </a:xfrm>
          <a:prstGeom prst="rect">
            <a:avLst/>
          </a:prstGeom>
          <a:noFill/>
        </p:spPr>
      </p:pic>
      <p:pic>
        <p:nvPicPr>
          <p:cNvPr id="7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Животные басни — это басни, в которых животные (волк, сова, лисица) действуют как человек.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Качества сказочных животных взаимозаменяемы. Сказочные животные представляют определённые характерные черты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ttp://shkolabuduschego.ru/wp-content/uploads/2014/02/bas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672406" cy="2448272"/>
          </a:xfrm>
          <a:prstGeom prst="rect">
            <a:avLst/>
          </a:prstGeom>
          <a:noFill/>
        </p:spPr>
      </p:pic>
      <p:pic>
        <p:nvPicPr>
          <p:cNvPr id="19462" name="Picture 6" descr="http://detskiychas.ru/wp-content/uploads/2013/07/zerkalo_i_obezy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600400" cy="2700300"/>
          </a:xfrm>
          <a:prstGeom prst="rect">
            <a:avLst/>
          </a:prstGeom>
          <a:noFill/>
        </p:spPr>
      </p:pic>
      <p:pic>
        <p:nvPicPr>
          <p:cNvPr id="19464" name="Picture 8" descr="http://mamaschool.ru/wp-content/uploads/2012/12/zerkalo-i-obezy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2667000" cy="3619500"/>
          </a:xfrm>
          <a:prstGeom prst="rect">
            <a:avLst/>
          </a:prstGeom>
          <a:noFill/>
        </p:spPr>
      </p:pic>
      <p:pic>
        <p:nvPicPr>
          <p:cNvPr id="7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7816" y="5013176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e/Diego_Velasquez%2C_Aesop.jpg/220px-Diego_Velasquez%2C_Aes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640292" cy="5256583"/>
          </a:xfrm>
          <a:prstGeom prst="rect">
            <a:avLst/>
          </a:prstGeom>
          <a:noFill/>
        </p:spPr>
      </p:pic>
      <p:pic>
        <p:nvPicPr>
          <p:cNvPr id="6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94116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31840" y="332656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В Древней Греции был знаменит Эзоп (VI—V века до нашей эры), писавший басни в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прозе.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Басни Эзопа были переведены (часто переработаны) на многие языки мира, в том числе знаменитыми баснописцами Жаном Лафонтеном и И.А. Крыловым.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upload.wikimedia.org/wikipedia/commons/thumb/0/08/Jean-de-la-fontaine.jpg/220px-Jean-de-la-font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744416" cy="52081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105273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Виднейшим баснописцем нового времени был французский поэт Жан Лафонтен </a:t>
            </a:r>
            <a:endParaRPr 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ru-RU" sz="4400" b="1" u="sng" dirty="0">
                <a:solidFill>
                  <a:srgbClr val="002060"/>
                </a:solidFill>
                <a:latin typeface="Monotype Corsiva" pitchFamily="66" charset="0"/>
              </a:rPr>
              <a:t>XVII век</a:t>
            </a:r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Гениального же совершенства достигла басня у Ивана Андреевича Крылова (1768—1844), переведённого едва ли не на все западноевропейские и некоторые восточные языки. Переводы и подражания занимают у него совсем незаметное место. В громадной своей части басни Крылова вполне самобытны. Опору в своем творчестве Крылов все же имел в баснях Эзопа, Федра, Лафонтена. </a:t>
            </a:r>
          </a:p>
        </p:txBody>
      </p:sp>
      <p:pic>
        <p:nvPicPr>
          <p:cNvPr id="17410" name="Picture 2" descr="https://upload.wikimedia.org/wikipedia/commons/thumb/6/6c/Ivan_Krylov.jpg/220px-Ivan_Kry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825933" cy="4608512"/>
          </a:xfrm>
          <a:prstGeom prst="rect">
            <a:avLst/>
          </a:prstGeom>
          <a:noFill/>
        </p:spPr>
      </p:pic>
      <p:pic>
        <p:nvPicPr>
          <p:cNvPr id="4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2920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678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Лисе свойственна хитрость</a:t>
            </a:r>
            <a:endParaRPr lang="ru-RU" sz="4000" dirty="0"/>
          </a:p>
        </p:txBody>
      </p:sp>
      <p:pic>
        <p:nvPicPr>
          <p:cNvPr id="18436" name="Picture 4" descr="http://sokrnarmira.ru/_si/7/86242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2448" cy="4744058"/>
          </a:xfrm>
          <a:prstGeom prst="rect">
            <a:avLst/>
          </a:prstGeom>
          <a:noFill/>
        </p:spPr>
      </p:pic>
      <p:pic>
        <p:nvPicPr>
          <p:cNvPr id="18438" name="Picture 6" descr="http://deti-online.com/images/basni-krylova--vorona-i-lisica.jpg"/>
          <p:cNvPicPr>
            <a:picLocks noChangeAspect="1" noChangeArrowheads="1"/>
          </p:cNvPicPr>
          <p:nvPr/>
        </p:nvPicPr>
        <p:blipFill>
          <a:blip r:embed="rId3" cstate="print"/>
          <a:srcRect l="40029"/>
          <a:stretch>
            <a:fillRect/>
          </a:stretch>
        </p:blipFill>
        <p:spPr bwMode="auto">
          <a:xfrm>
            <a:off x="4860031" y="1628800"/>
            <a:ext cx="2806975" cy="4680520"/>
          </a:xfrm>
          <a:prstGeom prst="rect">
            <a:avLst/>
          </a:prstGeom>
          <a:noFill/>
        </p:spPr>
      </p:pic>
      <p:pic>
        <p:nvPicPr>
          <p:cNvPr id="6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524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Л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ев — мужественный.</a:t>
            </a:r>
            <a:endParaRPr lang="ru-RU" sz="4800" dirty="0"/>
          </a:p>
        </p:txBody>
      </p:sp>
      <p:pic>
        <p:nvPicPr>
          <p:cNvPr id="21506" name="Picture 2" descr="http://vseskazki.su/images/russkazka/basni-krilova/b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3" y="1196752"/>
            <a:ext cx="3795675" cy="5327501"/>
          </a:xfrm>
          <a:prstGeom prst="rect">
            <a:avLst/>
          </a:prstGeom>
          <a:noFill/>
        </p:spPr>
      </p:pic>
      <p:pic>
        <p:nvPicPr>
          <p:cNvPr id="21508" name="Picture 4" descr="http://lib2.podelise.ru/tw_files2/urls_65/41/d-40532/40532_html_m18873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320480" cy="2719128"/>
          </a:xfrm>
          <a:prstGeom prst="rect">
            <a:avLst/>
          </a:prstGeom>
          <a:noFill/>
        </p:spPr>
      </p:pic>
      <p:pic>
        <p:nvPicPr>
          <p:cNvPr id="21510" name="Picture 6" descr="Лев и Лис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2652167" cy="2791755"/>
          </a:xfrm>
          <a:prstGeom prst="rect">
            <a:avLst/>
          </a:prstGeom>
          <a:noFill/>
        </p:spPr>
      </p:pic>
      <p:pic>
        <p:nvPicPr>
          <p:cNvPr id="21512" name="Picture 8" descr="Басня : энциклопедия : Антилопа - самая детская обув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2192335" cy="2664296"/>
          </a:xfrm>
          <a:prstGeom prst="rect">
            <a:avLst/>
          </a:prstGeom>
          <a:noFill/>
        </p:spPr>
      </p:pic>
      <p:pic>
        <p:nvPicPr>
          <p:cNvPr id="7" name="Picture 24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9864" y="0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2014-11-10T16:52:19Z</dcterms:created>
  <dcterms:modified xsi:type="dcterms:W3CDTF">2014-11-10T18:22:15Z</dcterms:modified>
</cp:coreProperties>
</file>