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83" r:id="rId2"/>
    <p:sldId id="256" r:id="rId3"/>
    <p:sldId id="257" r:id="rId4"/>
    <p:sldId id="258" r:id="rId5"/>
    <p:sldId id="259" r:id="rId6"/>
    <p:sldId id="265" r:id="rId7"/>
    <p:sldId id="266" r:id="rId8"/>
    <p:sldId id="268" r:id="rId9"/>
    <p:sldId id="271" r:id="rId10"/>
    <p:sldId id="272" r:id="rId11"/>
    <p:sldId id="274" r:id="rId12"/>
    <p:sldId id="279" r:id="rId13"/>
    <p:sldId id="281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80" d="100"/>
          <a:sy n="80" d="100"/>
        </p:scale>
        <p:origin x="-108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C1349-EA97-45ED-9BB2-968AF4059F6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838DC4-BC65-4D20-AD26-8AC1325067E5}">
      <dgm:prSet custT="1"/>
      <dgm:spPr/>
      <dgm:t>
        <a:bodyPr/>
        <a:lstStyle/>
        <a:p>
          <a:pPr algn="just" rtl="0"/>
          <a:endParaRPr lang="ru-RU" sz="2500" dirty="0" smtClean="0"/>
        </a:p>
        <a:p>
          <a:pPr algn="just" rtl="0"/>
          <a:endParaRPr lang="ru-RU" sz="2500" dirty="0" smtClean="0"/>
        </a:p>
        <a:p>
          <a:pPr algn="just" rtl="0"/>
          <a:r>
            <a:rPr lang="ru-RU" sz="2500" dirty="0" smtClean="0"/>
            <a:t>Формирование </a:t>
          </a:r>
          <a:r>
            <a:rPr lang="ru-RU" sz="2500" dirty="0" err="1" smtClean="0"/>
            <a:t>филологи-ческого</a:t>
          </a:r>
          <a:r>
            <a:rPr lang="ru-RU" sz="2500" dirty="0" smtClean="0"/>
            <a:t> мышления детей</a:t>
          </a:r>
          <a:br>
            <a:rPr lang="ru-RU" sz="2500" dirty="0" smtClean="0"/>
          </a:br>
          <a:endParaRPr lang="ru-RU" sz="2500" dirty="0" smtClean="0"/>
        </a:p>
        <a:p>
          <a:pPr algn="just" rtl="0"/>
          <a:r>
            <a:rPr lang="ru-RU" sz="2000" dirty="0" smtClean="0"/>
            <a:t>-Развитие интереса к истории изучаемого языка</a:t>
          </a:r>
          <a:br>
            <a:rPr lang="ru-RU" sz="2000" dirty="0" smtClean="0"/>
          </a:br>
          <a:r>
            <a:rPr lang="ru-RU" sz="2000" dirty="0" smtClean="0"/>
            <a:t>-его связи с другими языками мира, родным языком</a:t>
          </a:r>
        </a:p>
        <a:p>
          <a:pPr algn="ctr" rtl="0"/>
          <a:r>
            <a:rPr lang="ru-RU" sz="2000" dirty="0" smtClean="0"/>
            <a:t>-к парадоксальным и занимательным  языковым явлениям,</a:t>
          </a:r>
        </a:p>
        <a:p>
          <a:pPr algn="ctr" rtl="0"/>
          <a:r>
            <a:rPr lang="ru-RU" sz="2000" dirty="0" smtClean="0"/>
            <a:t>-к «секретам» интерпретации художественного текста,</a:t>
          </a:r>
        </a:p>
        <a:p>
          <a:pPr algn="ctr" rtl="0"/>
          <a:r>
            <a:rPr lang="ru-RU" sz="2000" dirty="0" smtClean="0"/>
            <a:t>-к языковым играм.</a:t>
          </a:r>
        </a:p>
        <a:p>
          <a:pPr algn="ctr" rtl="0"/>
          <a:r>
            <a:rPr lang="ru-RU" sz="2000" dirty="0" smtClean="0"/>
            <a:t>Овладение И.Я. расширяет фоновые знания школьников, т.е. кругозор</a:t>
          </a:r>
          <a:br>
            <a:rPr lang="ru-RU" sz="2000" dirty="0" smtClean="0"/>
          </a:br>
          <a:r>
            <a:rPr lang="ru-RU" sz="2500" dirty="0" smtClean="0"/>
            <a:t/>
          </a:r>
          <a:br>
            <a:rPr lang="ru-RU" sz="2500" dirty="0" smtClean="0"/>
          </a:br>
          <a:r>
            <a:rPr lang="ru-RU" sz="2500" dirty="0" smtClean="0"/>
            <a:t/>
          </a:r>
          <a:br>
            <a:rPr lang="ru-RU" sz="2500" dirty="0" smtClean="0"/>
          </a:br>
          <a:r>
            <a:rPr lang="ru-RU" sz="2500" dirty="0" smtClean="0"/>
            <a:t/>
          </a:r>
          <a:br>
            <a:rPr lang="ru-RU" sz="2500" dirty="0" smtClean="0"/>
          </a:br>
          <a:endParaRPr lang="ru-RU" sz="2500" dirty="0"/>
        </a:p>
      </dgm:t>
    </dgm:pt>
    <dgm:pt modelId="{50FC7E57-6EAF-48E0-A634-9179E0814B78}" type="parTrans" cxnId="{BA659D13-F43D-43FD-8DD0-DE6D4A4721A3}">
      <dgm:prSet/>
      <dgm:spPr/>
      <dgm:t>
        <a:bodyPr/>
        <a:lstStyle/>
        <a:p>
          <a:endParaRPr lang="ru-RU"/>
        </a:p>
      </dgm:t>
    </dgm:pt>
    <dgm:pt modelId="{10B32B71-1834-4A91-AA9D-66A924D79E2B}" type="sibTrans" cxnId="{BA659D13-F43D-43FD-8DD0-DE6D4A4721A3}">
      <dgm:prSet/>
      <dgm:spPr/>
      <dgm:t>
        <a:bodyPr/>
        <a:lstStyle/>
        <a:p>
          <a:endParaRPr lang="ru-RU"/>
        </a:p>
      </dgm:t>
    </dgm:pt>
    <dgm:pt modelId="{BBC50521-ABE0-40A9-82DA-1996E54CDDD4}" type="pres">
      <dgm:prSet presAssocID="{486C1349-EA97-45ED-9BB2-968AF4059F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15BD9B-9336-4275-A9D4-37E3E1E87D7A}" type="pres">
      <dgm:prSet presAssocID="{16838DC4-BC65-4D20-AD26-8AC1325067E5}" presName="node" presStyleLbl="node1" presStyleIdx="0" presStyleCnt="1" custRadScaleRad="103694" custRadScaleInc="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0B3C25-7160-4C93-A199-2760E61AF215}" type="presOf" srcId="{16838DC4-BC65-4D20-AD26-8AC1325067E5}" destId="{A315BD9B-9336-4275-A9D4-37E3E1E87D7A}" srcOrd="0" destOrd="0" presId="urn:microsoft.com/office/officeart/2005/8/layout/cycle2"/>
    <dgm:cxn modelId="{BA659D13-F43D-43FD-8DD0-DE6D4A4721A3}" srcId="{486C1349-EA97-45ED-9BB2-968AF4059F65}" destId="{16838DC4-BC65-4D20-AD26-8AC1325067E5}" srcOrd="0" destOrd="0" parTransId="{50FC7E57-6EAF-48E0-A634-9179E0814B78}" sibTransId="{10B32B71-1834-4A91-AA9D-66A924D79E2B}"/>
    <dgm:cxn modelId="{040DDB03-DB68-44C2-82B7-81815E6D5BE2}" type="presOf" srcId="{486C1349-EA97-45ED-9BB2-968AF4059F65}" destId="{BBC50521-ABE0-40A9-82DA-1996E54CDDD4}" srcOrd="0" destOrd="0" presId="urn:microsoft.com/office/officeart/2005/8/layout/cycle2"/>
    <dgm:cxn modelId="{8B89C05A-4185-4D10-8689-6B6015DE1648}" type="presParOf" srcId="{BBC50521-ABE0-40A9-82DA-1996E54CDDD4}" destId="{A315BD9B-9336-4275-A9D4-37E3E1E87D7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FE792CD-FC32-49B3-80E3-F7FA7E337802}" type="datetimeFigureOut">
              <a:rPr lang="ru-RU"/>
              <a:pPr>
                <a:defRPr/>
              </a:pPr>
              <a:t>30.04.2012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4D909B-7FD3-4B4C-AF60-EAA4D9FA5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08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C7F190-5FC7-4ABD-8BF1-04D2E53A4FE2}" type="datetimeFigureOut">
              <a:rPr lang="ru-RU"/>
              <a:pPr>
                <a:defRPr/>
              </a:pPr>
              <a:t>30.04.2012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AEFCF2-407E-4D23-8CBE-6CC737BD5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28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749AB5-1A78-43B5-909D-09B19A8ADA0E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7945AB-4C8A-4D10-BCC6-B6250F729A56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8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6AC37-A135-4E36-8841-5063E90D3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63420-E876-4729-9BD1-F4482A44A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9319C-5C93-412A-9075-6D2B0EFD8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6C27D-1F6C-49AA-87BF-12619301C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CD282-D024-40A4-86CC-15C13B419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274FA-BE8E-497B-AEA2-31272DFD0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BB8D6-87F2-461E-AF51-AE7D6C498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3183-2175-4211-A005-3F5C98623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951D5-66AD-4C34-8B47-A9C61FFFD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90CF-A7A2-4B68-A2D9-A3887A759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B628E-0EBF-401A-BED2-B93D64346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4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2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2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C4F977D-78F0-4D15-A900-EFAA2FB60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2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381000" y="381000"/>
            <a:ext cx="8229600" cy="1736725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6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ФГБОУ «Орлёнок»</a:t>
            </a:r>
            <a:br>
              <a:rPr lang="ru-RU" sz="16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Начальная школа-детский сад</a:t>
            </a:r>
            <a:br>
              <a:rPr lang="ru-RU" sz="16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Новомихайловский Туапсинский район</a:t>
            </a:r>
            <a:br>
              <a:rPr lang="ru-RU" sz="16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304800" y="3429000"/>
            <a:ext cx="8839200" cy="266700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20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Духовно-интеллектуальное воспитание </a:t>
            </a:r>
            <a:r>
              <a:rPr lang="ru-RU" sz="160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развитие младших 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школьников  на основе лингводидактического подхода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Консультация для педагогов</a:t>
            </a:r>
          </a:p>
          <a:p>
            <a:r>
              <a:rPr lang="ru-RU" sz="1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Шульгина </a:t>
            </a:r>
            <a:r>
              <a:rPr lang="ru-RU" sz="16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Елена Викторовна</a:t>
            </a:r>
          </a:p>
          <a:p>
            <a:r>
              <a:rPr lang="ru-RU" sz="1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преподаватель</a:t>
            </a:r>
            <a:endParaRPr lang="ru-RU" sz="16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effectLst/>
              </a:rPr>
              <a:t>Урок здоровья. Советы доктора Хелса</a:t>
            </a:r>
          </a:p>
        </p:txBody>
      </p:sp>
      <p:pic>
        <p:nvPicPr>
          <p:cNvPr id="14339" name="Picture 2" descr="D:\красное 2009\100SSCAM\S80008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86075" y="1600200"/>
            <a:ext cx="3371850" cy="4495800"/>
          </a:xfr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effectLst/>
              </a:rPr>
              <a:t>Актуализация новых знаний .Рекомендации по режиму дня</a:t>
            </a:r>
          </a:p>
        </p:txBody>
      </p:sp>
      <p:pic>
        <p:nvPicPr>
          <p:cNvPr id="16387" name="Picture 2" descr="D:\красное 2009\100SSCAM\S80008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86075" y="1600200"/>
            <a:ext cx="3371850" cy="44958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1400" dirty="0" smtClean="0"/>
              <a:t> Вот он, праздничный стол!</a:t>
            </a:r>
            <a:endParaRPr lang="ru-RU" sz="1400" dirty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74800" y="1600200"/>
            <a:ext cx="5994400" cy="4495800"/>
          </a:xfrm>
          <a:noFill/>
        </p:spPr>
      </p:pic>
    </p:spTree>
  </p:cSld>
  <p:clrMapOvr>
    <a:masterClrMapping/>
  </p:clrMapOvr>
  <p:transition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Гостеприимство «мухи-</a:t>
            </a:r>
            <a:r>
              <a:rPr lang="ru-RU" sz="1600" dirty="0" err="1" smtClean="0"/>
              <a:t>именницы</a:t>
            </a:r>
            <a:r>
              <a:rPr lang="ru-RU" sz="1600" dirty="0" smtClean="0"/>
              <a:t>» не знает границ</a:t>
            </a:r>
            <a:endParaRPr lang="ru-RU" sz="1600" dirty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86075" y="1600200"/>
            <a:ext cx="3371850" cy="4495800"/>
          </a:xfr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Развитие важных черт характера личности</a:t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25604" name="TextBox 9"/>
          <p:cNvSpPr txBox="1">
            <a:spLocks noChangeArrowheads="1"/>
          </p:cNvSpPr>
          <p:nvPr/>
        </p:nvSpPr>
        <p:spPr bwMode="auto">
          <a:xfrm flipV="1">
            <a:off x="228600" y="1408113"/>
            <a:ext cx="891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25605" name="Содержимое 9"/>
          <p:cNvSpPr>
            <a:spLocks noGrp="1"/>
          </p:cNvSpPr>
          <p:nvPr>
            <p:ph idx="1"/>
          </p:nvPr>
        </p:nvSpPr>
        <p:spPr>
          <a:xfrm>
            <a:off x="304800" y="762000"/>
            <a:ext cx="8077200" cy="5029200"/>
          </a:xfrm>
        </p:spPr>
        <p:txBody>
          <a:bodyPr/>
          <a:lstStyle/>
          <a:p>
            <a:r>
              <a:rPr lang="ru-RU" sz="1600" dirty="0" smtClean="0"/>
              <a:t>Знание иностранного языка есть результат большого личного труда учащегося.</a:t>
            </a:r>
          </a:p>
          <a:p>
            <a:r>
              <a:rPr lang="ru-RU" sz="1600" dirty="0" smtClean="0"/>
              <a:t>Процесс изучения  английского языка способствует развитию  таких черт характера, как:</a:t>
            </a:r>
          </a:p>
          <a:p>
            <a:r>
              <a:rPr lang="ru-RU" sz="1600" dirty="0" smtClean="0"/>
              <a:t>-целеустремлённость</a:t>
            </a:r>
          </a:p>
          <a:p>
            <a:r>
              <a:rPr lang="ru-RU" sz="1600" dirty="0" smtClean="0"/>
              <a:t>-терпение</a:t>
            </a:r>
          </a:p>
          <a:p>
            <a:r>
              <a:rPr lang="ru-RU" sz="1600" dirty="0" smtClean="0"/>
              <a:t>-настойчивость</a:t>
            </a:r>
          </a:p>
          <a:p>
            <a:r>
              <a:rPr lang="ru-RU" sz="1600" dirty="0" smtClean="0"/>
              <a:t>-усидчивость</a:t>
            </a:r>
          </a:p>
          <a:p>
            <a:r>
              <a:rPr lang="ru-RU" sz="1600" dirty="0" smtClean="0"/>
              <a:t>-аккуратность</a:t>
            </a:r>
          </a:p>
          <a:p>
            <a:r>
              <a:rPr lang="ru-RU" sz="1600" dirty="0" smtClean="0"/>
              <a:t>-самостоятельность</a:t>
            </a:r>
          </a:p>
          <a:p>
            <a:r>
              <a:rPr lang="ru-RU" sz="1600" dirty="0" smtClean="0"/>
              <a:t>Кроме того, изучение И.Я.  Уже в этот период способствует развитию специфической ведущей деятельности подросткового возраста – межличностного общения. </a:t>
            </a:r>
          </a:p>
          <a:p>
            <a:r>
              <a:rPr lang="ru-RU" sz="1600" dirty="0" smtClean="0"/>
              <a:t>Происходит развитие  культуры умственного труда, осознание общечеловеческих ценностей стран изучаемого языка и родной страны, происходит знакомство с нравственно-этическими традициями в обществе, вопросами современной морали, накапливается информация практически обо всём.</a:t>
            </a:r>
          </a:p>
          <a:p>
            <a:endParaRPr lang="ru-RU" sz="1600" dirty="0" smtClean="0"/>
          </a:p>
        </p:txBody>
      </p:sp>
      <p:pic>
        <p:nvPicPr>
          <p:cNvPr id="25606" name="Picture 99" descr="book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457200"/>
            <a:ext cx="1066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1" descr="book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562600"/>
            <a:ext cx="838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286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629" name="Picture 23" descr="animated gif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48200"/>
            <a:ext cx="17716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6172200" cy="609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600" dirty="0" smtClean="0"/>
              <a:t>Развитие познавательных функций  психики учащихся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657600" y="838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7652" name="Picture 25" descr="animated gif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495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Содержимое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endParaRPr lang="ru-RU" sz="1600" smtClean="0"/>
          </a:p>
          <a:p>
            <a:endParaRPr lang="ru-RU" sz="1600" smtClean="0"/>
          </a:p>
          <a:p>
            <a:r>
              <a:rPr lang="ru-RU" sz="2000" smtClean="0"/>
              <a:t>Мнемотехника, т.е. разные приёмы запоминания:</a:t>
            </a:r>
          </a:p>
          <a:p>
            <a:r>
              <a:rPr lang="ru-RU" sz="2000" smtClean="0"/>
              <a:t>Произвольные и непроизвольные,</a:t>
            </a:r>
          </a:p>
          <a:p>
            <a:r>
              <a:rPr lang="ru-RU" sz="2000" smtClean="0"/>
              <a:t>Механические и логические,</a:t>
            </a:r>
          </a:p>
          <a:p>
            <a:r>
              <a:rPr lang="ru-RU" sz="2000" smtClean="0"/>
              <a:t>Непосредственные и опосредованные (через опорные сигналы.</a:t>
            </a:r>
          </a:p>
          <a:p>
            <a:endParaRPr lang="ru-RU" sz="2000" smtClean="0"/>
          </a:p>
          <a:p>
            <a:r>
              <a:rPr lang="ru-RU" sz="2000" smtClean="0"/>
              <a:t>Интеллектуальные функции анализа и синтеза</a:t>
            </a:r>
          </a:p>
          <a:p>
            <a:r>
              <a:rPr lang="ru-RU" sz="2000" smtClean="0"/>
              <a:t>Таким образом совершенствуется отвлечённое мышление</a:t>
            </a:r>
          </a:p>
          <a:p>
            <a:endParaRPr lang="ru-RU" sz="1600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1371600" y="914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305800" cy="3962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000" dirty="0" smtClean="0"/>
              <a:t>1 Актуальность лингводидактического подхода в духовно-интеллектуальном воспитании и развитии младших школьников</a:t>
            </a:r>
            <a:br>
              <a:rPr lang="ru-RU" sz="2000" dirty="0" smtClean="0"/>
            </a:br>
            <a:r>
              <a:rPr lang="ru-RU" sz="2000" dirty="0" smtClean="0"/>
              <a:t>2 Определение понятия духовности</a:t>
            </a:r>
            <a:br>
              <a:rPr lang="ru-RU" sz="2000" dirty="0" smtClean="0"/>
            </a:br>
            <a:r>
              <a:rPr lang="ru-RU" sz="2000" dirty="0" smtClean="0"/>
              <a:t>3 Возможности  проектной  деятельности</a:t>
            </a:r>
            <a:br>
              <a:rPr lang="ru-RU" sz="2000" dirty="0" smtClean="0"/>
            </a:br>
            <a:r>
              <a:rPr lang="ru-RU" sz="2000" dirty="0" smtClean="0"/>
              <a:t> 4 Использование обучающих компьютерных программ</a:t>
            </a:r>
            <a:br>
              <a:rPr lang="ru-RU" sz="2000" dirty="0" smtClean="0"/>
            </a:br>
            <a:r>
              <a:rPr lang="ru-RU" sz="2000" dirty="0" smtClean="0"/>
              <a:t>5 Итоги, Результат</a:t>
            </a:r>
            <a:br>
              <a:rPr lang="ru-RU" sz="2000" dirty="0" smtClean="0"/>
            </a:br>
            <a:r>
              <a:rPr lang="ru-RU" sz="2000" dirty="0" smtClean="0"/>
              <a:t> - Развитие важных черт характера личности</a:t>
            </a:r>
            <a:br>
              <a:rPr lang="ru-RU" sz="2000" dirty="0" smtClean="0"/>
            </a:br>
            <a:r>
              <a:rPr lang="ru-RU" sz="2000" dirty="0" smtClean="0"/>
              <a:t> - Формирование филологического мышления учащихся</a:t>
            </a:r>
            <a:br>
              <a:rPr lang="ru-RU" sz="2000" dirty="0" smtClean="0"/>
            </a:br>
            <a:r>
              <a:rPr lang="ru-RU" sz="2000" dirty="0" smtClean="0"/>
              <a:t> - Развитие познавательных функций психики учащихся  </a:t>
            </a:r>
            <a:br>
              <a:rPr lang="ru-RU" sz="2000" dirty="0" smtClean="0"/>
            </a:br>
            <a:r>
              <a:rPr lang="ru-RU" sz="2000" dirty="0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57200"/>
            <a:ext cx="64008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dirty="0" smtClean="0"/>
              <a:t>Цель</a:t>
            </a:r>
            <a:r>
              <a:rPr lang="ru-RU" sz="1200" dirty="0" smtClean="0"/>
              <a:t>: расширить объём знаний педагогов по духовно-интеллектуальному воспитанию и развитию младших школьников через изучение английского языка</a:t>
            </a:r>
            <a:endParaRPr lang="ru-RU" sz="1800" dirty="0" smtClean="0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30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Духовный кризис. Образование – основа духовности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953000"/>
          </a:xfrm>
          <a:solidFill>
            <a:schemeClr val="bg2">
              <a:lumMod val="75000"/>
              <a:lumOff val="2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/>
              <a:t>Концептуальное  обоснование духовно-интеллектуального воспитания младших школьников базируется на идее </a:t>
            </a:r>
            <a:r>
              <a:rPr lang="ru-RU" sz="1800" dirty="0" err="1" smtClean="0"/>
              <a:t>проявленности</a:t>
            </a:r>
            <a:r>
              <a:rPr lang="ru-RU" sz="1800" dirty="0" smtClean="0"/>
              <a:t>  духовности в языке как родовом человеческом свойстве.  Воспитание духовности опирается  на интеллектуальное  развитие  обучающихся, детерминированное  возрастными особенностями внимания, восприятия, воображения, памяти  и мышления. </a:t>
            </a:r>
          </a:p>
          <a:p>
            <a:pPr eaLnBrk="1" hangingPunct="1">
              <a:defRPr/>
            </a:pPr>
            <a:r>
              <a:rPr lang="ru-RU" sz="1800" dirty="0" smtClean="0"/>
              <a:t>Духовно-интеллектуальное воспитание младшего школьника в учебном процессе – это педагогическое взаимодействие учителя и обучающегося по  овладению познавательными процессами, направленными на самообразование в качестве духовного приближения к истине. Данный процесс включает  две составляющие : духовно-интеллектуальное развитие ребёнка и соответствующее обучение в качестве технологического аспекта. Показателем духовно-интеллектуального становления младших школьников является их языковое развитие, что обусловило опору на лингводидактический подход в учебном процессе</a:t>
            </a:r>
          </a:p>
        </p:txBody>
      </p:sp>
      <p:pic>
        <p:nvPicPr>
          <p:cNvPr id="4100" name="Picture 19" descr="animated gif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752600"/>
            <a:ext cx="1076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3" descr="animated gif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334000"/>
            <a:ext cx="857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dirty="0" smtClean="0"/>
              <a:t>Духовное воспитание и лингводидактика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pPr eaLnBrk="1" hangingPunct="1"/>
            <a:r>
              <a:rPr lang="ru-RU" sz="1400" dirty="0" smtClean="0"/>
              <a:t>Духовное воспитание есть педагогический процесс становления экзистенциальных  ценностей, есть воспитание смысла жизни ребёнка. Это воспитание должно опираться на интеллектуальное воспитание, т.е. развитие педагогом  психических познавательных процессов ребёнка , среди которых важнейшими являются : внимание, восприятие, воображение, память, мышление, в связи с чем мы говорим о духовно-интеллектуальном воспитании как о едином целостном процессе.</a:t>
            </a:r>
          </a:p>
          <a:p>
            <a:pPr eaLnBrk="1" hangingPunct="1"/>
            <a:r>
              <a:rPr lang="ru-RU" sz="1400" dirty="0" smtClean="0"/>
              <a:t>При этом  основным фактором  духовно-интеллектуального воспитания выступает познавательный интерес, который, «поднявшись» до своего высшего уровня, т.е. до познавательной потребности, обеспечивает трансформацию собственной интеллектуальной деятельности школьника в </a:t>
            </a:r>
            <a:r>
              <a:rPr lang="ru-RU" sz="1400" dirty="0" err="1" smtClean="0"/>
              <a:t>смыслообразующую</a:t>
            </a:r>
            <a:r>
              <a:rPr lang="ru-RU" sz="1400" dirty="0" smtClean="0"/>
              <a:t> для него деятельность, что является  проявлением духовности учащегося. </a:t>
            </a:r>
          </a:p>
          <a:p>
            <a:pPr eaLnBrk="1" hangingPunct="1"/>
            <a:r>
              <a:rPr lang="ru-RU" sz="1400" dirty="0" smtClean="0"/>
              <a:t>Одним из основных педагогических средств духовно-интеллектуального воспитания учащихся выступает лингводидактика, так как язык (как родной, так и иностранный)  является непреходящим носителем духовности и интеллекта для человека, начиная с раннего онтогенеза.</a:t>
            </a:r>
          </a:p>
          <a:p>
            <a:pPr eaLnBrk="1" hangingPunct="1"/>
            <a:r>
              <a:rPr lang="ru-RU" sz="1400" dirty="0" smtClean="0"/>
              <a:t>Содержание и процесс духовно-интеллектуального воспитания младших школьников ориентируется на  активизацию языкового ресурса, развитие душевности ребёнка, его способностей к сопереживанию, становлению системы абсолютных ценностей , формированию умений и навыков познавательной деятельности, способности к креативности, к принятию нестандартных решений.</a:t>
            </a:r>
          </a:p>
        </p:txBody>
      </p:sp>
      <p:pic>
        <p:nvPicPr>
          <p:cNvPr id="5124" name="Picture 21" descr="animated gif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0292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l" eaLnBrk="1" hangingPunct="1">
              <a:defRPr/>
            </a:pPr>
            <a:r>
              <a:rPr lang="ru-RU" sz="1400" dirty="0" smtClean="0"/>
              <a:t>Метод проектной деятельности, использование обучающих компьютерных программ – это и повышение мотивации к изучению языка, и возможность проявить творческие способности, идеи ребёнка, а также применить полученные знания на практике. </a:t>
            </a:r>
          </a:p>
        </p:txBody>
      </p:sp>
      <p:sp>
        <p:nvSpPr>
          <p:cNvPr id="6147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958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ru-RU" sz="1800" dirty="0" smtClean="0"/>
              <a:t>Мультимедийные технологии</a:t>
            </a:r>
          </a:p>
          <a:p>
            <a:pPr eaLnBrk="1" hangingPunct="1"/>
            <a:r>
              <a:rPr lang="ru-RU" sz="1800" dirty="0" smtClean="0"/>
              <a:t>(мультимедиа - много сред: текст, звук, видео)</a:t>
            </a:r>
          </a:p>
          <a:p>
            <a:pPr eaLnBrk="1" hangingPunct="1"/>
            <a:r>
              <a:rPr lang="ru-RU" sz="1800" dirty="0" smtClean="0"/>
              <a:t>Позволяют в яркой, интересной форме овладевать основными способами общения: говорением, чтением, </a:t>
            </a:r>
            <a:r>
              <a:rPr lang="ru-RU" sz="1800" dirty="0" err="1" smtClean="0"/>
              <a:t>аудированием</a:t>
            </a:r>
            <a:r>
              <a:rPr lang="ru-RU" sz="1800" dirty="0" smtClean="0"/>
              <a:t>, письмом. Так происходит повышение уровня мотивации, качества знаний учащихся, рост профессиональной компетенции учителя  </a:t>
            </a:r>
            <a:r>
              <a:rPr lang="en-US" sz="1800" dirty="0" smtClean="0"/>
              <a:t> </a:t>
            </a:r>
            <a:endParaRPr lang="ru-RU" sz="1800" dirty="0" smtClean="0"/>
          </a:p>
        </p:txBody>
      </p:sp>
      <p:sp>
        <p:nvSpPr>
          <p:cNvPr id="6148" name="Содержимое 5"/>
          <p:cNvSpPr>
            <a:spLocks noGrp="1"/>
          </p:cNvSpPr>
          <p:nvPr>
            <p:ph sz="half" idx="1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sz="2400" smtClean="0"/>
              <a:t>Проекты с использованием</a:t>
            </a:r>
          </a:p>
          <a:p>
            <a:r>
              <a:rPr lang="ru-RU" sz="1800" smtClean="0"/>
              <a:t> -ИЗО и ручного труда,</a:t>
            </a:r>
          </a:p>
          <a:p>
            <a:r>
              <a:rPr lang="ru-RU" sz="1800" smtClean="0"/>
              <a:t>- музыки и песен,</a:t>
            </a:r>
          </a:p>
          <a:p>
            <a:r>
              <a:rPr lang="ru-RU" sz="1800" smtClean="0"/>
              <a:t>- хореографии,</a:t>
            </a:r>
          </a:p>
          <a:p>
            <a:r>
              <a:rPr lang="ru-RU" sz="1800" smtClean="0"/>
              <a:t>- физической активности,</a:t>
            </a:r>
          </a:p>
          <a:p>
            <a:r>
              <a:rPr lang="ru-RU" sz="1800" smtClean="0"/>
              <a:t>- драматизации </a:t>
            </a:r>
          </a:p>
        </p:txBody>
      </p:sp>
      <p:pic>
        <p:nvPicPr>
          <p:cNvPr id="6149" name="Picture 25" descr="animated gif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0292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5" descr="boy fields baseball and covers eyes animated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953000"/>
            <a:ext cx="828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9" descr="three skeletons dancing with purple top hats animated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953000"/>
            <a:ext cx="1543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9" descr="animated gif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3528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171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effectLst/>
              </a:rPr>
              <a:t>В марте 2010 состоялась встреча учащихся 1-4 классов нашей школы  со старшим преподавателем при посольстве США в Москве Джоном </a:t>
            </a:r>
            <a:r>
              <a:rPr lang="ru-RU" sz="1800" dirty="0" err="1" smtClean="0">
                <a:effectLst/>
              </a:rPr>
              <a:t>Сильвером</a:t>
            </a:r>
            <a:r>
              <a:rPr lang="ru-RU" sz="1800" dirty="0" smtClean="0">
                <a:effectLst/>
              </a:rPr>
              <a:t> и преподавателями школы «</a:t>
            </a:r>
            <a:r>
              <a:rPr lang="en-US" sz="1800" dirty="0" smtClean="0">
                <a:effectLst/>
              </a:rPr>
              <a:t>ACCESS</a:t>
            </a:r>
            <a:r>
              <a:rPr lang="ru-RU" sz="1800" dirty="0" smtClean="0">
                <a:effectLst/>
              </a:rPr>
              <a:t>»</a:t>
            </a:r>
            <a:r>
              <a:rPr lang="en-US" sz="1800" dirty="0" smtClean="0">
                <a:effectLst/>
              </a:rPr>
              <a:t> </a:t>
            </a:r>
            <a:r>
              <a:rPr lang="ru-RU" sz="1800" dirty="0" smtClean="0">
                <a:effectLst/>
              </a:rPr>
              <a:t>в компьютерном классе </a:t>
            </a:r>
            <a:r>
              <a:rPr lang="ru-RU" sz="1800" dirty="0" err="1" smtClean="0">
                <a:effectLst/>
              </a:rPr>
              <a:t>ДКиС</a:t>
            </a:r>
            <a:r>
              <a:rPr lang="ru-RU" sz="1800" dirty="0" smtClean="0">
                <a:effectLst/>
              </a:rPr>
              <a:t> во время связи «</a:t>
            </a:r>
            <a:r>
              <a:rPr lang="en-US" sz="1800" dirty="0" smtClean="0">
                <a:effectLst/>
              </a:rPr>
              <a:t>on line</a:t>
            </a:r>
            <a:r>
              <a:rPr lang="ru-RU" sz="1800" dirty="0" smtClean="0">
                <a:effectLst/>
              </a:rPr>
              <a:t>»</a:t>
            </a:r>
            <a:r>
              <a:rPr lang="en-US" sz="1800" dirty="0" smtClean="0">
                <a:effectLst/>
              </a:rPr>
              <a:t> </a:t>
            </a:r>
            <a:r>
              <a:rPr lang="ru-RU" sz="1800" dirty="0" smtClean="0">
                <a:effectLst/>
              </a:rPr>
              <a:t>со школьниками из Белфаста (Великобритании)</a:t>
            </a:r>
          </a:p>
        </p:txBody>
      </p:sp>
      <p:sp>
        <p:nvSpPr>
          <p:cNvPr id="7173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smtClean="0"/>
              <a:t>Мастер-класс для родителей учащихся  4 класса. </a:t>
            </a:r>
            <a:endParaRPr lang="ru-RU" sz="1800" dirty="0"/>
          </a:p>
        </p:txBody>
      </p:sp>
      <p:pic>
        <p:nvPicPr>
          <p:cNvPr id="8196" name="Picture 3" descr="D:\красное 2009\100SSCAM\S80007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4800" y="1600200"/>
            <a:ext cx="5994400" cy="4495800"/>
          </a:xfr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>
                <a:effectLst/>
              </a:rPr>
              <a:t>Сказка «</a:t>
            </a:r>
            <a:r>
              <a:rPr lang="en-US" sz="1800" smtClean="0">
                <a:effectLst/>
              </a:rPr>
              <a:t>The Wolf and the seven kids</a:t>
            </a:r>
            <a:r>
              <a:rPr lang="ru-RU" sz="1800" smtClean="0">
                <a:effectLst/>
              </a:rPr>
              <a:t>»</a:t>
            </a:r>
          </a:p>
        </p:txBody>
      </p:sp>
      <p:pic>
        <p:nvPicPr>
          <p:cNvPr id="10243" name="Picture 2" descr="D:\красное 2009\100SSCAM\S80007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4800" y="1600200"/>
            <a:ext cx="5994400" cy="4495800"/>
          </a:xfr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effectLst/>
              </a:rPr>
              <a:t>В гостях у Мисс  </a:t>
            </a:r>
            <a:r>
              <a:rPr lang="ru-RU" sz="1800" dirty="0" err="1" smtClean="0">
                <a:effectLst/>
              </a:rPr>
              <a:t>Чэттер</a:t>
            </a:r>
            <a:r>
              <a:rPr lang="ru-RU" sz="1800" dirty="0" smtClean="0">
                <a:effectLst/>
              </a:rPr>
              <a:t> .Описание внешности.</a:t>
            </a:r>
          </a:p>
        </p:txBody>
      </p:sp>
      <p:pic>
        <p:nvPicPr>
          <p:cNvPr id="13315" name="Picture 2" descr="D:\красное 2009\100SSCAM\S80008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86075" y="1600200"/>
            <a:ext cx="3371850" cy="4495800"/>
          </a:xfr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1709</TotalTime>
  <Words>692</Words>
  <Application>Microsoft Office PowerPoint</Application>
  <PresentationFormat>Экран (4:3)</PresentationFormat>
  <Paragraphs>69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Вершина горы</vt:lpstr>
      <vt:lpstr>ФГБОУ «Орлёнок» Начальная школа-детский сад пгт Новомихайловский Туапсинский район </vt:lpstr>
      <vt:lpstr>1 Актуальность лингводидактического подхода в духовно-интеллектуальном воспитании и развитии младших школьников 2 Определение понятия духовности 3 Возможности  проектной  деятельности  4 Использование обучающих компьютерных программ 5 Итоги, Результат  - Развитие важных черт характера личности  - Формирование филологического мышления учащихся  - Развитие познавательных функций психики учащихся    </vt:lpstr>
      <vt:lpstr>Духовный кризис. Образование – основа духовности</vt:lpstr>
      <vt:lpstr>Духовное воспитание и лингводидактика</vt:lpstr>
      <vt:lpstr>Метод проектной деятельности, использование обучающих компьютерных программ – это и повышение мотивации к изучению языка, и возможность проявить творческие способности, идеи ребёнка, а также применить полученные знания на практике. </vt:lpstr>
      <vt:lpstr>В марте 2010 состоялась встреча учащихся 1-4 классов нашей школы  со старшим преподавателем при посольстве США в Москве Джоном Сильвером и преподавателями школы «ACCESS» в компьютерном классе ДКиС во время связи «on line» со школьниками из Белфаста (Великобритании)</vt:lpstr>
      <vt:lpstr>Мастер-класс для родителей учащихся  4 класса. </vt:lpstr>
      <vt:lpstr>Сказка «The Wolf and the seven kids»</vt:lpstr>
      <vt:lpstr>В гостях у Мисс  Чэттер .Описание внешности.</vt:lpstr>
      <vt:lpstr>Урок здоровья. Советы доктора Хелса</vt:lpstr>
      <vt:lpstr>Актуализация новых знаний .Рекомендации по режиму дня</vt:lpstr>
      <vt:lpstr> Вот он, праздничный стол!</vt:lpstr>
      <vt:lpstr>Гостеприимство «мухи-именницы» не знает границ</vt:lpstr>
      <vt:lpstr>Развитие важных черт характера личности </vt:lpstr>
      <vt:lpstr>Презентация PowerPoint</vt:lpstr>
      <vt:lpstr>Развитие познавательных функций  психики учащихся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Лена</dc:creator>
  <cp:lastModifiedBy>Елена</cp:lastModifiedBy>
  <cp:revision>150</cp:revision>
  <cp:lastPrinted>1601-01-01T00:00:00Z</cp:lastPrinted>
  <dcterms:created xsi:type="dcterms:W3CDTF">1601-01-01T00:00:00Z</dcterms:created>
  <dcterms:modified xsi:type="dcterms:W3CDTF">2012-04-30T13:55:25Z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