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68" r:id="rId3"/>
    <p:sldId id="267" r:id="rId4"/>
    <p:sldId id="257" r:id="rId5"/>
    <p:sldId id="263" r:id="rId6"/>
    <p:sldId id="262" r:id="rId7"/>
    <p:sldId id="258" r:id="rId8"/>
    <p:sldId id="259" r:id="rId9"/>
    <p:sldId id="260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2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7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2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7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7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3A82C-3407-413E-BD03-A7E7EF5250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5D66-733B-479F-8C5A-184BB3B56B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7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aa2d00becfa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57188"/>
            <a:ext cx="2990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5616E-B93B-4EAB-BBE5-D225087AD7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031A-7116-4936-8665-FFC5F69D56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07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2F308-E4B6-476A-B38D-2CD3F1A1A0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D91A-C992-4DD0-ABE2-305CA21F25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0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2DCD-280A-4647-92F4-6998BB7325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5E132-5654-42E7-B3AB-BFD0589A11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86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A0D43-E49C-46A8-BED5-CBD5EDE1B9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EB74-08B7-4C98-B7F4-27E15291D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6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AD3D-DE67-430E-853D-B8A7AFC243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8ECF2-631E-4D48-8F25-30D8D82B7D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80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E35B1-1CA5-4616-9B02-A9F63506C8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23D5-A392-41D1-852E-DD54D697D3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72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655C6-7FAC-478D-9816-D247108427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67C4-7DA4-475C-9B55-7483492AE3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7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81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BFF1C-D262-40B5-AFAC-6BF17D7E43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80607-76B7-4FE7-9AFA-5A7D92CB81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97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BDA1-F2A3-4434-9414-B34F9937E9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E1DAC-CC32-4EEE-9354-233DB95DEB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92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03CA-94EC-4D85-AC20-60B383D841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B969F-B0FE-4A95-8689-F1CE6E3697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4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9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3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7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C514-1D5A-4694-9010-A9234BCE03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D6C7-DDF0-4F0F-BF04-19E18C0FA0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1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0BC514-1D5A-4694-9010-A9234BCE036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20.10.2014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B9D6C7-DDF0-4F0F-BF04-19E18C0FA04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238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aa2d00becfa2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571750"/>
            <a:ext cx="2990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03AEC9-1540-4FEE-AB9C-ABCA0E17C6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451A42-DE21-4A97-B831-86ED8D06B3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0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88640"/>
            <a:ext cx="6703288" cy="36004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Тема урока: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Согласные звуки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[в'],[</a:t>
            </a:r>
            <a:r>
              <a:rPr lang="ru-RU" sz="6000" b="1" dirty="0">
                <a:latin typeface="Monotype Corsiva" pitchFamily="66" charset="0"/>
              </a:rPr>
              <a:t>в</a:t>
            </a:r>
            <a:r>
              <a:rPr lang="ru-RU" sz="6000" b="1" dirty="0" smtClean="0">
                <a:latin typeface="Monotype Corsiva" pitchFamily="66" charset="0"/>
              </a:rPr>
              <a:t>'].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Буквы В ,в.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5400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400" dirty="0" smtClean="0">
                <a:solidFill>
                  <a:srgbClr val="0070C0"/>
                </a:solidFill>
                <a:latin typeface="Monotype Corsiva" pitchFamily="66" charset="0"/>
              </a:rPr>
              <a:t>Урок</a:t>
            </a:r>
            <a:r>
              <a:rPr lang="ru-RU" sz="49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49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Monotype Corsiva" pitchFamily="66" charset="0"/>
              </a:rPr>
              <a:t>на  тему: </a:t>
            </a:r>
            <a:r>
              <a:rPr lang="ru-RU" sz="49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49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4900" cap="none" dirty="0" smtClean="0">
                <a:solidFill>
                  <a:schemeClr val="bg1"/>
                </a:solidFill>
                <a:latin typeface="Georgia" pitchFamily="18" charset="0"/>
              </a:rPr>
              <a:t>«</a:t>
            </a:r>
            <a:r>
              <a:rPr lang="ru-RU" sz="4900" cap="none" dirty="0" smtClean="0">
                <a:solidFill>
                  <a:srgbClr val="FFFF00"/>
                </a:solidFill>
                <a:latin typeface="Georgia" pitchFamily="18" charset="0"/>
                <a:cs typeface="Aharoni" pitchFamily="2" charset="-79"/>
              </a:rPr>
              <a:t>Согласные буквы  </a:t>
            </a:r>
            <a:r>
              <a:rPr lang="ru-RU" sz="5300" cap="non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haroni" pitchFamily="2" charset="-79"/>
              </a:rPr>
              <a:t>В,в</a:t>
            </a:r>
            <a:r>
              <a:rPr lang="ru-RU" sz="4900" cap="none" dirty="0" smtClean="0">
                <a:solidFill>
                  <a:srgbClr val="FFFF00"/>
                </a:solidFill>
                <a:latin typeface="Georgia" pitchFamily="18" charset="0"/>
                <a:cs typeface="Aharoni" pitchFamily="2" charset="-79"/>
              </a:rPr>
              <a:t/>
            </a:r>
            <a:br>
              <a:rPr lang="ru-RU" sz="4900" cap="none" dirty="0" smtClean="0">
                <a:solidFill>
                  <a:srgbClr val="FFFF00"/>
                </a:solidFill>
                <a:latin typeface="Georgia" pitchFamily="18" charset="0"/>
                <a:cs typeface="Aharoni" pitchFamily="2" charset="-79"/>
              </a:rPr>
            </a:br>
            <a:r>
              <a:rPr lang="ru-RU" sz="4900" cap="none" dirty="0" smtClean="0">
                <a:solidFill>
                  <a:srgbClr val="FFFF00"/>
                </a:solidFill>
                <a:latin typeface="Georgia" pitchFamily="18" charset="0"/>
                <a:cs typeface="Aharoni" pitchFamily="2" charset="-79"/>
              </a:rPr>
              <a:t>обозначающие </a:t>
            </a:r>
            <a:br>
              <a:rPr lang="ru-RU" sz="4900" cap="none" dirty="0" smtClean="0">
                <a:solidFill>
                  <a:srgbClr val="FFFF00"/>
                </a:solidFill>
                <a:latin typeface="Georgia" pitchFamily="18" charset="0"/>
                <a:cs typeface="Aharoni" pitchFamily="2" charset="-79"/>
              </a:rPr>
            </a:br>
            <a:r>
              <a:rPr lang="ru-RU" sz="4900" cap="none" dirty="0" smtClean="0">
                <a:solidFill>
                  <a:srgbClr val="FFFF00"/>
                </a:solidFill>
                <a:latin typeface="Georgia" pitchFamily="18" charset="0"/>
                <a:cs typeface="Aharoni" pitchFamily="2" charset="-79"/>
              </a:rPr>
              <a:t>согласные</a:t>
            </a:r>
            <a:r>
              <a:rPr lang="en-US" sz="4900" cap="none" dirty="0" smtClean="0">
                <a:solidFill>
                  <a:srgbClr val="FFFF00"/>
                </a:solidFill>
                <a:latin typeface="Georgia" pitchFamily="18" charset="0"/>
                <a:cs typeface="Aharoni" pitchFamily="2" charset="-79"/>
              </a:rPr>
              <a:t>  </a:t>
            </a:r>
            <a:r>
              <a:rPr lang="ru-RU" sz="4900" cap="none" dirty="0" smtClean="0">
                <a:solidFill>
                  <a:srgbClr val="FFFF00"/>
                </a:solidFill>
                <a:latin typeface="Georgia" pitchFamily="18" charset="0"/>
                <a:cs typeface="Aharoni" pitchFamily="2" charset="-79"/>
              </a:rPr>
              <a:t>звуки  </a:t>
            </a:r>
            <a:r>
              <a:rPr lang="en-US" sz="4900" cap="none" dirty="0" smtClean="0">
                <a:solidFill>
                  <a:srgbClr val="FF0000"/>
                </a:solidFill>
                <a:latin typeface="Georgia" pitchFamily="18" charset="0"/>
                <a:cs typeface="Aharoni" pitchFamily="2" charset="-79"/>
              </a:rPr>
              <a:t>[</a:t>
            </a:r>
            <a:r>
              <a:rPr lang="ru-RU" sz="4900" cap="none" dirty="0" smtClean="0">
                <a:solidFill>
                  <a:srgbClr val="FF0000"/>
                </a:solidFill>
                <a:latin typeface="Georgia" pitchFamily="18" charset="0"/>
                <a:cs typeface="Aharoni" pitchFamily="2" charset="-79"/>
              </a:rPr>
              <a:t>в</a:t>
            </a:r>
            <a:r>
              <a:rPr lang="en-US" sz="4900" cap="none" dirty="0" smtClean="0">
                <a:solidFill>
                  <a:srgbClr val="FF0000"/>
                </a:solidFill>
                <a:latin typeface="Georgia" pitchFamily="18" charset="0"/>
                <a:cs typeface="Aharoni" pitchFamily="2" charset="-79"/>
              </a:rPr>
              <a:t>]</a:t>
            </a:r>
            <a:r>
              <a:rPr lang="ru-RU" sz="4900" cap="none" dirty="0" smtClean="0">
                <a:solidFill>
                  <a:srgbClr val="FF0000"/>
                </a:solidFill>
                <a:latin typeface="Georgia" pitchFamily="18" charset="0"/>
                <a:cs typeface="Aharoni" pitchFamily="2" charset="-79"/>
              </a:rPr>
              <a:t>,</a:t>
            </a:r>
            <a:r>
              <a:rPr lang="en-US" sz="4900" cap="none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Georgia" pitchFamily="18" charset="0"/>
                <a:cs typeface="Aharoni" pitchFamily="2" charset="-79"/>
              </a:rPr>
              <a:t> [</a:t>
            </a:r>
            <a:r>
              <a:rPr lang="ru-RU" sz="4900" cap="none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Georgia" pitchFamily="18" charset="0"/>
                <a:cs typeface="Aharoni" pitchFamily="2" charset="-79"/>
              </a:rPr>
              <a:t>в'</a:t>
            </a:r>
            <a:r>
              <a:rPr lang="en-US" sz="4900" cap="none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Georgia" pitchFamily="18" charset="0"/>
                <a:cs typeface="Aharoni" pitchFamily="2" charset="-79"/>
              </a:rPr>
              <a:t>]</a:t>
            </a:r>
            <a:r>
              <a:rPr lang="ru-RU" sz="4900" cap="none" dirty="0" smtClean="0">
                <a:solidFill>
                  <a:srgbClr val="FFFF00"/>
                </a:solidFill>
                <a:latin typeface="Georgia" pitchFamily="18" charset="0"/>
                <a:cs typeface="Aharoni" pitchFamily="2" charset="-79"/>
              </a:rPr>
              <a:t>»</a:t>
            </a:r>
            <a:endParaRPr lang="ru-RU" sz="4900" cap="none" dirty="0">
              <a:solidFill>
                <a:srgbClr val="FFFF00"/>
              </a:solidFill>
              <a:latin typeface="Georgia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509120"/>
            <a:ext cx="4105280" cy="2348879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МБОУ СОШ №1 </a:t>
            </a:r>
            <a:r>
              <a:rPr lang="ru-RU" sz="2800" b="1" dirty="0" err="1" smtClean="0">
                <a:solidFill>
                  <a:schemeClr val="tx1"/>
                </a:solidFill>
              </a:rPr>
              <a:t>г.Адыгейска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Учитель начальных классов: Ивашка Татьяна Викторовна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" name="Рисунок 5" descr="book1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071942"/>
            <a:ext cx="2714612" cy="239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99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/>
              <a:t>Р</a:t>
            </a:r>
            <a:r>
              <a:rPr lang="ru-RU" sz="6000" b="1" i="1" dirty="0" smtClean="0"/>
              <a:t>ебусы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800" dirty="0"/>
              <a:t>Какие слова спрятались</a:t>
            </a:r>
            <a:r>
              <a:rPr lang="ru-RU" sz="2800" dirty="0" smtClean="0"/>
              <a:t>? </a:t>
            </a:r>
          </a:p>
          <a:p>
            <a:pPr marL="0" lvl="0" indent="0">
              <a:buNone/>
            </a:pPr>
            <a:endParaRPr lang="ru-RU" sz="2800" dirty="0"/>
          </a:p>
          <a:p>
            <a:pPr marL="0" lvl="0" indent="0">
              <a:buNone/>
            </a:pPr>
            <a:endParaRPr lang="ru-RU" sz="2800" dirty="0" smtClean="0"/>
          </a:p>
          <a:p>
            <a:pPr marL="0" lvl="0" indent="0">
              <a:buNone/>
            </a:pPr>
            <a:endParaRPr lang="ru-RU" sz="2800" dirty="0"/>
          </a:p>
          <a:p>
            <a:pPr marL="0" lvl="0" indent="0">
              <a:buNone/>
            </a:pPr>
            <a:endParaRPr lang="ru-RU" sz="2800" dirty="0" smtClean="0"/>
          </a:p>
          <a:p>
            <a:pPr marL="0" lvl="0" indent="0">
              <a:buNone/>
            </a:pPr>
            <a:endParaRPr lang="ru-RU" sz="2800" dirty="0"/>
          </a:p>
          <a:p>
            <a:pPr marL="0" lvl="0" indent="0">
              <a:buNone/>
            </a:pPr>
            <a:endParaRPr lang="ru-RU" sz="2800" dirty="0" smtClean="0"/>
          </a:p>
          <a:p>
            <a:pPr marL="0" lvl="0" indent="0">
              <a:buNone/>
            </a:pPr>
            <a:r>
              <a:rPr lang="ru-RU" sz="2800" smtClean="0"/>
              <a:t>        </a:t>
            </a:r>
            <a:r>
              <a:rPr lang="ru-RU" sz="4800" b="1" smtClean="0">
                <a:solidFill>
                  <a:srgbClr val="C00000"/>
                </a:solidFill>
              </a:rPr>
              <a:t>тыква</a:t>
            </a:r>
            <a:r>
              <a:rPr lang="ru-RU" sz="4000" smtClean="0"/>
              <a:t> </a:t>
            </a:r>
            <a:r>
              <a:rPr lang="ru-RU" sz="2800" smtClean="0"/>
              <a:t>        </a:t>
            </a:r>
            <a:r>
              <a:rPr lang="ru-RU" sz="4800" b="1" smtClean="0">
                <a:solidFill>
                  <a:srgbClr val="C00000"/>
                </a:solidFill>
              </a:rPr>
              <a:t>ворона     корова</a:t>
            </a:r>
            <a:endParaRPr lang="ru-RU" sz="4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027" name="Picture 3" descr="C:\Users\1\Pictures\2014-10-17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2008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63540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Верблюд решил,</a:t>
            </a:r>
          </a:p>
          <a:p>
            <a:pPr marL="0" indent="0">
              <a:buNone/>
            </a:pPr>
            <a:r>
              <a:rPr lang="ru-RU" dirty="0"/>
              <a:t>Ч</a:t>
            </a:r>
            <a:r>
              <a:rPr lang="ru-RU" dirty="0" smtClean="0"/>
              <a:t>то он жираф </a:t>
            </a:r>
          </a:p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 ходит голову задрав</a:t>
            </a:r>
          </a:p>
          <a:p>
            <a:pPr marL="0" indent="0">
              <a:buNone/>
            </a:pPr>
            <a:r>
              <a:rPr lang="ru-RU" dirty="0" smtClean="0"/>
              <a:t>У всех он вызывает смех,</a:t>
            </a:r>
          </a:p>
          <a:p>
            <a:pPr marL="0" indent="0">
              <a:buNone/>
            </a:pPr>
            <a:r>
              <a:rPr lang="ru-RU" dirty="0" smtClean="0"/>
              <a:t>А он верблюд плюет на всех!</a:t>
            </a:r>
            <a:endParaRPr lang="ru-RU" dirty="0"/>
          </a:p>
        </p:txBody>
      </p:sp>
      <p:pic>
        <p:nvPicPr>
          <p:cNvPr id="2051" name="Picture 3" descr="C:\Users\1\AppData\Local\Microsoft\Windows\Temporary Internet Files\Content.IE5\JTN3NT3B\MC90043498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4071"/>
            <a:ext cx="3594203" cy="33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\AppData\Local\Microsoft\Windows\Temporary Internet Files\Content.IE5\BHL61FRF\MP9004038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8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/>
              <a:t>Повторение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Ра, </a:t>
            </a:r>
            <a:r>
              <a:rPr lang="ru-RU" altLang="ru-RU" dirty="0" err="1" smtClean="0"/>
              <a:t>рар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ро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рор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ру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рур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ры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рыр</a:t>
            </a:r>
            <a:r>
              <a:rPr lang="ru-RU" altLang="ru-RU" dirty="0" smtClean="0"/>
              <a:t>,  </a:t>
            </a:r>
          </a:p>
          <a:p>
            <a:pPr marL="0" indent="0">
              <a:buNone/>
            </a:pPr>
            <a:r>
              <a:rPr lang="ru-RU" altLang="ru-RU" dirty="0" err="1" smtClean="0"/>
              <a:t>Ри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рир</a:t>
            </a:r>
            <a:r>
              <a:rPr lang="ru-RU" altLang="ru-RU" dirty="0" smtClean="0"/>
              <a:t>,  ар, ор, </a:t>
            </a:r>
            <a:r>
              <a:rPr lang="ru-RU" altLang="ru-RU" dirty="0" err="1" smtClean="0"/>
              <a:t>ыр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ир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ур</a:t>
            </a:r>
            <a:r>
              <a:rPr lang="ru-RU" altLang="ru-RU" dirty="0" smtClean="0"/>
              <a:t>.</a:t>
            </a:r>
          </a:p>
          <a:p>
            <a:pPr marL="0" indent="0">
              <a:buNone/>
            </a:pPr>
            <a:endParaRPr lang="ru-RU" altLang="ru-RU" dirty="0"/>
          </a:p>
          <a:p>
            <a:pPr marL="0" indent="0">
              <a:buNone/>
            </a:pPr>
            <a:r>
              <a:rPr lang="ru-RU" altLang="ru-RU" dirty="0" err="1" smtClean="0"/>
              <a:t>Ри-ру-ро</a:t>
            </a:r>
            <a:r>
              <a:rPr lang="ru-RU" altLang="ru-RU" dirty="0" smtClean="0"/>
              <a:t> – есть у мальчика ведро</a:t>
            </a:r>
          </a:p>
          <a:p>
            <a:pPr marL="0" indent="0">
              <a:buNone/>
            </a:pPr>
            <a:r>
              <a:rPr lang="ru-RU" altLang="ru-RU" dirty="0" smtClean="0"/>
              <a:t>Ра-</a:t>
            </a:r>
            <a:r>
              <a:rPr lang="ru-RU" altLang="ru-RU" dirty="0" err="1" smtClean="0"/>
              <a:t>ро</a:t>
            </a:r>
            <a:r>
              <a:rPr lang="ru-RU" altLang="ru-RU" dirty="0" smtClean="0"/>
              <a:t>-</a:t>
            </a:r>
            <a:r>
              <a:rPr lang="ru-RU" altLang="ru-RU" dirty="0" err="1" smtClean="0"/>
              <a:t>ры</a:t>
            </a:r>
            <a:r>
              <a:rPr lang="ru-RU" altLang="ru-RU" dirty="0" smtClean="0"/>
              <a:t> - подарили нам шары</a:t>
            </a:r>
          </a:p>
          <a:p>
            <a:pPr marL="0" indent="0">
              <a:buNone/>
            </a:pPr>
            <a:r>
              <a:rPr lang="ru-RU" altLang="ru-RU" dirty="0" err="1" smtClean="0"/>
              <a:t>Ро-ра-ри</a:t>
            </a:r>
            <a:r>
              <a:rPr lang="ru-RU" altLang="ru-RU" dirty="0" smtClean="0"/>
              <a:t> – вот на ветках снегири </a:t>
            </a:r>
          </a:p>
          <a:p>
            <a:pPr marL="0" indent="0">
              <a:buNone/>
            </a:pPr>
            <a:r>
              <a:rPr lang="ru-RU" altLang="ru-RU" dirty="0" smtClean="0"/>
              <a:t> </a:t>
            </a:r>
            <a:r>
              <a:rPr lang="ru-RU" altLang="ru-RU" dirty="0" err="1" smtClean="0"/>
              <a:t>Ро-ры-ра</a:t>
            </a:r>
            <a:r>
              <a:rPr lang="ru-RU" altLang="ru-RU" dirty="0" smtClean="0"/>
              <a:t> - у мышонка есть нора</a:t>
            </a:r>
          </a:p>
          <a:p>
            <a:pPr marL="0" indent="0"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26119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1\AppData\Local\Microsoft\Windows\Temporary Internet Files\Content.IE5\LTQXRC3R\MC9001574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53042"/>
            <a:ext cx="1588313" cy="18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AppData\Local\Microsoft\Windows\Temporary Internet Files\Content.IE5\BHL61FRF\MC9003597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219" y="548680"/>
            <a:ext cx="1557223" cy="18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1\AppData\Local\Microsoft\Windows\Temporary Internet Files\Content.IE5\QQISEXE7\MC90041032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71" y="2708920"/>
            <a:ext cx="3225465" cy="108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1\AppData\Local\Microsoft\Windows\Temporary Internet Files\Content.IE5\U5EY2JK0\MC90030480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0" y="4681799"/>
            <a:ext cx="1025255" cy="16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1\AppData\Local\Microsoft\Windows\Temporary Internet Files\Content.IE5\CLVZZ5M8\MC90033412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04" y="4581128"/>
            <a:ext cx="1303934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1\AppData\Local\Microsoft\Windows\Temporary Internet Files\Content.IE5\U5EY2JK0\MM900356638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395" y="480092"/>
            <a:ext cx="1719587" cy="189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1\AppData\Local\Microsoft\Windows\Temporary Internet Files\Content.IE5\7P1UO4E8\MC90041251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8" y="548680"/>
            <a:ext cx="2237715" cy="175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1\AppData\Local\Microsoft\Windows\Temporary Internet Files\Content.IE5\566SOPEH\MC90034020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25" y="4578385"/>
            <a:ext cx="817474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i="1" dirty="0" smtClean="0"/>
              <a:t>Согласные буквы </a:t>
            </a:r>
            <a:r>
              <a:rPr lang="ru-RU" b="1" i="1" dirty="0" err="1" smtClean="0"/>
              <a:t>В,в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5688632" cy="309634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Вот буква </a:t>
            </a:r>
            <a:r>
              <a:rPr 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600" b="1" dirty="0" smtClean="0">
                <a:solidFill>
                  <a:schemeClr val="tx1"/>
                </a:solidFill>
              </a:rPr>
              <a:t> видна вдали </a:t>
            </a:r>
            <a:r>
              <a:rPr lang="ru-RU" sz="3600" b="1" dirty="0">
                <a:solidFill>
                  <a:schemeClr val="tx1"/>
                </a:solidFill>
              </a:rPr>
              <a:t>К</a:t>
            </a:r>
            <a:r>
              <a:rPr lang="ru-RU" sz="3600" b="1" dirty="0" smtClean="0">
                <a:solidFill>
                  <a:schemeClr val="tx1"/>
                </a:solidFill>
              </a:rPr>
              <a:t>расивая, витая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Как будто крендель испекли,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Приезжих поджидая.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1\AppData\Local\Microsoft\Windows\Temporary Internet Files\Content.IE5\JTN3NT3B\MC90021594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4128" y="2354503"/>
            <a:ext cx="2750745" cy="20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AppData\Local\Microsoft\Windows\Temporary Internet Files\Content.IE5\X2ORYJKC\MC9003404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48376"/>
            <a:ext cx="2448272" cy="1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76056" y="2795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3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86446" y="571480"/>
            <a:ext cx="106471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solidFill>
                  <a:prstClr val="white"/>
                </a:solidFill>
              </a:rPr>
              <a:t>[</a:t>
            </a:r>
            <a:r>
              <a:rPr lang="ru-RU" sz="6000" b="1" dirty="0" smtClean="0">
                <a:solidFill>
                  <a:prstClr val="white"/>
                </a:solidFill>
              </a:rPr>
              <a:t>в</a:t>
            </a:r>
            <a:r>
              <a:rPr lang="en-US" sz="6000" b="1" dirty="0" smtClean="0">
                <a:solidFill>
                  <a:prstClr val="white"/>
                </a:solidFill>
              </a:rPr>
              <a:t>]</a:t>
            </a:r>
            <a:endParaRPr lang="ru-RU" sz="60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5206" y="571480"/>
            <a:ext cx="1263487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solidFill>
                  <a:prstClr val="white"/>
                </a:solidFill>
              </a:rPr>
              <a:t>[</a:t>
            </a:r>
            <a:r>
              <a:rPr lang="ru-RU" sz="6000" b="1" dirty="0" smtClean="0">
                <a:solidFill>
                  <a:prstClr val="white"/>
                </a:solidFill>
              </a:rPr>
              <a:t>в</a:t>
            </a:r>
            <a:r>
              <a:rPr lang="en-US" sz="6000" b="1" dirty="0" smtClean="0">
                <a:solidFill>
                  <a:prstClr val="white"/>
                </a:solidFill>
              </a:rPr>
              <a:t>’]</a:t>
            </a:r>
            <a:endParaRPr lang="ru-RU" sz="6000" b="1" dirty="0">
              <a:solidFill>
                <a:prstClr val="white"/>
              </a:solidFill>
            </a:endParaRPr>
          </a:p>
        </p:txBody>
      </p:sp>
      <p:pic>
        <p:nvPicPr>
          <p:cNvPr id="5" name="Рисунок 4" descr="4f8880777b9f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2143116"/>
            <a:ext cx="2500328" cy="1428760"/>
          </a:xfrm>
          <a:prstGeom prst="rect">
            <a:avLst/>
          </a:prstGeom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4876" y="3857628"/>
            <a:ext cx="3238523" cy="24288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7715272" y="1928802"/>
            <a:ext cx="276225" cy="276225"/>
          </a:xfrm>
          <a:prstGeom prst="rect">
            <a:avLst/>
          </a:prstGeom>
        </p:spPr>
      </p:pic>
      <p:pic>
        <p:nvPicPr>
          <p:cNvPr id="9" name="Рисунок 8" descr="alphabet-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60648"/>
            <a:ext cx="4286280" cy="568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19098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22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9222" name="Picture 6" descr="karanda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1719" flipV="1">
            <a:off x="6372225" y="4508500"/>
            <a:ext cx="1944688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85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3455 -0.01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55 -0.01621 C -0.32031 -0.02639 -0.30607 -0.03658 -0.29097 -0.05047 C -0.27586 -0.06436 -0.26041 -0.07963 -0.2434 -0.1 C -0.22639 -0.12037 -0.20486 -0.14954 -0.18836 -0.17361 C -0.17187 -0.19769 -0.15694 -0.21783 -0.14479 -0.24375 C -0.13264 -0.26968 -0.1217 -0.30533 -0.11527 -0.32917 C -0.10885 -0.35301 -0.1059 -0.37315 -0.10625 -0.38727 C -0.10659 -0.40139 -0.11423 -0.40949 -0.11788 -0.41459 C -0.12152 -0.41968 -0.1243 -0.41922 -0.12812 -0.41806 C -0.13194 -0.4169 -0.13472 -0.41667 -0.14097 -0.40787 C -0.14722 -0.39908 -0.15694 -0.38241 -0.16527 -0.36505 C -0.17361 -0.34769 -0.1835 -0.32477 -0.19097 -0.30348 C -0.19843 -0.28218 -0.20086 -0.26667 -0.21007 -0.23681 C -0.21927 -0.20695 -0.23437 -0.15834 -0.246 -0.12408 C -0.25764 -0.08982 -0.26875 -0.06343 -0.27934 -0.03172 C -0.28993 3.7037E-6 -0.30173 0.04097 -0.31007 0.06574 C -0.3184 0.09051 -0.325 0.10069 -0.32934 0.11713 C -0.33368 0.13356 -0.33541 0.15115 -0.33576 0.16481 C -0.33611 0.17847 -0.33663 0.18935 -0.33194 0.19907 C -0.32725 0.20879 -0.31701 0.21921 -0.30764 0.22291 C -0.29826 0.22662 -0.28628 0.2287 -0.27552 0.22129 C -0.26475 0.21389 -0.25277 0.19467 -0.2434 0.17847 C -0.23402 0.16226 -0.22569 0.14375 -0.21909 0.12384 C -0.2125 0.10393 -0.20625 0.07639 -0.20364 0.05879 C -0.20104 0.0412 -0.20191 0.03032 -0.20364 0.01782 C -0.20538 0.00532 -0.20729 -0.00857 -0.21389 -0.01621 C -0.22048 -0.02385 -0.2335 -0.02848 -0.2434 -0.02824 C -0.2533 -0.02801 -0.26493 -0.01899 -0.27291 -0.01459 C -0.2809 -0.01019 -0.28593 -0.00649 -0.29097 -0.00255 " pathEditMode="relative" rAng="0" ptsTypes="aaaaaaaaaaaaaaaaaaaaaaaaaaaaA">
                                      <p:cBhvr>
                                        <p:cTn id="10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4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46" name="Picture 6" descr="karanda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4170" flipV="1">
            <a:off x="6372225" y="4508500"/>
            <a:ext cx="1944688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06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1094 -0.0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6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3 -0.02685 C -0.30711 -0.02986 -0.3033 -0.03287 -0.29427 -0.04051 C -0.28524 -0.04815 -0.27378 -0.05463 -0.25711 -0.07292 C -0.24045 -0.0912 -0.21302 -0.12454 -0.19427 -0.14977 C -0.17552 -0.175 -0.15937 -0.19931 -0.14427 -0.225 C -0.12916 -0.25069 -0.11336 -0.28125 -0.10312 -0.3037 C -0.09288 -0.32616 -0.08663 -0.34144 -0.08264 -0.36019 C -0.07864 -0.37894 -0.07847 -0.40301 -0.07882 -0.41644 C -0.07916 -0.42986 -0.08177 -0.43634 -0.08524 -0.44051 C -0.08871 -0.44468 -0.09375 -0.44491 -0.0993 -0.44213 C -0.10486 -0.43935 -0.11215 -0.43333 -0.11857 -0.42338 C -0.125 -0.41343 -0.13038 -0.39977 -0.13784 -0.38241 C -0.14531 -0.36505 -0.15503 -0.34097 -0.16336 -0.31921 C -0.1717 -0.29745 -0.18038 -0.27569 -0.18784 -0.25255 C -0.19531 -0.2294 -0.20017 -0.20602 -0.20833 -0.18056 C -0.21649 -0.15509 -0.22743 -0.12569 -0.23645 -0.10023 C -0.24548 -0.07477 -0.25468 -0.05093 -0.26215 -0.02847 C -0.26961 -0.00602 -0.2743 0.01204 -0.28142 0.03472 C -0.28854 0.05741 -0.29948 0.08681 -0.30451 0.10833 C -0.30955 0.12986 -0.31128 0.14954 -0.31215 0.16458 C -0.31302 0.1794 -0.31215 0.19005 -0.30955 0.19884 C -0.30694 0.20741 -0.30312 0.21389 -0.2967 0.21759 C -0.29027 0.2213 -0.28107 0.225 -0.27118 0.22106 C -0.26128 0.21713 -0.24774 0.20625 -0.23784 0.19375 C -0.22795 0.18125 -0.21892 0.15972 -0.21215 0.14583 C -0.20538 0.13194 -0.20121 0.12384 -0.1967 0.10995 C -0.19218 0.09606 -0.18784 0.07662 -0.18524 0.06204 C -0.18264 0.04745 -0.17951 0.03519 -0.18142 0.02269 C -0.18333 0.01019 -0.1908 -0.00486 -0.1967 -0.01319 C -0.2026 -0.02153 -0.21284 -0.02662 -0.21736 -0.02685 C -0.22187 -0.02708 -0.22395 -0.01968 -0.22378 -0.01481 C -0.22361 -0.00995 -0.21996 -0.00046 -0.21597 0.00231 C -0.21198 0.00509 -0.20573 0.00278 -0.1993 0.00231 C -0.19288 0.00185 -0.18455 0.00046 -0.1776 -0.00116 C -0.17066 -0.00278 -0.16423 -0.00394 -0.15711 -0.0081 C -0.15 -0.01227 -0.1427 -0.01968 -0.13524 -0.02685 " pathEditMode="relative" rAng="0" ptsTypes="aaaaaaaaaaaaaaaaaaaaaaaaaaaaaaaaaaaa">
                                      <p:cBhvr>
                                        <p:cTn id="10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27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1270" name="Picture 6" descr="karanda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97159" flipV="1">
            <a:off x="6516688" y="4581525"/>
            <a:ext cx="19446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6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6129 -0.5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9 -0.52037 C -0.16111 -0.52199 -0.16094 -0.52361 -0.16632 -0.50672 C -0.1717 -0.48982 -0.18247 -0.45047 -0.19323 -0.41945 C -0.204 -0.38843 -0.21893 -0.35486 -0.23038 -0.32037 C -0.24184 -0.28588 -0.2507 -0.25047 -0.2625 -0.2125 C -0.27431 -0.17454 -0.28976 -0.12871 -0.30104 -0.09283 C -0.31233 -0.05695 -0.31997 -0.03102 -0.33038 0.00278 C -0.3408 0.03657 -0.35295 0.07986 -0.36372 0.11041 C -0.37448 0.14097 -0.38559 0.1669 -0.39462 0.18565 C -0.40365 0.2044 -0.41146 0.21504 -0.41771 0.22338 C -0.42396 0.23171 -0.42795 0.23472 -0.43177 0.23518 C -0.43559 0.23565 -0.43802 0.23379 -0.4408 0.22662 C -0.44358 0.21944 -0.44861 0.20764 -0.44844 0.19259 C -0.44827 0.17754 -0.44479 0.15555 -0.43941 0.13611 C -0.43403 0.11666 -0.42413 0.09745 -0.41632 0.07639 C -0.40851 0.05532 -0.404 0.0368 -0.39202 0.00972 C -0.38004 -0.01736 -0.35816 -0.05903 -0.34462 -0.08611 C -0.33108 -0.1132 -0.32309 -0.12894 -0.31129 -0.15278 C -0.29948 -0.17662 -0.28716 -0.20255 -0.27413 -0.22963 C -0.26111 -0.25672 -0.24584 -0.28866 -0.23299 -0.31505 C -0.22014 -0.34144 -0.2092 -0.36528 -0.19705 -0.38866 C -0.1849 -0.41204 -0.17309 -0.43797 -0.1599 -0.45533 C -0.1467 -0.47269 -0.12969 -0.48403 -0.11771 -0.49283 C -0.10573 -0.50162 -0.09809 -0.50625 -0.0882 -0.50834 C -0.0783 -0.51042 -0.06771 -0.5081 -0.05868 -0.50486 C -0.04966 -0.50162 -0.0415 -0.49977 -0.03438 -0.48959 C -0.02726 -0.4794 -0.01979 -0.46065 -0.01632 -0.44329 C -0.01285 -0.42593 -0.01233 -0.40371 -0.01372 -0.38519 C -0.01511 -0.36667 -0.01823 -0.34931 -0.02413 -0.33218 C -0.03004 -0.31505 -0.03768 -0.29746 -0.04966 -0.28264 C -0.06163 -0.26783 -0.08038 -0.25347 -0.09584 -0.24329 C -0.11129 -0.2331 -0.12743 -0.22593 -0.14202 -0.22107 C -0.1566 -0.21621 -0.17275 -0.21574 -0.18299 -0.21435 C -0.19323 -0.21297 -0.20191 -0.2132 -0.20348 -0.2125 C -0.20504 -0.21181 -0.19983 -0.21366 -0.19202 -0.21088 C -0.1842 -0.2081 -0.16788 -0.20232 -0.15608 -0.1956 C -0.14427 -0.18889 -0.13108 -0.18426 -0.12153 -0.16991 C -0.11198 -0.15556 -0.10157 -0.13079 -0.09844 -0.10996 C -0.09532 -0.08912 -0.10052 -0.06366 -0.10226 -0.04514 C -0.104 -0.02662 -0.10434 -0.01783 -0.10868 0.00115 C -0.11302 0.02014 -0.12066 0.04953 -0.12795 0.06944 C -0.13525 0.08935 -0.14393 0.10486 -0.15226 0.12083 C -0.16059 0.1368 -0.16754 0.15115 -0.17795 0.16528 C -0.18837 0.1794 -0.20486 0.19606 -0.21511 0.20625 C -0.22535 0.21643 -0.23091 0.22129 -0.23941 0.22662 C -0.24792 0.23194 -0.25677 0.23703 -0.26632 0.23865 C -0.27587 0.24028 -0.28681 0.23958 -0.29705 0.23703 C -0.30729 0.23449 -0.31858 0.23171 -0.32795 0.22338 C -0.33733 0.21504 -0.34809 0.19606 -0.35348 0.1875 C -0.35886 0.17893 -0.35938 0.17546 -0.3599 0.17199 " pathEditMode="relative" rAng="0" ptsTypes="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3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1"/>
          </a:xfrm>
        </p:spPr>
        <p:txBody>
          <a:bodyPr/>
          <a:lstStyle/>
          <a:p>
            <a:r>
              <a:rPr lang="ru-RU" b="1" i="1" dirty="0" smtClean="0"/>
              <a:t>Читаем вместе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08912" cy="489654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400" b="1" dirty="0" smtClean="0">
                <a:solidFill>
                  <a:schemeClr val="tx1"/>
                </a:solidFill>
              </a:rPr>
              <a:t>Ви  </a:t>
            </a:r>
            <a:r>
              <a:rPr lang="ru-RU" sz="4400" b="1" dirty="0" err="1" smtClean="0">
                <a:solidFill>
                  <a:schemeClr val="tx1"/>
                </a:solidFill>
              </a:rPr>
              <a:t>ву</a:t>
            </a:r>
            <a:r>
              <a:rPr lang="ru-RU" sz="4400" b="1" dirty="0" smtClean="0">
                <a:solidFill>
                  <a:schemeClr val="tx1"/>
                </a:solidFill>
              </a:rPr>
              <a:t>  вы  </a:t>
            </a:r>
            <a:r>
              <a:rPr lang="ru-RU" sz="4400" b="1" dirty="0" err="1" smtClean="0">
                <a:solidFill>
                  <a:schemeClr val="tx1"/>
                </a:solidFill>
              </a:rPr>
              <a:t>ва</a:t>
            </a:r>
            <a:r>
              <a:rPr lang="ru-RU" sz="4400" b="1" dirty="0" smtClean="0">
                <a:solidFill>
                  <a:schemeClr val="tx1"/>
                </a:solidFill>
              </a:rPr>
              <a:t>  во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Сокол-колос             колос </a:t>
            </a:r>
            <a:r>
              <a:rPr lang="ru-RU" sz="4000" b="1" dirty="0">
                <a:solidFill>
                  <a:schemeClr val="tx1"/>
                </a:solidFill>
              </a:rPr>
              <a:t>–голос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корона-корова        солонка-колонка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Вова         вот              ловит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Слава      твои            лови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Рос    росла   вырос     выросла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Растил   вырастил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4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 Карлсоном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 Карлсоном 1</Template>
  <TotalTime>172</TotalTime>
  <Words>150</Words>
  <Application>Microsoft Office PowerPoint</Application>
  <PresentationFormat>Экран (4:3)</PresentationFormat>
  <Paragraphs>39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1_Тема Office</vt:lpstr>
      <vt:lpstr>С Карлсоном 2</vt:lpstr>
      <vt:lpstr>                        Тема урока: Согласные звуки [в'],[в']. Буквы В ,в.                   Урок на  тему:  «Согласные буквы  В,в обозначающие  согласные  звуки  [в], [в']»</vt:lpstr>
      <vt:lpstr>Повторение</vt:lpstr>
      <vt:lpstr>Презентация PowerPoint</vt:lpstr>
      <vt:lpstr> Согласные буквы В,в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Читаем вместе</vt:lpstr>
      <vt:lpstr>Ребусы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2014-10-17T14:21:58Z</dcterms:created>
  <dcterms:modified xsi:type="dcterms:W3CDTF">2014-10-20T11:43:40Z</dcterms:modified>
</cp:coreProperties>
</file>