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6" r:id="rId3"/>
    <p:sldId id="269" r:id="rId4"/>
    <p:sldId id="273" r:id="rId5"/>
    <p:sldId id="274" r:id="rId6"/>
    <p:sldId id="275" r:id="rId7"/>
    <p:sldId id="276" r:id="rId8"/>
    <p:sldId id="258" r:id="rId9"/>
    <p:sldId id="277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76197" autoAdjust="0"/>
  </p:normalViewPr>
  <p:slideViewPr>
    <p:cSldViewPr>
      <p:cViewPr varScale="1">
        <p:scale>
          <a:sx n="62" d="100"/>
          <a:sy n="62" d="100"/>
        </p:scale>
        <p:origin x="-101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070203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230355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372733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7561213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544500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586012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546185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586017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443025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8847719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551555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196580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520977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2213503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454198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3952" y="506166"/>
            <a:ext cx="6264696" cy="3642914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8000" b="1" i="1" dirty="0" err="1" smtClean="0">
                <a:solidFill>
                  <a:srgbClr val="7030A0"/>
                </a:solidFill>
                <a:latin typeface="Book Antiqua" pitchFamily="18" charset="0"/>
              </a:rPr>
              <a:t>Портфолио</a:t>
            </a:r>
            <a:r>
              <a:rPr lang="ru-RU" sz="8000" b="1" i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  <a:t>ДОШКОЛЬНИКА</a:t>
            </a:r>
            <a:endParaRPr lang="ru-RU" sz="5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0016" y="4725144"/>
            <a:ext cx="4320480" cy="1296144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spcBef>
                <a:spcPts val="6"/>
              </a:spcBef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Материал подготовлен</a:t>
            </a:r>
          </a:p>
          <a:p>
            <a:pPr marL="0" indent="0" algn="l">
              <a:spcBef>
                <a:spcPts val="6"/>
              </a:spcBef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 методистом ГИМЦ:</a:t>
            </a:r>
          </a:p>
          <a:p>
            <a:pPr marL="0" indent="0" algn="l">
              <a:spcBef>
                <a:spcPts val="6"/>
              </a:spcBef>
              <a:buNone/>
            </a:pPr>
            <a:endParaRPr lang="ru-RU" sz="2800" b="1" i="1" dirty="0" smtClean="0">
              <a:latin typeface="Book Antiqua" pitchFamily="18" charset="0"/>
            </a:endParaRPr>
          </a:p>
          <a:p>
            <a:pPr marL="0" indent="0" algn="l">
              <a:spcBef>
                <a:spcPts val="6"/>
              </a:spcBef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Н.А. Геворкян</a:t>
            </a:r>
            <a:endParaRPr lang="ru-RU" sz="2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Девочка с лейкой на пляже.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03512" y="260648"/>
            <a:ext cx="3456384" cy="4756085"/>
          </a:xfrm>
        </p:spPr>
      </p:pic>
    </p:spTree>
    <p:extLst>
      <p:ext uri="{BB962C8B-B14F-4D97-AF65-F5344CB8AC3E}">
        <p14:creationId xmlns="" xmlns:p14="http://schemas.microsoft.com/office/powerpoint/2010/main" val="255934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Book Antiqua" pitchFamily="18" charset="0"/>
              </a:rPr>
              <a:t>Критерии оценивания:</a:t>
            </a:r>
            <a:endParaRPr lang="ru-RU" sz="4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B050"/>
                </a:solidFill>
                <a:latin typeface="Book Antiqua" pitchFamily="18" charset="0"/>
              </a:rPr>
              <a:t>- </a:t>
            </a:r>
            <a:r>
              <a:rPr lang="ru-RU" sz="3600" b="1" dirty="0" smtClean="0">
                <a:solidFill>
                  <a:srgbClr val="00B050"/>
                </a:solidFill>
                <a:latin typeface="Book Antiqua" pitchFamily="18" charset="0"/>
              </a:rPr>
              <a:t>творческий подход к оформлению;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Book Antiqua" pitchFamily="18" charset="0"/>
              </a:rPr>
              <a:t>- интерес и желание ребенка;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Book Antiqua" pitchFamily="18" charset="0"/>
              </a:rPr>
              <a:t>- значимость для ребенка, его родителей и педагогов.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39416" y="866469"/>
            <a:ext cx="1065718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дошкольника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это своеобразный маршрут его развития. Это возможность лучше понять ребенка, это способ взаимодействия педагогов между собой, педагогов и родителей.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412776"/>
            <a:ext cx="9557320" cy="403244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  <a:t>Благодарим Вас </a:t>
            </a:r>
            <a:b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Book Antiqua" pitchFamily="18" charset="0"/>
              </a:rPr>
              <a:t>за внимание!</a:t>
            </a:r>
            <a:endParaRPr lang="ru-RU" sz="5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5953">
            <a:off x="644862" y="781197"/>
            <a:ext cx="3666709" cy="26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4973">
            <a:off x="4519827" y="719937"/>
            <a:ext cx="3555839" cy="23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31926">
            <a:off x="8501954" y="859516"/>
            <a:ext cx="3258753" cy="24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83432" y="404664"/>
            <a:ext cx="4392488" cy="5688632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7030A0"/>
                </a:solidFill>
                <a:latin typeface="Book Antiqua" pitchFamily="18" charset="0"/>
              </a:rPr>
              <a:t>Портолио</a:t>
            </a:r>
            <a:r>
              <a:rPr lang="ru-RU" sz="3200" b="1" i="1" dirty="0" smtClean="0">
                <a:solidFill>
                  <a:srgbClr val="7030A0"/>
                </a:solidFill>
                <a:latin typeface="Book Antiqua" pitchFamily="18" charset="0"/>
              </a:rPr>
              <a:t> дошкольника – это копилка личных достижений малыша в разнообразных видах деятельности, его успехов, положительных эмоций, возможность еще раз пережить приятные моменты своей жизни.</a:t>
            </a:r>
            <a:endParaRPr lang="ru-RU" sz="32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10" r="9010"/>
          <a:stretch>
            <a:fillRect/>
          </a:stretch>
        </p:blipFill>
        <p:spPr>
          <a:xfrm>
            <a:off x="6023992" y="1052736"/>
            <a:ext cx="4644114" cy="4130597"/>
          </a:xfrm>
        </p:spPr>
      </p:pic>
    </p:spTree>
    <p:extLst>
      <p:ext uri="{BB962C8B-B14F-4D97-AF65-F5344CB8AC3E}">
        <p14:creationId xmlns="" xmlns:p14="http://schemas.microsoft.com/office/powerpoint/2010/main" val="3491260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itchFamily="18" charset="0"/>
              </a:rPr>
              <a:t>Зачем нужно </a:t>
            </a:r>
            <a:r>
              <a:rPr lang="ru-RU" sz="4000" b="1" dirty="0" err="1" smtClean="0">
                <a:solidFill>
                  <a:srgbClr val="7030A0"/>
                </a:solidFill>
                <a:latin typeface="Book Antiqua" pitchFamily="18" charset="0"/>
              </a:rPr>
              <a:t>портфолио</a:t>
            </a:r>
            <a:r>
              <a:rPr lang="ru-RU" sz="4000" b="1" dirty="0" smtClean="0">
                <a:solidFill>
                  <a:srgbClr val="7030A0"/>
                </a:solidFill>
                <a:latin typeface="Book Antiqua" pitchFamily="18" charset="0"/>
              </a:rPr>
              <a:t> дошкольника в детском саду?</a:t>
            </a:r>
            <a:endParaRPr lang="ru-RU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Для того, чтобы посторонний человек (воспитатель, психолог) смог составить представление о ребенке, его семье и атмосфере, в которой воспитывается маленький  человечек.</a:t>
            </a:r>
            <a:endParaRPr lang="ru-RU" sz="2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Для того, чтобы можно было не только зафиксировать успехи ребенка, но и проследить динамику, оценить сильные стороны его развития.</a:t>
            </a:r>
            <a:endParaRPr lang="ru-RU" sz="2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itchFamily="18" charset="0"/>
              </a:rPr>
              <a:t>Основные функции </a:t>
            </a:r>
            <a:r>
              <a:rPr lang="ru-RU" sz="4000" b="1" dirty="0" err="1" smtClean="0">
                <a:solidFill>
                  <a:srgbClr val="7030A0"/>
                </a:solidFill>
                <a:latin typeface="Book Antiqua" pitchFamily="18" charset="0"/>
              </a:rPr>
              <a:t>портфолио</a:t>
            </a:r>
            <a:endParaRPr lang="ru-RU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Диагностическая – фиксирует изменения и рост (умственный и физический) за определенный период времени;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Book Antiqua" pitchFamily="18" charset="0"/>
              </a:rPr>
              <a:t>Целеполагательная</a:t>
            </a: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 – поддерживает учебные  цели (чему мы обучаем ребенка и для чего);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  Мотивационная – поощряет достигнутые ребенком результаты;</a:t>
            </a:r>
          </a:p>
          <a:p>
            <a:pPr>
              <a:buFont typeface="Wingdings" pitchFamily="2" charset="2"/>
              <a:buChar char="v"/>
            </a:pPr>
            <a:endParaRPr lang="ru-RU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Содержательная -  раскрывает весь спектр выполняемых работ;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Развивающая – обеспечивает непрерывность процесса обучения и развития от года к году;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 Рейтинговая – показывает диапазон навыков и умений</a:t>
            </a:r>
            <a:endParaRPr lang="ru-RU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Book Antiqua" pitchFamily="18" charset="0"/>
              </a:rPr>
              <a:t>Виды </a:t>
            </a:r>
            <a:r>
              <a:rPr lang="ru-RU" sz="5400" b="1" dirty="0" err="1" smtClean="0">
                <a:solidFill>
                  <a:srgbClr val="7030A0"/>
                </a:solidFill>
                <a:latin typeface="Book Antiqua" pitchFamily="18" charset="0"/>
              </a:rPr>
              <a:t>портфолио</a:t>
            </a:r>
            <a:endParaRPr lang="ru-RU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2276872"/>
            <a:ext cx="9753600" cy="3666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5400" b="1" i="1" dirty="0" smtClean="0">
                <a:solidFill>
                  <a:srgbClr val="00B050"/>
                </a:solidFill>
                <a:latin typeface="Book Antiqua" pitchFamily="18" charset="0"/>
              </a:rPr>
              <a:t>Электронный </a:t>
            </a:r>
            <a:r>
              <a:rPr lang="ru-RU" sz="5400" b="1" i="1" dirty="0" err="1" smtClean="0">
                <a:solidFill>
                  <a:srgbClr val="00B050"/>
                </a:solidFill>
                <a:latin typeface="Book Antiqua" pitchFamily="18" charset="0"/>
              </a:rPr>
              <a:t>портолио</a:t>
            </a:r>
            <a:r>
              <a:rPr lang="ru-RU" sz="5400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3200" b="1" i="1" dirty="0" smtClean="0">
                <a:solidFill>
                  <a:srgbClr val="00B050"/>
                </a:solidFill>
                <a:latin typeface="Book Antiqua" pitchFamily="18" charset="0"/>
              </a:rPr>
              <a:t>(основан на применении современный технологий, с использованием программы </a:t>
            </a:r>
            <a:r>
              <a:rPr lang="en-US" sz="3200" b="1" i="1" dirty="0" smtClean="0">
                <a:solidFill>
                  <a:srgbClr val="00B050"/>
                </a:solidFill>
                <a:latin typeface="Book Antiqua" pitchFamily="18" charset="0"/>
              </a:rPr>
              <a:t>Power Point)</a:t>
            </a:r>
            <a:endParaRPr lang="ru-RU" sz="3200" b="1" i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800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4800" b="1" i="1" dirty="0" err="1" smtClean="0">
                <a:solidFill>
                  <a:srgbClr val="00B050"/>
                </a:solidFill>
                <a:latin typeface="Book Antiqua" pitchFamily="18" charset="0"/>
              </a:rPr>
              <a:t>Портфолио</a:t>
            </a:r>
            <a:r>
              <a:rPr lang="ru-RU" sz="4800" b="1" i="1" dirty="0" smtClean="0">
                <a:solidFill>
                  <a:srgbClr val="00B050"/>
                </a:solidFill>
                <a:latin typeface="Book Antiqua" pitchFamily="18" charset="0"/>
              </a:rPr>
              <a:t> - раскраска</a:t>
            </a:r>
            <a:endParaRPr lang="ru-RU" sz="4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8008" y="188640"/>
            <a:ext cx="5185792" cy="13681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Рубрики </a:t>
            </a:r>
            <a:r>
              <a:rPr lang="ru-RU" b="1" dirty="0" err="1" smtClean="0">
                <a:solidFill>
                  <a:srgbClr val="7030A0"/>
                </a:solidFill>
                <a:latin typeface="Book Antiqua" pitchFamily="18" charset="0"/>
              </a:rPr>
              <a:t>портфолио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:</a:t>
            </a:r>
            <a:endParaRPr lang="ru-RU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8008" y="1556792"/>
            <a:ext cx="5760640" cy="482453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«Познакомьтесь со мной!»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«Я расту»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«Моя семья»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«Мои друзья»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«Мир вокруг нас»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«Золотые ручки»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«Расскажи обо мне»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«Размышления вслух»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«Мои достижения»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 «Я мечтаю»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«Я хочу»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8795" b="8795"/>
          <a:stretch>
            <a:fillRect/>
          </a:stretch>
        </p:blipFill>
        <p:spPr bwMode="auto">
          <a:xfrm>
            <a:off x="2207568" y="764704"/>
            <a:ext cx="3312368" cy="418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Book Antiqua" pitchFamily="18" charset="0"/>
              </a:rPr>
              <a:t>Принципы работы:</a:t>
            </a:r>
            <a:endParaRPr lang="ru-RU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905000"/>
            <a:ext cx="9753600" cy="43323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50"/>
                </a:solidFill>
                <a:latin typeface="Book Antiqua" pitchFamily="18" charset="0"/>
              </a:rPr>
              <a:t>   Первый принцип – единство всех сфер духовной жизнедеятельности ребенка: эмоциональной, волевой, познавательной, коммуникативной.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50"/>
                </a:solidFill>
                <a:latin typeface="Book Antiqua" pitchFamily="18" charset="0"/>
              </a:rPr>
              <a:t> Второй принцип – это совместная деятельность и общение взрослого и ребенка как движущая сила развития.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00B050"/>
                </a:solidFill>
                <a:latin typeface="Book Antiqua" pitchFamily="18" charset="0"/>
              </a:rPr>
              <a:t>  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  Особая атмосфера такого взаимодействия позволяет раскрыть и развить потенциальные возможности маленького человека, его скрытые  творческие силы и лучшие человеческие качества.</a:t>
            </a:r>
            <a:endParaRPr lang="ru-RU" sz="2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912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Book Antiqua" pitchFamily="18" charset="0"/>
              </a:rPr>
              <a:t>Этапы работы:</a:t>
            </a:r>
            <a:endParaRPr lang="ru-RU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1556792"/>
            <a:ext cx="10061376" cy="4386808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Постановочный.</a:t>
            </a:r>
          </a:p>
          <a:p>
            <a:pPr marL="502920" indent="-457200">
              <a:buAutoNum type="arabicPeriod"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Поисковый.</a:t>
            </a:r>
          </a:p>
          <a:p>
            <a:pPr marL="502920" indent="-45720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2.1. Сбор информации</a:t>
            </a:r>
          </a:p>
          <a:p>
            <a:pPr marL="502920" indent="-45720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2.2. Индивидуальная работа с детьми</a:t>
            </a:r>
          </a:p>
          <a:p>
            <a:pPr marL="502920" indent="-45720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2.3. Взаимодействие с родителями</a:t>
            </a:r>
          </a:p>
          <a:p>
            <a:pPr marL="502920" indent="-45720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2.4. Консультация с педагогами</a:t>
            </a:r>
          </a:p>
          <a:p>
            <a:pPr marL="502920" indent="-45720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Book Antiqua" pitchFamily="18" charset="0"/>
              </a:rPr>
              <a:t>3. Заключительный</a:t>
            </a:r>
            <a:endParaRPr lang="ru-RU" sz="2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2052" name="Picture 4" descr="C:\Documents and Settings\Работник\Local Settings\Temporary Internet Files\Content.IE5\IRSKA1NV\MP9004484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988840"/>
            <a:ext cx="2670043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Система работы по внедрению технологии «</a:t>
            </a:r>
            <a:r>
              <a:rPr lang="ru-RU" b="1" dirty="0" err="1" smtClean="0">
                <a:solidFill>
                  <a:srgbClr val="7030A0"/>
                </a:solidFill>
                <a:latin typeface="Book Antiqua" pitchFamily="18" charset="0"/>
              </a:rPr>
              <a:t>Портфолио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 дошкольника»</a:t>
            </a:r>
            <a:endParaRPr lang="ru-RU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83432" y="2276872"/>
            <a:ext cx="3168352" cy="288032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Работа с педагогами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51784" y="2996952"/>
            <a:ext cx="3456384" cy="288032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детьми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80176" y="2204864"/>
            <a:ext cx="3528392" cy="288032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родителями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15680" y="1628800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07968" y="155679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92144" y="155679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345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TS103417345</Template>
  <TotalTime>0</TotalTime>
  <Words>414</Words>
  <Application>Microsoft Office PowerPoint</Application>
  <PresentationFormat>Произвольный</PresentationFormat>
  <Paragraphs>56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TS103417345</vt:lpstr>
      <vt:lpstr>Портфолио   ДОШКОЛЬНИКА</vt:lpstr>
      <vt:lpstr>Слайд 2</vt:lpstr>
      <vt:lpstr>Зачем нужно портфолио дошкольника в детском саду?</vt:lpstr>
      <vt:lpstr>Основные функции портфолио</vt:lpstr>
      <vt:lpstr>Виды портфолио</vt:lpstr>
      <vt:lpstr>Рубрики портфолио:</vt:lpstr>
      <vt:lpstr>Принципы работы:</vt:lpstr>
      <vt:lpstr>Этапы работы:</vt:lpstr>
      <vt:lpstr>Система работы по внедрению технологии «Портфолио дошкольника»</vt:lpstr>
      <vt:lpstr>Критерии оценивания:</vt:lpstr>
      <vt:lpstr>Слайд 11</vt:lpstr>
      <vt:lpstr>   Благодарим Вас 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2013-02-17T21:00:00Z</dcterms:created>
  <dcterms:modified xsi:type="dcterms:W3CDTF">2013-03-14T01:04:29Z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