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86" r:id="rId3"/>
    <p:sldId id="287" r:id="rId4"/>
    <p:sldId id="285" r:id="rId5"/>
    <p:sldId id="258" r:id="rId6"/>
    <p:sldId id="263" r:id="rId7"/>
    <p:sldId id="278" r:id="rId8"/>
    <p:sldId id="283" r:id="rId9"/>
    <p:sldId id="31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45E9C-1CAF-411F-B375-BE9133644DC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37148-A957-440D-A6A6-D96E45C18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37148-A957-440D-A6A6-D96E45C1806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EC369C-584D-44D9-8464-68B07D25508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312599B-0756-41DF-BFDB-DAB98FC54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369C-584D-44D9-8464-68B07D25508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599B-0756-41DF-BFDB-DAB98FC54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369C-584D-44D9-8464-68B07D25508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599B-0756-41DF-BFDB-DAB98FC54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EC369C-584D-44D9-8464-68B07D25508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12599B-0756-41DF-BFDB-DAB98FC54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EC369C-584D-44D9-8464-68B07D25508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312599B-0756-41DF-BFDB-DAB98FC54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369C-584D-44D9-8464-68B07D25508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599B-0756-41DF-BFDB-DAB98FC54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369C-584D-44D9-8464-68B07D25508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599B-0756-41DF-BFDB-DAB98FC54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EC369C-584D-44D9-8464-68B07D25508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12599B-0756-41DF-BFDB-DAB98FC54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369C-584D-44D9-8464-68B07D25508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599B-0756-41DF-BFDB-DAB98FC54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EC369C-584D-44D9-8464-68B07D25508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12599B-0756-41DF-BFDB-DAB98FC54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EC369C-584D-44D9-8464-68B07D25508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12599B-0756-41DF-BFDB-DAB98FC54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EC369C-584D-44D9-8464-68B07D25508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12599B-0756-41DF-BFDB-DAB98FC54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«Развитие мелкой моторики рук     у детей дошкольного  возраста средствами нетрадиционного рисования»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Дима\Desktop\kdIpXKLv5L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262114"/>
            <a:ext cx="4643470" cy="3050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857356" y="1428736"/>
            <a:ext cx="55721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Презентация опыта  работы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Юрченко Ольги Аркадьевны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воспитателя МБДОУ «Детский сад №26»Ягодка»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err="1" smtClean="0"/>
              <a:t>г.Камень-на-Оби</a:t>
            </a:r>
            <a:endParaRPr lang="ru-RU" b="1" dirty="0" smtClean="0"/>
          </a:p>
          <a:p>
            <a:pPr algn="ctr"/>
            <a:r>
              <a:rPr lang="ru-RU" b="1" dirty="0" smtClean="0"/>
              <a:t>2014год</a:t>
            </a:r>
            <a:endParaRPr lang="ru-RU" b="1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7467600" cy="625966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 Мониторинг  </a:t>
            </a:r>
          </a:p>
          <a:p>
            <a:pPr algn="ctr">
              <a:buNone/>
            </a:pPr>
            <a:r>
              <a:rPr lang="ru-RU" sz="5600" b="1" dirty="0" smtClean="0"/>
              <a:t>Для определения уровня развития у детей творческих способностей, развития мелкой моторики проводится мониторинг  (2 раза в год).</a:t>
            </a:r>
          </a:p>
          <a:p>
            <a:pPr algn="ctr">
              <a:buNone/>
            </a:pPr>
            <a:r>
              <a:rPr lang="ru-RU" sz="5600" b="1" dirty="0" smtClean="0"/>
              <a:t> </a:t>
            </a:r>
            <a:r>
              <a:rPr lang="ru-RU" sz="5600" b="1" dirty="0" smtClean="0">
                <a:solidFill>
                  <a:srgbClr val="C00000"/>
                </a:solidFill>
              </a:rPr>
              <a:t>Цель</a:t>
            </a:r>
            <a:r>
              <a:rPr lang="ru-RU" sz="5600" dirty="0" smtClean="0"/>
              <a:t>: </a:t>
            </a:r>
            <a:r>
              <a:rPr lang="ru-RU" sz="5600" b="1" dirty="0" smtClean="0"/>
              <a:t>выявление уровня освоения сенсорных эталонов детьми дошкольного возраста, овладения навыками работы с нетрадиционными материалами.</a:t>
            </a:r>
          </a:p>
          <a:p>
            <a:pPr algn="ctr">
              <a:buNone/>
            </a:pPr>
            <a:r>
              <a:rPr lang="ru-RU" sz="5600" b="1" dirty="0" smtClean="0"/>
              <a:t>В процессе мониторинга  выявляются :</a:t>
            </a:r>
          </a:p>
          <a:p>
            <a:pPr algn="ctr">
              <a:buNone/>
            </a:pPr>
            <a:r>
              <a:rPr lang="ru-RU" sz="5600" b="1" dirty="0" smtClean="0"/>
              <a:t>-уровни технических умений и навыков;</a:t>
            </a:r>
          </a:p>
          <a:p>
            <a:pPr algn="ctr">
              <a:buNone/>
            </a:pPr>
            <a:r>
              <a:rPr lang="ru-RU" sz="5600" b="1" dirty="0" smtClean="0"/>
              <a:t>- представления и умения детей ориентироваться в:  </a:t>
            </a:r>
          </a:p>
          <a:p>
            <a:pPr algn="ctr"/>
            <a:r>
              <a:rPr lang="ru-RU" sz="5600" b="1" dirty="0" smtClean="0"/>
              <a:t>-цветах, формах, величине;</a:t>
            </a:r>
          </a:p>
          <a:p>
            <a:pPr algn="ctr"/>
            <a:r>
              <a:rPr lang="ru-RU" sz="5600" b="1" dirty="0" smtClean="0"/>
              <a:t>нетрадиционных </a:t>
            </a:r>
            <a:r>
              <a:rPr lang="ru-RU" sz="5600" b="1" dirty="0" err="1" smtClean="0"/>
              <a:t>изоматериалах</a:t>
            </a:r>
            <a:r>
              <a:rPr lang="ru-RU" sz="5600" b="1" dirty="0" smtClean="0"/>
              <a:t> и техниках.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 </a:t>
            </a:r>
            <a:r>
              <a:rPr lang="ru-RU" sz="5600" b="1" dirty="0" smtClean="0"/>
              <a:t>За последние годы работы по данной теме, могу отметить, что дети, занимающиеся в кружке, имеют хорошую подготовку к школе, у них лучше развита моторика рук, движения рук свободны под контролем зрения.</a:t>
            </a:r>
          </a:p>
          <a:p>
            <a:pPr algn="ctr">
              <a:buNone/>
            </a:pPr>
            <a:endParaRPr lang="ru-RU" sz="5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Литература:</a:t>
            </a:r>
          </a:p>
          <a:p>
            <a:pPr algn="ctr"/>
            <a:r>
              <a:rPr lang="ru-RU" sz="5600" b="1" dirty="0" smtClean="0"/>
              <a:t>-</a:t>
            </a:r>
            <a:r>
              <a:rPr lang="ru-RU" sz="5600" b="1" dirty="0" err="1" smtClean="0"/>
              <a:t>М.А.Парнах</a:t>
            </a:r>
            <a:r>
              <a:rPr lang="ru-RU" sz="5600" b="1" dirty="0" smtClean="0"/>
              <a:t> «Уроки изобразительного искусства»(курс развивающих занятий для детей дошкольного возраста) Москва-2000г.</a:t>
            </a:r>
          </a:p>
          <a:p>
            <a:pPr algn="ctr"/>
            <a:r>
              <a:rPr lang="ru-RU" sz="5600" b="1" dirty="0" smtClean="0"/>
              <a:t>-М.М.Евдокимова «Волшебные краски» Москва «Школьная пресса» 2001г.</a:t>
            </a:r>
          </a:p>
          <a:p>
            <a:pPr algn="ctr"/>
            <a:r>
              <a:rPr lang="ru-RU" sz="5600" b="1" dirty="0" smtClean="0"/>
              <a:t>-А.А.Фатеева «Рисуем без кисточки»(практическое приложение) Ярославль, Академия развития 2006г.</a:t>
            </a:r>
          </a:p>
          <a:p>
            <a:pPr algn="ctr"/>
            <a:endParaRPr lang="ru-RU" sz="5600" b="1" dirty="0" smtClean="0"/>
          </a:p>
          <a:p>
            <a:pPr algn="ctr">
              <a:buNone/>
            </a:pPr>
            <a:endParaRPr lang="ru-RU" sz="5600" b="1" dirty="0" smtClean="0"/>
          </a:p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ru-RU" sz="5600" b="1" dirty="0" smtClean="0"/>
          </a:p>
          <a:p>
            <a:pPr algn="ctr">
              <a:buNone/>
            </a:pPr>
            <a:r>
              <a:rPr lang="ru-RU" sz="5600" b="1" dirty="0" smtClean="0"/>
              <a:t>                                        </a:t>
            </a:r>
          </a:p>
          <a:p>
            <a:pPr algn="ctr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7929618" cy="6500858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 «Истоки способностей и дарования детей -  на кончиках        пальцев.</a:t>
            </a:r>
          </a:p>
          <a:p>
            <a:pPr algn="r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От пальцев, образно говоря,  идут тончайшие нити – ручейки, которые питают источник творческой мысли. Другими словами, чем больше мастерства в детской руке, тем умнее ребёнок».                                                                </a:t>
            </a:r>
            <a:r>
              <a:rPr lang="ru-RU" sz="1400" b="1" dirty="0" smtClean="0"/>
              <a:t>                       В.А.Сухомлинский  </a:t>
            </a: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Все </a:t>
            </a:r>
            <a:r>
              <a:rPr lang="ru-RU" sz="1400" b="1" dirty="0" smtClean="0"/>
              <a:t>мы знаем, что рисование одно из самых больших удовольствий для ребенка, оно   </a:t>
            </a:r>
            <a:r>
              <a:rPr lang="ru-RU" sz="1400" b="1" dirty="0" smtClean="0"/>
              <a:t>раскрывает  </a:t>
            </a:r>
            <a:r>
              <a:rPr lang="ru-RU" sz="1400" b="1" dirty="0" smtClean="0"/>
              <a:t>внутренний мир маленького человека. Ведь рисуя, ребенок отражает не только  то, что видит вокруг, но и проявляет собственную фантазию.</a:t>
            </a:r>
          </a:p>
          <a:p>
            <a:pPr algn="ctr">
              <a:buNone/>
            </a:pPr>
            <a:r>
              <a:rPr lang="ru-RU" sz="1400" b="1" dirty="0" smtClean="0"/>
              <a:t> Рисование необычными материалами, оригинальными техниками позволяет детям </a:t>
            </a:r>
            <a:r>
              <a:rPr lang="ru-RU" sz="1400" b="1" dirty="0" smtClean="0"/>
              <a:t>ощутить незабываемые </a:t>
            </a:r>
            <a:r>
              <a:rPr lang="ru-RU" sz="1400" b="1" dirty="0" smtClean="0"/>
              <a:t>положительные эмоции. Нетрадиционное рисование доставляет детям множество положительных эмоций, раскрывает новые возможности использования хорошо знакомых им предметов в качестве художественных материалов, удивляет своей непредсказуемостью. Оригинальное рисование без кисточки и карандаша расковывает ребенка, позволяет почувствовать краски, их характер, настроение. Незаметно для себя дети учатся наблюдать, думать, фантазировать.</a:t>
            </a:r>
          </a:p>
          <a:p>
            <a:pPr algn="ctr">
              <a:buNone/>
            </a:pPr>
            <a:r>
              <a:rPr lang="ru-RU" sz="1400" b="1" dirty="0" smtClean="0"/>
              <a:t>Педагог должен пробудить в каждом ребенке веру в его творческие способности, индивидуальность, неповторимость, веру в то, что он пришел в этот мир творить красоту.</a:t>
            </a:r>
          </a:p>
          <a:p>
            <a:pPr algn="ctr">
              <a:buNone/>
            </a:pPr>
            <a:r>
              <a:rPr lang="ru-RU" sz="1400" b="1" dirty="0" smtClean="0"/>
              <a:t>По рисункам детей можно проследить, как развивается ребенок, его мелкая моторика, какого уровня она достигает на каждом возрастном этапе.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Мелкая моторика </a:t>
            </a:r>
            <a:r>
              <a:rPr lang="ru-RU" sz="1400" b="1" dirty="0" smtClean="0"/>
              <a:t>– это </a:t>
            </a:r>
            <a:r>
              <a:rPr lang="ru-RU" sz="1400" dirty="0" smtClean="0"/>
              <a:t> </a:t>
            </a:r>
            <a:r>
              <a:rPr lang="ru-RU" sz="1400" b="1" dirty="0" smtClean="0"/>
              <a:t>двигательная деятельность, которая обусловлена скоординированной работой мелких мышц руки и глаза.</a:t>
            </a:r>
          </a:p>
          <a:p>
            <a:pPr algn="ctr">
              <a:buNone/>
            </a:pPr>
            <a:r>
              <a:rPr lang="ru-RU" sz="1400" b="1" dirty="0" smtClean="0"/>
              <a:t>От развития мелкой моторики напрямую зависит работа речевых и мыслительных центров головного мозга</a:t>
            </a:r>
            <a:r>
              <a:rPr lang="ru-RU" sz="1400" dirty="0" smtClean="0"/>
              <a:t>.</a:t>
            </a:r>
            <a:r>
              <a:rPr lang="ru-RU" sz="1400" b="1" dirty="0" smtClean="0"/>
              <a:t> Учёные давно установили точную взаимосвязь между тренировкой артикуляционного аппарата и мелкими движениями пальцев рук. Ежедневные упражнения для пальчиков воздействуют на определённые участки коры больших полушарий мозга, а значит, способствуют более качественному развитию мышления, памяти, речи. </a:t>
            </a:r>
            <a:endParaRPr lang="ru-RU" sz="1400" b="1" dirty="0" smtClean="0"/>
          </a:p>
          <a:p>
            <a:pPr algn="ctr">
              <a:buNone/>
            </a:pPr>
            <a:r>
              <a:rPr lang="ru-RU" sz="1400" b="1" dirty="0" smtClean="0"/>
              <a:t>Для развития мелкой моторики руки разработано много интересных методов и приемов, используются разнообразные стимулирующие материалы.</a:t>
            </a:r>
          </a:p>
          <a:p>
            <a:pPr algn="ctr"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                                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001056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/>
              <a:t>Например</a:t>
            </a:r>
            <a:r>
              <a:rPr lang="ru-RU" sz="1400" b="1" dirty="0" smtClean="0"/>
              <a:t>, в Китае распространены упражнения ладоней с камнями и металлическими шарами. В Японии широко используются упражнения для ладоней и пальцев с грецкими орехами. Талантом нашей народной педагогики созданы игры «Ладушки», «Сорока - белобока», «Коза рогатая» и т.п. В своей работе я использую накопленный опыт по данному направлению и основной принцип дидактики: от простого к сложному. Подборка игр и упражнений, их интенсивность, количественный и качественный состав варьируются в зависимости от индивидуальных и возрастных особенностей детей. Пальчиковый </a:t>
            </a:r>
            <a:r>
              <a:rPr lang="ru-RU" sz="1400" b="1" dirty="0" err="1" smtClean="0"/>
              <a:t>игротренинг</a:t>
            </a:r>
            <a:r>
              <a:rPr lang="ru-RU" sz="1400" b="1" dirty="0" smtClean="0"/>
              <a:t>, массаж кистей рук, пальчиковая гимнастика, физкультминутки, пальчиковые игры со стихами,  скороговорками.</a:t>
            </a:r>
          </a:p>
          <a:p>
            <a:pPr algn="ctr">
              <a:buNone/>
            </a:pPr>
            <a:r>
              <a:rPr lang="ru-RU" sz="1400" b="1" dirty="0" smtClean="0"/>
              <a:t>Для более эффективного результата в развитии мелкой моторики я использую </a:t>
            </a:r>
          </a:p>
          <a:p>
            <a:pPr algn="ctr">
              <a:buNone/>
            </a:pPr>
            <a:r>
              <a:rPr lang="ru-RU" sz="1400" b="1" dirty="0" smtClean="0"/>
              <a:t>нетрадиционные техники рисования.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Нетрадиционные техники рисования</a:t>
            </a:r>
            <a:r>
              <a:rPr lang="ru-RU" sz="1400" b="1" dirty="0" smtClean="0"/>
              <a:t> – это способы создания нового, оригинального произведения искусства, в котором гармонирует все: и цвет, и линия, и сюжет. Это огромная возможность для детей думать, пробовать, искать, экспериментировать, а самое главное, </a:t>
            </a:r>
            <a:r>
              <a:rPr lang="ru-RU" sz="1400" b="1" dirty="0" err="1" smtClean="0"/>
              <a:t>самовыражаться</a:t>
            </a:r>
            <a:r>
              <a:rPr lang="ru-RU" sz="1400" b="1" dirty="0" smtClean="0"/>
              <a:t>.</a:t>
            </a:r>
          </a:p>
          <a:p>
            <a:pPr>
              <a:buNone/>
            </a:pPr>
            <a:r>
              <a:rPr lang="ru-RU" sz="1400" b="1" dirty="0" smtClean="0"/>
              <a:t>Я считаю очень важным  в дошкольном возрасте как можно раньше создавать условия для накопления ребенком практического опыта, развивать навыки ручной умелости, формировать механизмы, необходимые для будущего овладения письмом</a:t>
            </a:r>
            <a:r>
              <a:rPr lang="ru-RU" sz="1400" dirty="0" smtClean="0"/>
              <a:t>.</a:t>
            </a:r>
          </a:p>
          <a:p>
            <a:pPr algn="ctr">
              <a:buNone/>
            </a:pPr>
            <a:r>
              <a:rPr lang="ru-RU" sz="1400" b="1" dirty="0" smtClean="0"/>
              <a:t>Поэтому </a:t>
            </a:r>
            <a:r>
              <a:rPr lang="ru-RU" sz="1400" b="1" dirty="0" smtClean="0">
                <a:solidFill>
                  <a:srgbClr val="C00000"/>
                </a:solidFill>
              </a:rPr>
              <a:t>цель</a:t>
            </a:r>
            <a:r>
              <a:rPr lang="ru-RU" sz="1400" b="1" dirty="0" smtClean="0"/>
              <a:t> моей работы:</a:t>
            </a:r>
          </a:p>
          <a:p>
            <a:r>
              <a:rPr lang="ru-RU" sz="1400" dirty="0" smtClean="0"/>
              <a:t>  </a:t>
            </a:r>
            <a:r>
              <a:rPr lang="ru-RU" sz="1400" b="1" dirty="0" smtClean="0"/>
              <a:t>Развитие мелкой моторики пальцев рук через организованную деятельность: нетрадиционное рисование.</a:t>
            </a:r>
          </a:p>
          <a:p>
            <a:pPr>
              <a:buNone/>
            </a:pPr>
            <a:r>
              <a:rPr lang="ru-RU" sz="1400" b="1" dirty="0" smtClean="0"/>
              <a:t>       </a:t>
            </a:r>
            <a:r>
              <a:rPr lang="ru-RU" sz="1400" b="1" dirty="0" smtClean="0">
                <a:solidFill>
                  <a:srgbClr val="C00000"/>
                </a:solidFill>
              </a:rPr>
              <a:t>Задачи:  </a:t>
            </a:r>
            <a:r>
              <a:rPr lang="ru-RU" sz="1400" b="1" dirty="0" smtClean="0"/>
              <a:t>-развивать мелкую моторику кистей рук  и тактильное восприятие; -обогащать словарный запас детей</a:t>
            </a:r>
          </a:p>
          <a:p>
            <a:r>
              <a:rPr lang="ru-RU" sz="1400" b="1" dirty="0" smtClean="0"/>
              <a:t> -учить рисовать нетрадиционными способами</a:t>
            </a:r>
          </a:p>
          <a:p>
            <a:r>
              <a:rPr lang="ru-RU" sz="1400" b="1" dirty="0" smtClean="0"/>
              <a:t>-формировать способность получать радость от творчества,</a:t>
            </a:r>
          </a:p>
          <a:p>
            <a:pPr>
              <a:buNone/>
            </a:pPr>
            <a:r>
              <a:rPr lang="ru-RU" sz="1400" b="1" dirty="0" smtClean="0"/>
              <a:t>-создавать условия для проявления творчества ребёнка.</a:t>
            </a:r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329642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/>
              <a:t>Учитывая </a:t>
            </a:r>
            <a:r>
              <a:rPr lang="ru-RU" sz="1400" b="1" dirty="0" smtClean="0"/>
              <a:t>возрастные особенности дошкольников,  для нетрадиционного рисования рекомендуется использовать особенные техники и приемы.</a:t>
            </a:r>
          </a:p>
          <a:p>
            <a:pPr>
              <a:buNone/>
            </a:pPr>
            <a:r>
              <a:rPr lang="ru-RU" sz="1400" b="1" dirty="0" smtClean="0"/>
              <a:t>Так, для детей младшего дошкольного возраста при рисовании уместно использовать технику </a:t>
            </a:r>
            <a:r>
              <a:rPr lang="ru-RU" sz="1400" b="1" dirty="0" smtClean="0">
                <a:solidFill>
                  <a:srgbClr val="C00000"/>
                </a:solidFill>
              </a:rPr>
              <a:t>«рисование руками» </a:t>
            </a:r>
            <a:r>
              <a:rPr lang="ru-RU" sz="1400" b="1" dirty="0" smtClean="0"/>
              <a:t>(ладонью, ребром ладони, кулаком, пальцами), ватными палочками, тычками, оттиск печатками из поролона, отпечатки листьями.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Рисование пальчиками 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         </a:t>
            </a:r>
            <a:r>
              <a:rPr lang="ru-RU" sz="1400" b="1" dirty="0" smtClean="0">
                <a:solidFill>
                  <a:srgbClr val="C00000"/>
                </a:solidFill>
              </a:rPr>
              <a:t>Рисование ладошкой</a:t>
            </a:r>
            <a:r>
              <a:rPr lang="ru-RU" sz="1400" b="1" dirty="0" smtClean="0"/>
              <a:t>                   </a:t>
            </a:r>
            <a:r>
              <a:rPr lang="ru-RU" sz="1400" b="1" dirty="0" smtClean="0"/>
              <a:t>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Рисование крышкой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                                    </a:t>
            </a:r>
          </a:p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22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2" descr="G:\SDC10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2428892" cy="1785490"/>
          </a:xfrm>
          <a:prstGeom prst="rect">
            <a:avLst/>
          </a:prstGeom>
          <a:noFill/>
        </p:spPr>
      </p:pic>
      <p:pic>
        <p:nvPicPr>
          <p:cNvPr id="5" name="Picture 2" descr="G:\SDC10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857364"/>
            <a:ext cx="2421669" cy="1785950"/>
          </a:xfrm>
          <a:prstGeom prst="rect">
            <a:avLst/>
          </a:prstGeom>
          <a:noFill/>
        </p:spPr>
      </p:pic>
      <p:pic>
        <p:nvPicPr>
          <p:cNvPr id="6" name="Содержимое 3" descr="G:\фотограф\DSCN0055.jpg"/>
          <p:cNvPicPr>
            <a:picLocks/>
          </p:cNvPicPr>
          <p:nvPr/>
        </p:nvPicPr>
        <p:blipFill>
          <a:blip r:embed="rId4" cstate="print"/>
          <a:srcRect l="3046" t="18736" b="-4966"/>
          <a:stretch>
            <a:fillRect/>
          </a:stretch>
        </p:blipFill>
        <p:spPr bwMode="auto">
          <a:xfrm>
            <a:off x="5786446" y="1857364"/>
            <a:ext cx="2643206" cy="19288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1" y="3786190"/>
            <a:ext cx="2500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Рисование тычком</a:t>
            </a:r>
          </a:p>
        </p:txBody>
      </p:sp>
      <p:pic>
        <p:nvPicPr>
          <p:cNvPr id="8" name="Picture 2" descr="G:\SDC103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500570"/>
            <a:ext cx="2571768" cy="19288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00298" y="3857628"/>
            <a:ext cx="3571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8" indent="-27432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1400" b="1" dirty="0" smtClean="0">
                <a:solidFill>
                  <a:srgbClr val="C00000"/>
                </a:solidFill>
              </a:rPr>
              <a:t>Рисование малым </a:t>
            </a:r>
            <a:r>
              <a:rPr lang="ru-RU" sz="1400" b="1" dirty="0" smtClean="0">
                <a:solidFill>
                  <a:srgbClr val="C00000"/>
                </a:solidFill>
              </a:rPr>
              <a:t>поролоновым </a:t>
            </a:r>
            <a:r>
              <a:rPr lang="ru-RU" sz="1400" b="1" dirty="0" smtClean="0">
                <a:solidFill>
                  <a:srgbClr val="C00000"/>
                </a:solidFill>
              </a:rPr>
              <a:t>тычком</a:t>
            </a:r>
          </a:p>
        </p:txBody>
      </p:sp>
      <p:pic>
        <p:nvPicPr>
          <p:cNvPr id="10" name="Picture 2" descr="G:\SDC103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500570"/>
            <a:ext cx="2643206" cy="19473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00760" y="3857627"/>
            <a:ext cx="2857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8" indent="-27432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1400" b="1" dirty="0" smtClean="0">
                <a:solidFill>
                  <a:srgbClr val="C00000"/>
                </a:solidFill>
              </a:rPr>
              <a:t>Рисование ватной палочкой</a:t>
            </a:r>
          </a:p>
        </p:txBody>
      </p:sp>
      <p:pic>
        <p:nvPicPr>
          <p:cNvPr id="12" name="Picture 4" descr="G:\SDC103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500570"/>
            <a:ext cx="273448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643998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</a:t>
            </a:r>
          </a:p>
          <a:p>
            <a:pPr algn="ctr"/>
            <a:endParaRPr lang="ru-RU" sz="2800" b="1" dirty="0"/>
          </a:p>
        </p:txBody>
      </p:sp>
      <p:pic>
        <p:nvPicPr>
          <p:cNvPr id="8" name="Picture 2" descr="C:\Users\Дима\Desktop\Мама\кружок-фото\SDC15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5"/>
            <a:ext cx="2571768" cy="173200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857884" y="0"/>
            <a:ext cx="29289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Большой поролоновый тычок</a:t>
            </a:r>
          </a:p>
        </p:txBody>
      </p:sp>
      <p:pic>
        <p:nvPicPr>
          <p:cNvPr id="14" name="Picture 2" descr="G:\SDC10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57166"/>
            <a:ext cx="2590077" cy="171451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14678" y="0"/>
            <a:ext cx="24759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Отпечатки листьями</a:t>
            </a:r>
            <a:endParaRPr lang="ru-RU" sz="1400" dirty="0"/>
          </a:p>
        </p:txBody>
      </p:sp>
      <p:pic>
        <p:nvPicPr>
          <p:cNvPr id="16" name="Picture 2" descr="G:\SDC103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57166"/>
            <a:ext cx="2663790" cy="171451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28596" y="0"/>
            <a:ext cx="24288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Печатки из поролона</a:t>
            </a:r>
            <a:endParaRPr lang="ru-RU" sz="14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2071678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В старшем возрасте техники усложняются, добавляются новые, более сложные:</a:t>
            </a:r>
            <a:br>
              <a:rPr lang="ru-RU" sz="1400" b="1" dirty="0" smtClean="0"/>
            </a:b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5721" y="2285992"/>
            <a:ext cx="26432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</a:rPr>
              <a:t>Пластилинография</a:t>
            </a:r>
            <a:endParaRPr lang="ru-RU" sz="1400" dirty="0"/>
          </a:p>
        </p:txBody>
      </p:sp>
      <p:pic>
        <p:nvPicPr>
          <p:cNvPr id="23" name="Picture 1" descr="C:\Users\user\Desktop\SDC127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714620"/>
            <a:ext cx="2786050" cy="1857387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857489" y="2285992"/>
            <a:ext cx="3000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Рисование  пластиковой бутылкой</a:t>
            </a:r>
            <a:endParaRPr lang="ru-RU" sz="1400" dirty="0"/>
          </a:p>
        </p:txBody>
      </p:sp>
      <p:pic>
        <p:nvPicPr>
          <p:cNvPr id="25" name="Содержимое 3" descr="G:\фотограф\DSCN0059.jpg"/>
          <p:cNvPicPr>
            <a:picLocks/>
          </p:cNvPicPr>
          <p:nvPr/>
        </p:nvPicPr>
        <p:blipFill>
          <a:blip r:embed="rId6" cstate="print"/>
          <a:srcRect l="16515" t="27350"/>
          <a:stretch>
            <a:fillRect/>
          </a:stretch>
        </p:blipFill>
        <p:spPr bwMode="auto">
          <a:xfrm>
            <a:off x="3071802" y="2714620"/>
            <a:ext cx="2786082" cy="185738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6357950" y="2214554"/>
            <a:ext cx="2000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Рисование вилкой</a:t>
            </a:r>
            <a:endParaRPr lang="ru-RU" sz="1400" dirty="0"/>
          </a:p>
        </p:txBody>
      </p:sp>
      <p:pic>
        <p:nvPicPr>
          <p:cNvPr id="27" name="Содержимое 3" descr="G:\фотограф\DSCN0086.jpg"/>
          <p:cNvPicPr>
            <a:picLocks/>
          </p:cNvPicPr>
          <p:nvPr/>
        </p:nvPicPr>
        <p:blipFill>
          <a:blip r:embed="rId7" cstate="print"/>
          <a:srcRect l="30625" t="25330"/>
          <a:stretch>
            <a:fillRect/>
          </a:stretch>
        </p:blipFill>
        <p:spPr bwMode="auto">
          <a:xfrm>
            <a:off x="6000760" y="2643182"/>
            <a:ext cx="2643206" cy="185738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214282" y="4572008"/>
            <a:ext cx="2643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   Рисование  </a:t>
            </a:r>
            <a:r>
              <a:rPr lang="ru-RU" sz="1400" b="1" dirty="0" smtClean="0">
                <a:solidFill>
                  <a:srgbClr val="C00000"/>
                </a:solidFill>
              </a:rPr>
              <a:t>мятой бумагой</a:t>
            </a:r>
            <a:endParaRPr lang="ru-RU" sz="1400" dirty="0"/>
          </a:p>
        </p:txBody>
      </p:sp>
      <p:pic>
        <p:nvPicPr>
          <p:cNvPr id="29" name="Содержимое 3" descr="G:\фотограф\DSCN0060.jpg"/>
          <p:cNvPicPr>
            <a:picLocks/>
          </p:cNvPicPr>
          <p:nvPr/>
        </p:nvPicPr>
        <p:blipFill>
          <a:blip r:embed="rId8" cstate="print"/>
          <a:srcRect l="17958" t="22436" b="4915"/>
          <a:stretch>
            <a:fillRect/>
          </a:stretch>
        </p:blipFill>
        <p:spPr bwMode="auto">
          <a:xfrm>
            <a:off x="214282" y="4857760"/>
            <a:ext cx="2714644" cy="1857412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643174" y="4572008"/>
            <a:ext cx="3429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Рисование </a:t>
            </a:r>
            <a:r>
              <a:rPr lang="ru-RU" sz="1400" b="1" dirty="0" smtClean="0">
                <a:solidFill>
                  <a:srgbClr val="C00000"/>
                </a:solidFill>
              </a:rPr>
              <a:t>целлофановым </a:t>
            </a:r>
            <a:r>
              <a:rPr lang="ru-RU" sz="1400" b="1" dirty="0" smtClean="0">
                <a:solidFill>
                  <a:srgbClr val="C00000"/>
                </a:solidFill>
              </a:rPr>
              <a:t>пакетом</a:t>
            </a:r>
            <a:endParaRPr lang="ru-RU" sz="1400" dirty="0"/>
          </a:p>
        </p:txBody>
      </p:sp>
      <p:pic>
        <p:nvPicPr>
          <p:cNvPr id="31" name="Содержимое 3" descr="G:\фотограф\DSCN0066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4857760"/>
            <a:ext cx="2857520" cy="1857388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5929322" y="4500570"/>
            <a:ext cx="27146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Рисование капустным листом</a:t>
            </a:r>
            <a:endParaRPr lang="ru-RU" sz="1400" dirty="0"/>
          </a:p>
        </p:txBody>
      </p:sp>
      <p:pic>
        <p:nvPicPr>
          <p:cNvPr id="33" name="Picture 1" descr="C:\Users\user\Desktop\SDC1279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4857760"/>
            <a:ext cx="2714644" cy="1880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4294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500" b="1" dirty="0" smtClean="0"/>
              <a:t>Каждая из этих техник – это маленькая игра. Их использование позволяет детям чувствовать себя раскованнее, смелее, непосредственнее, развивает речь, воображение, дает полную свободу для самовыражения.</a:t>
            </a:r>
          </a:p>
          <a:p>
            <a:pPr algn="ctr">
              <a:buNone/>
            </a:pPr>
            <a:r>
              <a:rPr lang="ru-RU" sz="1500" b="1" dirty="0" smtClean="0"/>
              <a:t>Осваивая нетрадиционные методы рисования, я пришла к выводу: если тебе нравится, когда глаза твоих детей блестят от восторга на занятиях, если ты хочешь, чтобы каждое занятие было праздником, если ты желаешь смеяться, удивляться и общаться с умными, творчески думающими детьми – нужно больше с ними наблюдать, рисовать и импровизировать.</a:t>
            </a:r>
          </a:p>
          <a:p>
            <a:pPr algn="ctr">
              <a:buNone/>
            </a:pPr>
            <a:r>
              <a:rPr lang="ru-RU" sz="1500" b="1" dirty="0" smtClean="0"/>
              <a:t>Чтобы детское творчество успешно развивалось у наших детей, необходимо найти такую форму организации и взаимодействие, которая позволила бы им реализовать свой творческий замысел.   Поэтому  такой формой работы стала специально организованная деятельность – </a:t>
            </a:r>
            <a:r>
              <a:rPr lang="ru-RU" sz="1500" b="1" dirty="0" smtClean="0">
                <a:solidFill>
                  <a:srgbClr val="C00000"/>
                </a:solidFill>
              </a:rPr>
              <a:t>кружок «Капельки», </a:t>
            </a:r>
            <a:r>
              <a:rPr lang="ru-RU" sz="1500" b="1" dirty="0" smtClean="0"/>
              <a:t>на котором применяются  нетрадиционные приемы  рисования. </a:t>
            </a:r>
          </a:p>
          <a:p>
            <a:pPr algn="ctr"/>
            <a:r>
              <a:rPr lang="ru-RU" sz="1500" b="1" dirty="0" smtClean="0"/>
              <a:t>А также :</a:t>
            </a:r>
          </a:p>
          <a:p>
            <a:pPr algn="ctr"/>
            <a:r>
              <a:rPr lang="ru-RU" sz="1500" b="1" dirty="0" smtClean="0"/>
              <a:t>- игровые упражнения ,</a:t>
            </a:r>
          </a:p>
          <a:p>
            <a:pPr algn="ctr"/>
            <a:r>
              <a:rPr lang="ru-RU" sz="1500" b="1" dirty="0" smtClean="0"/>
              <a:t>-комплексы пальчиковых игр, </a:t>
            </a:r>
          </a:p>
          <a:p>
            <a:pPr algn="ctr"/>
            <a:r>
              <a:rPr lang="ru-RU" sz="1500" b="1" dirty="0" smtClean="0"/>
              <a:t>-подгрупповые и индивидуальные  упражнения по овладению техниками нетрадиционного рисования. 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C00000"/>
                </a:solidFill>
              </a:rPr>
              <a:t> </a:t>
            </a:r>
            <a:r>
              <a:rPr lang="ru-RU" sz="1500" b="1" dirty="0" smtClean="0">
                <a:solidFill>
                  <a:srgbClr val="C00000"/>
                </a:solidFill>
              </a:rPr>
              <a:t>Средства обучения: </a:t>
            </a:r>
            <a:r>
              <a:rPr lang="ru-RU" sz="1500" b="1" dirty="0" smtClean="0"/>
              <a:t>  -наглядные, словесные и практические методы:</a:t>
            </a:r>
          </a:p>
          <a:p>
            <a:pPr algn="ctr">
              <a:buNone/>
            </a:pPr>
            <a:r>
              <a:rPr lang="ru-RU" sz="1500" b="1" dirty="0" smtClean="0"/>
              <a:t> – наблюдения с детьми;</a:t>
            </a:r>
          </a:p>
          <a:p>
            <a:pPr algn="ctr">
              <a:buNone/>
            </a:pPr>
            <a:r>
              <a:rPr lang="ru-RU" sz="1500" b="1" dirty="0" smtClean="0"/>
              <a:t> – обследование предметов, рассматривание картин и иллюстраций, несущих информацию о предметах и явлениях;</a:t>
            </a:r>
          </a:p>
          <a:p>
            <a:pPr algn="ctr">
              <a:buNone/>
            </a:pPr>
            <a:r>
              <a:rPr lang="ru-RU" sz="1500" b="1" dirty="0" smtClean="0"/>
              <a:t> – объяснение, использование художественного слова;</a:t>
            </a:r>
          </a:p>
          <a:p>
            <a:pPr algn="ctr"/>
            <a:r>
              <a:rPr lang="ru-RU" sz="1500" b="1" dirty="0" smtClean="0"/>
              <a:t> – показ приемов рисования;</a:t>
            </a:r>
          </a:p>
          <a:p>
            <a:pPr algn="ctr">
              <a:buNone/>
            </a:pPr>
            <a:r>
              <a:rPr lang="ru-RU" sz="1500" b="1" dirty="0" smtClean="0"/>
              <a:t> – игровые приемы;</a:t>
            </a:r>
          </a:p>
          <a:p>
            <a:pPr algn="ctr"/>
            <a:r>
              <a:rPr lang="ru-RU" sz="1500" b="1" dirty="0" smtClean="0"/>
              <a:t> – совместный анализ выполненной работы.</a:t>
            </a:r>
          </a:p>
          <a:p>
            <a:pPr algn="ctr">
              <a:buNone/>
            </a:pPr>
            <a:endParaRPr lang="ru-RU" sz="22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42852"/>
            <a:ext cx="7467600" cy="657229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Играем пальчиками - развиваем моторику</a:t>
            </a:r>
          </a:p>
          <a:p>
            <a:pPr algn="ctr">
              <a:buNone/>
            </a:pPr>
            <a:r>
              <a:rPr lang="ru-RU" sz="5600" b="1" dirty="0" smtClean="0"/>
              <a:t> Побуждать пальцы работать – одна из важнейших задач занятий по нетрадиционному рисованию. Данная техника хороша тем, что она доступна маленьким детям, позволяет быстро достичь желаемого результата и вносит определенную новизну в деятельность детей, делает ее более увлекательной и интересной.</a:t>
            </a:r>
          </a:p>
          <a:p>
            <a:pPr algn="ctr">
              <a:buNone/>
            </a:pPr>
            <a:r>
              <a:rPr lang="ru-RU" sz="5600" b="1" dirty="0" smtClean="0"/>
              <a:t>Особенностью построения занятий по рисованию с использованием нетрадиционных техник является использование комплексов </a:t>
            </a:r>
            <a:r>
              <a:rPr lang="ru-RU" sz="5600" b="1" dirty="0" smtClean="0">
                <a:solidFill>
                  <a:srgbClr val="C00000"/>
                </a:solidFill>
              </a:rPr>
              <a:t>пальчиковых гимнастик и массажей</a:t>
            </a:r>
            <a:r>
              <a:rPr lang="ru-RU" sz="5600" b="1" dirty="0" smtClean="0"/>
              <a:t>, подобранных к определённой теме занятия и непосредственно с   теми нетрадиционными материалами, при помощи которых рисуют дети. </a:t>
            </a:r>
          </a:p>
          <a:p>
            <a:pPr algn="ctr"/>
            <a:r>
              <a:rPr lang="ru-RU" sz="5600" b="1" dirty="0" smtClean="0"/>
              <a:t>К концу года ребенок умеет:</a:t>
            </a:r>
            <a:br>
              <a:rPr lang="ru-RU" sz="5600" b="1" dirty="0" smtClean="0"/>
            </a:br>
            <a:r>
              <a:rPr lang="ru-RU" sz="5600" b="1" dirty="0" smtClean="0"/>
              <a:t>-различать и называть способы нетрадиционного рисования;</a:t>
            </a:r>
          </a:p>
          <a:p>
            <a:pPr algn="ctr"/>
            <a:r>
              <a:rPr lang="ru-RU" sz="5600" b="1" dirty="0" smtClean="0"/>
              <a:t>-самостоятельно использовать различные нетрадиционные </a:t>
            </a:r>
            <a:r>
              <a:rPr lang="ru-RU" sz="5600" b="1" dirty="0" err="1" smtClean="0"/>
              <a:t>изоматериалы</a:t>
            </a:r>
            <a:r>
              <a:rPr lang="ru-RU" sz="5600" b="1" dirty="0" smtClean="0"/>
              <a:t>;</a:t>
            </a:r>
            <a:br>
              <a:rPr lang="ru-RU" sz="5600" b="1" dirty="0" smtClean="0"/>
            </a:br>
            <a:r>
              <a:rPr lang="ru-RU" sz="5600" b="1" dirty="0" smtClean="0"/>
              <a:t>-самостоятельно создавать индивидуальные художественные образы, используя различные известные ему способы рисования и средства выразительности (линия, цвет, композиция, колорит и т.д.);</a:t>
            </a:r>
            <a:br>
              <a:rPr lang="ru-RU" sz="5600" b="1" dirty="0" smtClean="0"/>
            </a:br>
            <a:r>
              <a:rPr lang="ru-RU" sz="5600" b="1" dirty="0" smtClean="0"/>
              <a:t>- самостоятельно передавать сюжетную композицию, используя разные ее варианты с элементами перспективы;</a:t>
            </a:r>
            <a:br>
              <a:rPr lang="ru-RU" sz="5600" b="1" dirty="0" smtClean="0"/>
            </a:br>
            <a:r>
              <a:rPr lang="ru-RU" sz="5600" b="1" dirty="0" smtClean="0"/>
              <a:t>-выражать свое отношение к окружающему миру через рисунок;</a:t>
            </a:r>
          </a:p>
          <a:p>
            <a:pPr algn="ctr"/>
            <a:r>
              <a:rPr lang="ru-RU" sz="5600" b="1" dirty="0" smtClean="0"/>
              <a:t>-давать мотивированную оценку результатам своей деятельности.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C00000"/>
                </a:solidFill>
              </a:rPr>
              <a:t>Взаимосвязь </a:t>
            </a:r>
            <a:r>
              <a:rPr lang="ru-RU" sz="5600" b="1" dirty="0" smtClean="0">
                <a:solidFill>
                  <a:srgbClr val="C00000"/>
                </a:solidFill>
              </a:rPr>
              <a:t>с родителями</a:t>
            </a:r>
          </a:p>
          <a:p>
            <a:pPr algn="ctr">
              <a:buNone/>
            </a:pPr>
            <a:r>
              <a:rPr lang="ru-RU" sz="5600" b="1" dirty="0" smtClean="0"/>
              <a:t>Связь между семьей и воспитателем группы строится на доверии. А взаимное доверие возникает в результате эффективного обмена информацией. Для повышения компетентности родителей, передачи необходимой информации по тому или иному вопросу, использую разные формы: индивидуальные и подгрупповые консультации, информационные листы, листы – памятки, папки – передвижки, мастер-классы, совместные проекты</a:t>
            </a:r>
            <a:r>
              <a:rPr lang="ru-RU" sz="5600" b="1" dirty="0" smtClean="0"/>
              <a:t>.</a:t>
            </a:r>
          </a:p>
          <a:p>
            <a:pPr algn="ctr">
              <a:buNone/>
            </a:pPr>
            <a:r>
              <a:rPr lang="ru-RU" sz="5600" b="1" dirty="0" smtClean="0"/>
              <a:t>С </a:t>
            </a:r>
            <a:r>
              <a:rPr lang="ru-RU" sz="5600" b="1" dirty="0" smtClean="0"/>
              <a:t>целью вовлечения родителей и детей в общее интересное дело, предполагающее непосредственное общение взрослых с ребенком, в группе  есть информационный блок, в котором  находятся интересные для изучения материалы.</a:t>
            </a:r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2300" b="1" dirty="0" smtClean="0"/>
              <a:t> </a:t>
            </a:r>
          </a:p>
          <a:p>
            <a:pPr algn="ctr"/>
            <a:endParaRPr lang="ru-RU" sz="1800" b="1" dirty="0" smtClean="0"/>
          </a:p>
          <a:p>
            <a:pPr marL="274320" lvl="8" indent="-274320" algn="ctr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2852"/>
            <a:ext cx="7467600" cy="3571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   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42852"/>
            <a:ext cx="7429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         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Папка-раскладушка для родителей </a:t>
            </a:r>
            <a:r>
              <a:rPr lang="ru-RU" sz="1400" b="1" dirty="0" smtClean="0">
                <a:solidFill>
                  <a:srgbClr val="C00000"/>
                </a:solidFill>
              </a:rPr>
              <a:t>«Рисуем без кисточки»</a:t>
            </a:r>
            <a:endParaRPr lang="ru-RU" sz="1400" dirty="0"/>
          </a:p>
        </p:txBody>
      </p:sp>
      <p:pic>
        <p:nvPicPr>
          <p:cNvPr id="5" name="Picture 2" descr="G:\SDC10357.JPG"/>
          <p:cNvPicPr>
            <a:picLocks noChangeAspect="1" noChangeArrowheads="1"/>
          </p:cNvPicPr>
          <p:nvPr/>
        </p:nvPicPr>
        <p:blipFill>
          <a:blip r:embed="rId2" cstate="print"/>
          <a:srcRect t="15385"/>
          <a:stretch>
            <a:fillRect/>
          </a:stretch>
        </p:blipFill>
        <p:spPr bwMode="auto">
          <a:xfrm>
            <a:off x="2214546" y="642918"/>
            <a:ext cx="4572032" cy="25486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3357562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Также с помощью родителей приобретён и сделан дидактический материал для работы в кружке </a:t>
            </a:r>
            <a:r>
              <a:rPr lang="ru-RU" sz="1400" b="1" dirty="0" smtClean="0">
                <a:solidFill>
                  <a:srgbClr val="C00000"/>
                </a:solidFill>
              </a:rPr>
              <a:t>«Капельки» </a:t>
            </a:r>
            <a:r>
              <a:rPr lang="ru-RU" sz="1400" b="1" dirty="0" smtClean="0"/>
              <a:t>это дидактические игры и разнообразные </a:t>
            </a:r>
            <a:r>
              <a:rPr lang="ru-RU" sz="1400" b="1" dirty="0" err="1" smtClean="0"/>
              <a:t>изоматериалы</a:t>
            </a:r>
            <a:endParaRPr lang="ru-RU" sz="1400" b="1" dirty="0" smtClean="0"/>
          </a:p>
        </p:txBody>
      </p:sp>
      <p:pic>
        <p:nvPicPr>
          <p:cNvPr id="8" name="Picture 1" descr="F:\SDC10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143380"/>
            <a:ext cx="2928958" cy="1926946"/>
          </a:xfrm>
          <a:prstGeom prst="rect">
            <a:avLst/>
          </a:prstGeom>
          <a:noFill/>
        </p:spPr>
      </p:pic>
      <p:pic>
        <p:nvPicPr>
          <p:cNvPr id="9" name="Picture 2" descr="G:\SDC10360.JPG"/>
          <p:cNvPicPr>
            <a:picLocks noChangeAspect="1" noChangeArrowheads="1"/>
          </p:cNvPicPr>
          <p:nvPr/>
        </p:nvPicPr>
        <p:blipFill>
          <a:blip r:embed="rId4" cstate="print"/>
          <a:srcRect t="8514" r="2128" b="3513"/>
          <a:stretch>
            <a:fillRect/>
          </a:stretch>
        </p:blipFill>
        <p:spPr bwMode="auto">
          <a:xfrm>
            <a:off x="6000760" y="4143380"/>
            <a:ext cx="2786082" cy="1939031"/>
          </a:xfrm>
          <a:prstGeom prst="rect">
            <a:avLst/>
          </a:prstGeom>
          <a:noFill/>
        </p:spPr>
      </p:pic>
      <p:pic>
        <p:nvPicPr>
          <p:cNvPr id="10" name="Picture 3" descr="G:\SDC10359.JPG"/>
          <p:cNvPicPr>
            <a:picLocks noChangeAspect="1" noChangeArrowheads="1"/>
          </p:cNvPicPr>
          <p:nvPr/>
        </p:nvPicPr>
        <p:blipFill>
          <a:blip r:embed="rId5" cstate="print"/>
          <a:srcRect t="19734" r="5769" b="15050"/>
          <a:stretch>
            <a:fillRect/>
          </a:stretch>
        </p:blipFill>
        <p:spPr bwMode="auto">
          <a:xfrm>
            <a:off x="142844" y="4143380"/>
            <a:ext cx="2786082" cy="193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/>
              <a:t>Каждый успех ребенка в творчестве и в личностном плане доводится до сведения родителей, тем самым ребенок имеет возможность получить похвалу от родителей, что для него очень важно и что способствует «удовлетворению притязаний на признание». </a:t>
            </a:r>
          </a:p>
          <a:p>
            <a:pPr algn="ctr">
              <a:buNone/>
            </a:pPr>
            <a:r>
              <a:rPr lang="ru-RU" sz="1400" b="1" dirty="0" smtClean="0"/>
              <a:t>    В результате совместной  творческой деятельности: воспитатель – дети – родители, ощущаем теплую атмосферу общения, взаимно  испытываем хорошие добрые эмоции, а это самое главное в нашей работе – радость и теплота!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785926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/>
              <a:t>В группе и ДОУ регулярно организуются выставки детских рисунков, ими украшен интерьер детского сада, </a:t>
            </a:r>
          </a:p>
          <a:p>
            <a:pPr algn="ctr">
              <a:buNone/>
            </a:pPr>
            <a:r>
              <a:rPr lang="ru-RU" sz="1400" b="1" dirty="0" smtClean="0"/>
              <a:t>дети совместно с родителями участвуют в городских, всероссийских  конкурсах , </a:t>
            </a:r>
            <a:r>
              <a:rPr lang="ru-RU" sz="1400" b="1" dirty="0" err="1" smtClean="0"/>
              <a:t>конкурсах</a:t>
            </a:r>
            <a:r>
              <a:rPr lang="ru-RU" sz="1400" b="1" dirty="0" smtClean="0"/>
              <a:t>  ДОУ, имеют поощрительные  грамоты, дипломы.</a:t>
            </a:r>
          </a:p>
        </p:txBody>
      </p:sp>
      <p:pic>
        <p:nvPicPr>
          <p:cNvPr id="5" name="Picture 1" descr="C:\Users\user\Desktop\SDC1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00372"/>
            <a:ext cx="3143272" cy="3643315"/>
          </a:xfrm>
          <a:prstGeom prst="rect">
            <a:avLst/>
          </a:prstGeom>
          <a:noFill/>
        </p:spPr>
      </p:pic>
      <p:pic>
        <p:nvPicPr>
          <p:cNvPr id="6" name="Picture 1" descr="F:\выставка\SDC12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307183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958</TotalTime>
  <Words>1272</Words>
  <Application>Microsoft Office PowerPoint</Application>
  <PresentationFormat>Экран (4:3)</PresentationFormat>
  <Paragraphs>111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«Развитие мелкой моторики рук     у детей дошкольного  возраста средствами нетрадиционного рисования»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мелкой моторики рук у детей 3-4 лет средствами нетрадиционного рисования»</dc:title>
  <dc:creator>Дима</dc:creator>
  <cp:lastModifiedBy>user</cp:lastModifiedBy>
  <cp:revision>117</cp:revision>
  <dcterms:created xsi:type="dcterms:W3CDTF">2013-03-16T02:26:59Z</dcterms:created>
  <dcterms:modified xsi:type="dcterms:W3CDTF">2014-01-29T16:38:24Z</dcterms:modified>
</cp:coreProperties>
</file>