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9FBE"/>
    <a:srgbClr val="EA34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DDCEAE-A8BB-4EC1-A95E-8EE29866FF33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B4307A-CD66-40DC-997B-3E6279493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57298"/>
            <a:ext cx="8229600" cy="2357454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7030A0"/>
                </a:solidFill>
              </a:rPr>
              <a:t>Знакомство</a:t>
            </a:r>
            <a:br>
              <a:rPr lang="ru-RU" sz="6000" i="1" dirty="0" smtClean="0">
                <a:solidFill>
                  <a:srgbClr val="7030A0"/>
                </a:solidFill>
              </a:rPr>
            </a:br>
            <a:r>
              <a:rPr lang="ru-RU" sz="6000" i="1" dirty="0" smtClean="0">
                <a:solidFill>
                  <a:srgbClr val="7030A0"/>
                </a:solidFill>
              </a:rPr>
              <a:t>с  задачей</a:t>
            </a:r>
            <a:endParaRPr lang="ru-RU" sz="6000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857760"/>
            <a:ext cx="4572000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Презентация </a:t>
            </a:r>
          </a:p>
          <a:p>
            <a:r>
              <a:rPr lang="ru-RU" sz="2000" dirty="0" smtClean="0"/>
              <a:t>учителя начальных классов</a:t>
            </a:r>
          </a:p>
          <a:p>
            <a:r>
              <a:rPr lang="ru-RU" sz="2000" dirty="0" smtClean="0"/>
              <a:t>МОУ «СОШ №1 р.п.Татищево»</a:t>
            </a:r>
          </a:p>
          <a:p>
            <a:r>
              <a:rPr lang="ru-RU" sz="2000" dirty="0" err="1" smtClean="0"/>
              <a:t>Карановой</a:t>
            </a:r>
            <a:r>
              <a:rPr lang="ru-RU" sz="2000" dirty="0" smtClean="0"/>
              <a:t> А.М.</a:t>
            </a:r>
            <a:endParaRPr lang="ru-RU" sz="2000" dirty="0"/>
          </a:p>
        </p:txBody>
      </p:sp>
      <p:pic>
        <p:nvPicPr>
          <p:cNvPr id="4" name="Picture 2" descr="http://fantasyflash.ru/anime/book/image/book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13999">
            <a:off x="546968" y="3281207"/>
            <a:ext cx="3299010" cy="303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Решение задачи.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5186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3   +  5  =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г.)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tritroichki.narod.ru/disney/disney3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071810"/>
            <a:ext cx="2440796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Ответ: 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 8 гусей стало на пруду.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23554" name="Picture 2" descr="http://tritroichki.narod.ru/disney/disney1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071810"/>
            <a:ext cx="2571768" cy="30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7030A0"/>
                </a:solidFill>
              </a:rPr>
              <a:t>Задача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  Условие </a:t>
            </a:r>
          </a:p>
          <a:p>
            <a:r>
              <a:rPr lang="ru-RU" sz="6600" dirty="0" smtClean="0">
                <a:solidFill>
                  <a:srgbClr val="FF0000"/>
                </a:solidFill>
              </a:rPr>
              <a:t>  Вопрос </a:t>
            </a:r>
          </a:p>
          <a:p>
            <a:r>
              <a:rPr lang="ru-RU" sz="6600" dirty="0" smtClean="0">
                <a:solidFill>
                  <a:srgbClr val="FF0000"/>
                </a:solidFill>
              </a:rPr>
              <a:t>  Решение </a:t>
            </a:r>
          </a:p>
          <a:p>
            <a:r>
              <a:rPr lang="ru-RU" sz="6600" dirty="0" smtClean="0">
                <a:solidFill>
                  <a:srgbClr val="FF0000"/>
                </a:solidFill>
              </a:rPr>
              <a:t>  Ответ 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Задача: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Было 6 лошадок. Убежало 2 лошадки. Сколько лошадок осталось?</a:t>
            </a:r>
            <a:endParaRPr lang="ru-RU" sz="5400" dirty="0"/>
          </a:p>
        </p:txBody>
      </p:sp>
      <p:pic>
        <p:nvPicPr>
          <p:cNvPr id="24578" name="Picture 2" descr="http://tritroichki.narod.ru/horse/losh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000504"/>
            <a:ext cx="1276350" cy="1181101"/>
          </a:xfrm>
          <a:prstGeom prst="rect">
            <a:avLst/>
          </a:prstGeom>
          <a:noFill/>
        </p:spPr>
      </p:pic>
      <p:pic>
        <p:nvPicPr>
          <p:cNvPr id="24580" name="Picture 4" descr="http://tritroichki.narod.ru/horse/losh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000636"/>
            <a:ext cx="1276350" cy="1181101"/>
          </a:xfrm>
          <a:prstGeom prst="rect">
            <a:avLst/>
          </a:prstGeom>
          <a:noFill/>
        </p:spPr>
      </p:pic>
      <p:pic>
        <p:nvPicPr>
          <p:cNvPr id="24582" name="Picture 6" descr="http://tritroichki.narod.ru/horse/losh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5286388"/>
            <a:ext cx="1276350" cy="1181101"/>
          </a:xfrm>
          <a:prstGeom prst="rect">
            <a:avLst/>
          </a:prstGeom>
          <a:noFill/>
        </p:spPr>
      </p:pic>
      <p:pic>
        <p:nvPicPr>
          <p:cNvPr id="24586" name="Picture 10" descr="http://tritroichki.narod.ru/horse/losh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5500702"/>
            <a:ext cx="1524000" cy="1123950"/>
          </a:xfrm>
          <a:prstGeom prst="rect">
            <a:avLst/>
          </a:prstGeom>
          <a:noFill/>
        </p:spPr>
      </p:pic>
      <p:pic>
        <p:nvPicPr>
          <p:cNvPr id="24588" name="Picture 12" descr="http://tritroichki.narod.ru/horse/losh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5286388"/>
            <a:ext cx="1524000" cy="1123950"/>
          </a:xfrm>
          <a:prstGeom prst="rect">
            <a:avLst/>
          </a:prstGeom>
          <a:noFill/>
        </p:spPr>
      </p:pic>
      <p:pic>
        <p:nvPicPr>
          <p:cNvPr id="24590" name="Picture 14" descr="http://tritroichki.narod.ru/horse/losh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143380"/>
            <a:ext cx="152400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83 0.00533 C -0.07691 -0.00949 -0.0809 -0.02338 -0.08438 -0.0375 C -0.08733 -0.0493 -0.08385 -0.04699 -0.08924 -0.05694 C -0.09063 -0.05949 -0.09254 -0.06134 -0.0941 -0.06342 C -0.09774 -0.0787 -0.10642 -0.08981 -0.11337 -0.10208 C -0.11979 -0.11319 -0.12222 -0.12546 -0.13299 -0.13009 C -0.1375 -0.13425 -0.14236 -0.13657 -0.14722 -0.14074 C -0.16233 -0.14004 -0.17743 -0.13981 -0.19254 -0.13865 C -0.20139 -0.13796 -0.2099 -0.13356 -0.2184 -0.13009 C -0.22535 -0.12708 -0.2592 -0.12453 -0.26823 -0.12361 C -0.28733 -0.11736 -0.30139 -0.11273 -0.32153 -0.11064 C -0.34844 -0.11226 -0.35208 -0.11226 -0.37153 -0.11713 C -0.37309 -0.11851 -0.37448 -0.1206 -0.37639 -0.12152 C -0.37847 -0.12268 -0.38108 -0.12199 -0.38299 -0.12361 C -0.38455 -0.125 -0.38472 -0.12824 -0.38594 -0.13009 C -0.3875 -0.13194 -0.38924 -0.13287 -0.3908 -0.13425 C -0.40104 -0.153 -0.39774 -0.14351 -0.40226 -0.16226 C -0.4033 -0.16666 -0.40556 -0.17523 -0.40556 -0.17523 C -0.40695 -0.19328 -0.4092 -0.21041 -0.4151 -0.22685 C -0.41545 -0.23032 -0.4158 -0.23402 -0.41684 -0.2375 C -0.41736 -0.23981 -0.4191 -0.24166 -0.41979 -0.24398 C -0.4224 -0.25347 -0.4224 -0.26435 -0.42465 -0.27407 C -0.42535 -0.33425 -0.42465 -0.39467 -0.42622 -0.45486 C -0.42622 -0.4581 -0.42986 -0.47083 -0.43281 -0.47407 C -0.43872 -0.48078 -0.44705 -0.48564 -0.45365 -0.49143 C -0.45955 -0.49675 -0.46649 -0.50138 -0.47309 -0.50416 C -0.48438 -0.52777 -0.51476 -0.52361 -0.53281 -0.528 C -0.5349 -0.52939 -0.53698 -0.53125 -0.53924 -0.53217 C -0.54184 -0.53333 -0.54722 -0.53425 -0.54722 -0.53425 " pathEditMode="relative" ptsTypes="ffffffffffffffffffffffffffffA">
                                      <p:cBhvr>
                                        <p:cTn id="6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C 0.00295 -0.00394 0.00677 -0.00695 0.00972 -0.01111 C 0.01562 -0.01898 0.02014 -0.02824 0.02743 -0.03449 C 0.03073 -0.04861 0.04045 -0.06713 0.04826 -0.07755 C 0.05156 -0.09028 0.05885 -0.10093 0.06441 -0.11227 C 0.07396 -0.13148 0.08402 -0.15046 0.09357 -0.17014 C 0.09774 -0.17824 0.10104 -0.18727 0.10486 -0.19583 C 0.10694 -0.20023 0.1092 -0.2044 0.11128 -0.20903 C 0.11232 -0.21088 0.11441 -0.21551 0.11441 -0.21551 C 0.1158 -0.22408 0.11788 -0.23495 0.121 -0.24306 C 0.12361 -0.25 0.12795 -0.25579 0.13055 -0.2625 C 0.13316 -0.26921 0.13871 -0.28195 0.13871 -0.28195 C 0.14132 -0.29259 0.14496 -0.29954 0.15156 -0.30556 C 0.15642 -0.31505 0.1592 -0.31227 0.16614 -0.31829 C 0.17951 -0.31736 0.19479 -0.31759 0.20798 -0.31204 C 0.21441 -0.31273 0.221 -0.3125 0.22743 -0.31412 C 0.22934 -0.31458 0.23055 -0.31736 0.23229 -0.31829 C 0.2408 -0.32408 0.24878 -0.33148 0.25798 -0.33565 C 0.26128 -0.34005 0.2651 -0.34375 0.26771 -0.34861 C 0.26979 -0.35278 0.27413 -0.36134 0.27413 -0.36134 C 0.275 -0.36783 0.27691 -0.37408 0.27743 -0.38102 C 0.2783 -0.39167 0.27708 -0.40255 0.27899 -0.41296 C 0.27986 -0.41829 0.28333 -0.42153 0.28541 -0.42616 C 0.29236 -0.43982 0.29531 -0.4463 0.30642 -0.45394 C 0.31198 -0.46505 0.30694 -0.45718 0.31614 -0.46458 C 0.31944 -0.46713 0.32257 -0.47037 0.32569 -0.47315 C 0.33455 -0.48125 0.35625 -0.48403 0.36614 -0.4882 C 0.36771 -0.48982 0.36927 -0.49144 0.371 -0.49259 C 0.37239 -0.49352 0.3743 -0.49352 0.37569 -0.49468 C 0.3776 -0.49653 0.37882 -0.49931 0.38055 -0.50116 C 0.38368 -0.50463 0.39027 -0.50995 0.39027 -0.50995 C 0.39375 -0.52408 0.38889 -0.5088 0.3967 -0.5206 C 0.40347 -0.53079 0.40607 -0.54283 0.41441 -0.5507 C 0.42118 -0.56389 0.41979 -0.58449 0.421 -0.60023 C 0.42152 -0.62222 0.4217 -0.64445 0.42257 -0.66667 C 0.42361 -0.69051 0.43177 -0.74213 0.45156 -0.7507 C 0.4585 -0.75995 0.46389 -0.76088 0.47257 -0.76574 C 0.48316 -0.77153 0.49184 -0.77824 0.50312 -0.78079 C 0.55694 -0.81482 0.63732 -0.79514 0.68385 -0.79583 C 0.68975 -0.79653 0.69566 -0.79699 0.70156 -0.79792 C 0.70764 -0.79884 0.71302 -0.80232 0.71927 -0.80232 " pathEditMode="relative" ptsTypes="ffffffffffffffffffffffffffffffffffffffffA">
                                      <p:cBhvr>
                                        <p:cTn id="10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6 -2 = 4 (л.)</a:t>
            </a:r>
          </a:p>
          <a:p>
            <a:endParaRPr lang="ru-RU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Ответ: 4 лошадки осталось.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 descr="http://tritroichki.narod.ru/horse/losh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500570"/>
            <a:ext cx="1524000" cy="1123950"/>
          </a:xfrm>
          <a:prstGeom prst="rect">
            <a:avLst/>
          </a:prstGeom>
          <a:noFill/>
        </p:spPr>
      </p:pic>
      <p:pic>
        <p:nvPicPr>
          <p:cNvPr id="5" name="Picture 12" descr="http://tritroichki.narod.ru/horse/losh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572140"/>
            <a:ext cx="1524000" cy="1123950"/>
          </a:xfrm>
          <a:prstGeom prst="rect">
            <a:avLst/>
          </a:prstGeom>
          <a:noFill/>
        </p:spPr>
      </p:pic>
      <p:pic>
        <p:nvPicPr>
          <p:cNvPr id="6" name="Picture 2" descr="http://tritroichki.narod.ru/horse/losh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929066"/>
            <a:ext cx="1276350" cy="1181101"/>
          </a:xfrm>
          <a:prstGeom prst="rect">
            <a:avLst/>
          </a:prstGeom>
          <a:noFill/>
        </p:spPr>
      </p:pic>
      <p:pic>
        <p:nvPicPr>
          <p:cNvPr id="7" name="Picture 2" descr="http://tritroichki.narod.ru/horse/losh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429264"/>
            <a:ext cx="1276350" cy="118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6" descr="http://miranimashek.ucoz.ru/_ph/70/2/5728294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0042"/>
            <a:ext cx="4114800" cy="5705476"/>
          </a:xfrm>
          <a:prstGeom prst="rect">
            <a:avLst/>
          </a:prstGeom>
          <a:noFill/>
        </p:spPr>
      </p:pic>
      <p:pic>
        <p:nvPicPr>
          <p:cNvPr id="25608" name="Picture 8" descr="http://miranimashek.ucoz.ru/_ph/70/2/38548108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357694"/>
            <a:ext cx="2071702" cy="2071704"/>
          </a:xfrm>
          <a:prstGeom prst="rect">
            <a:avLst/>
          </a:prstGeom>
          <a:noFill/>
        </p:spPr>
      </p:pic>
      <p:pic>
        <p:nvPicPr>
          <p:cNvPr id="8" name="Picture 8" descr="http://miranimashek.ucoz.ru/_ph/70/2/38548108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286256"/>
            <a:ext cx="2071702" cy="2071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Решите примеры: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Georgia" pitchFamily="18" charset="0"/>
              </a:rPr>
              <a:t>  5 – 4</a:t>
            </a:r>
          </a:p>
          <a:p>
            <a:r>
              <a:rPr lang="ru-RU" sz="5400" dirty="0" smtClean="0">
                <a:latin typeface="Georgia" pitchFamily="18" charset="0"/>
              </a:rPr>
              <a:t>  6 + 2</a:t>
            </a:r>
          </a:p>
          <a:p>
            <a:r>
              <a:rPr lang="ru-RU" sz="5400" dirty="0" smtClean="0">
                <a:latin typeface="Georgia" pitchFamily="18" charset="0"/>
              </a:rPr>
              <a:t>  3 – 1</a:t>
            </a:r>
          </a:p>
          <a:p>
            <a:r>
              <a:rPr lang="ru-RU" sz="5400" dirty="0" smtClean="0">
                <a:latin typeface="Georgia" pitchFamily="18" charset="0"/>
              </a:rPr>
              <a:t>  8 + 1</a:t>
            </a:r>
            <a:endParaRPr lang="ru-RU" sz="5400" dirty="0"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Georgia" pitchFamily="18" charset="0"/>
              </a:rPr>
              <a:t>  9 - 3</a:t>
            </a:r>
          </a:p>
          <a:p>
            <a:r>
              <a:rPr lang="ru-RU" sz="5400" dirty="0" smtClean="0">
                <a:latin typeface="Georgia" pitchFamily="18" charset="0"/>
              </a:rPr>
              <a:t>  4 + 4</a:t>
            </a:r>
          </a:p>
          <a:p>
            <a:r>
              <a:rPr lang="ru-RU" sz="5400" dirty="0" smtClean="0">
                <a:latin typeface="Georgia" pitchFamily="18" charset="0"/>
              </a:rPr>
              <a:t>  10 – 2</a:t>
            </a:r>
          </a:p>
          <a:p>
            <a:r>
              <a:rPr lang="ru-RU" sz="5400" dirty="0" smtClean="0">
                <a:latin typeface="Georgia" pitchFamily="18" charset="0"/>
              </a:rPr>
              <a:t>  3 + 5</a:t>
            </a:r>
            <a:endParaRPr lang="ru-RU" sz="5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Найдите многоугольники: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429520" y="1285860"/>
            <a:ext cx="1214446" cy="1857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14282" y="1500174"/>
            <a:ext cx="2000264" cy="10001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85786" y="2643182"/>
            <a:ext cx="1571636" cy="142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857224" y="4429132"/>
            <a:ext cx="1357290" cy="1285884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есятиугольник 11"/>
          <p:cNvSpPr/>
          <p:nvPr/>
        </p:nvSpPr>
        <p:spPr>
          <a:xfrm>
            <a:off x="2571736" y="1357298"/>
            <a:ext cx="1357322" cy="1214446"/>
          </a:xfrm>
          <a:prstGeom prst="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28926" y="2928934"/>
            <a:ext cx="1571636" cy="150019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ильный пятиугольник 13"/>
          <p:cNvSpPr/>
          <p:nvPr/>
        </p:nvSpPr>
        <p:spPr>
          <a:xfrm>
            <a:off x="3571868" y="4714884"/>
            <a:ext cx="1643074" cy="1357322"/>
          </a:xfrm>
          <a:prstGeom prst="pentag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786182" y="2428868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Ромб 16"/>
          <p:cNvSpPr/>
          <p:nvPr/>
        </p:nvSpPr>
        <p:spPr>
          <a:xfrm>
            <a:off x="5143504" y="1357298"/>
            <a:ext cx="1714512" cy="1857388"/>
          </a:xfrm>
          <a:prstGeom prst="diamond">
            <a:avLst/>
          </a:prstGeom>
          <a:solidFill>
            <a:srgbClr val="EA3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Скругленная соединительная линия 20"/>
          <p:cNvCxnSpPr/>
          <p:nvPr/>
        </p:nvCxnSpPr>
        <p:spPr>
          <a:xfrm rot="16200000" flipH="1">
            <a:off x="4964909" y="3893347"/>
            <a:ext cx="1928826" cy="1000132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Двенадцатиугольник 21"/>
          <p:cNvSpPr/>
          <p:nvPr/>
        </p:nvSpPr>
        <p:spPr>
          <a:xfrm>
            <a:off x="7072330" y="4500570"/>
            <a:ext cx="1714512" cy="1571636"/>
          </a:xfrm>
          <a:prstGeom prst="dodecagon">
            <a:avLst/>
          </a:prstGeom>
          <a:solidFill>
            <a:srgbClr val="609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Задачи.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21506" name="Picture 2" descr="http://tritroichki.narod.ru/disney/disney15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71612"/>
            <a:ext cx="3214710" cy="3857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785950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FF0000"/>
                </a:solidFill>
              </a:rPr>
              <a:t>На пруду плавало 3 гуся.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2856" y="3214686"/>
            <a:ext cx="2051392" cy="1766892"/>
          </a:xfrm>
          <a:prstGeom prst="rect">
            <a:avLst/>
          </a:prstGeom>
          <a:noFill/>
        </p:spPr>
      </p:pic>
      <p:pic>
        <p:nvPicPr>
          <p:cNvPr id="1030" name="Picture 6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9780" y="4286256"/>
            <a:ext cx="1968451" cy="1695454"/>
          </a:xfrm>
          <a:prstGeom prst="rect">
            <a:avLst/>
          </a:prstGeom>
          <a:noFill/>
        </p:spPr>
      </p:pic>
      <p:pic>
        <p:nvPicPr>
          <p:cNvPr id="1032" name="Picture 8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46" y="3071810"/>
            <a:ext cx="2134332" cy="1838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800" dirty="0" smtClean="0">
                <a:solidFill>
                  <a:srgbClr val="FF0000"/>
                </a:solidFill>
              </a:rPr>
              <a:t>Прилетело еще 5 гусей.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580" y="4572008"/>
            <a:ext cx="1802569" cy="1552578"/>
          </a:xfrm>
          <a:prstGeom prst="rect">
            <a:avLst/>
          </a:prstGeom>
          <a:noFill/>
        </p:spPr>
      </p:pic>
      <p:pic>
        <p:nvPicPr>
          <p:cNvPr id="17412" name="Picture 4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193049"/>
            <a:ext cx="1662115" cy="1431603"/>
          </a:xfrm>
          <a:prstGeom prst="rect">
            <a:avLst/>
          </a:prstGeom>
          <a:noFill/>
        </p:spPr>
      </p:pic>
      <p:pic>
        <p:nvPicPr>
          <p:cNvPr id="17414" name="Picture 6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774329"/>
            <a:ext cx="1733553" cy="1493133"/>
          </a:xfrm>
          <a:prstGeom prst="rect">
            <a:avLst/>
          </a:prstGeom>
          <a:noFill/>
        </p:spPr>
      </p:pic>
      <p:pic>
        <p:nvPicPr>
          <p:cNvPr id="17416" name="Picture 8" descr="http://tritroichki.narod.ru/bird/bird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466836"/>
            <a:ext cx="2143130" cy="1814518"/>
          </a:xfrm>
          <a:prstGeom prst="rect">
            <a:avLst/>
          </a:prstGeom>
          <a:noFill/>
        </p:spPr>
      </p:pic>
      <p:pic>
        <p:nvPicPr>
          <p:cNvPr id="17418" name="Picture 10" descr="http://tritroichki.narod.ru/bird/bird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373622"/>
            <a:ext cx="2000254" cy="1693550"/>
          </a:xfrm>
          <a:prstGeom prst="rect">
            <a:avLst/>
          </a:prstGeom>
          <a:noFill/>
        </p:spPr>
      </p:pic>
      <p:pic>
        <p:nvPicPr>
          <p:cNvPr id="17420" name="Picture 12" descr="http://tritroichki.narod.ru/bird/bird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1046" y="1500174"/>
            <a:ext cx="2103754" cy="1781180"/>
          </a:xfrm>
          <a:prstGeom prst="rect">
            <a:avLst/>
          </a:prstGeom>
          <a:noFill/>
        </p:spPr>
      </p:pic>
      <p:pic>
        <p:nvPicPr>
          <p:cNvPr id="17422" name="Picture 14" descr="http://tritroichki.narod.ru/bird/bird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351847"/>
            <a:ext cx="1857378" cy="1572581"/>
          </a:xfrm>
          <a:prstGeom prst="rect">
            <a:avLst/>
          </a:prstGeom>
          <a:noFill/>
        </p:spPr>
      </p:pic>
      <p:pic>
        <p:nvPicPr>
          <p:cNvPr id="17424" name="Picture 16" descr="http://tritroichki.narod.ru/bird/bird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351847"/>
            <a:ext cx="1857378" cy="1572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>
                <a:solidFill>
                  <a:srgbClr val="7030A0"/>
                </a:solidFill>
                <a:latin typeface="Georgia" pitchFamily="18" charset="0"/>
              </a:rPr>
              <a:t>Условие задачи.</a:t>
            </a:r>
            <a:endParaRPr lang="ru-RU" sz="66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На пруду плавало 3 гуся. 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Прилетело еще 5 гусей.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357826"/>
            <a:ext cx="1244111" cy="1071570"/>
          </a:xfrm>
          <a:prstGeom prst="rect">
            <a:avLst/>
          </a:prstGeom>
          <a:noFill/>
        </p:spPr>
      </p:pic>
      <p:pic>
        <p:nvPicPr>
          <p:cNvPr id="6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286388"/>
            <a:ext cx="1327051" cy="1143008"/>
          </a:xfrm>
          <a:prstGeom prst="rect">
            <a:avLst/>
          </a:prstGeom>
          <a:noFill/>
        </p:spPr>
      </p:pic>
      <p:pic>
        <p:nvPicPr>
          <p:cNvPr id="7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429264"/>
            <a:ext cx="1143008" cy="984489"/>
          </a:xfrm>
          <a:prstGeom prst="rect">
            <a:avLst/>
          </a:prstGeom>
          <a:noFill/>
        </p:spPr>
      </p:pic>
      <p:pic>
        <p:nvPicPr>
          <p:cNvPr id="8" name="Picture 12" descr="http://tritroichki.narod.ru/bird/bird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357562"/>
            <a:ext cx="2103754" cy="1781180"/>
          </a:xfrm>
          <a:prstGeom prst="rect">
            <a:avLst/>
          </a:prstGeom>
          <a:noFill/>
        </p:spPr>
      </p:pic>
      <p:pic>
        <p:nvPicPr>
          <p:cNvPr id="9" name="Picture 12" descr="http://tritroichki.narod.ru/bird/bird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286124"/>
            <a:ext cx="2103754" cy="1781180"/>
          </a:xfrm>
          <a:prstGeom prst="rect">
            <a:avLst/>
          </a:prstGeom>
          <a:noFill/>
        </p:spPr>
      </p:pic>
      <p:pic>
        <p:nvPicPr>
          <p:cNvPr id="10" name="Picture 12" descr="http://tritroichki.narod.ru/bird/bird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143380"/>
            <a:ext cx="2103754" cy="1781180"/>
          </a:xfrm>
          <a:prstGeom prst="rect">
            <a:avLst/>
          </a:prstGeom>
          <a:noFill/>
        </p:spPr>
      </p:pic>
      <p:pic>
        <p:nvPicPr>
          <p:cNvPr id="11" name="Picture 12" descr="http://tritroichki.narod.ru/bird/bird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429000"/>
            <a:ext cx="2103754" cy="1781180"/>
          </a:xfrm>
          <a:prstGeom prst="rect">
            <a:avLst/>
          </a:prstGeom>
          <a:noFill/>
        </p:spPr>
      </p:pic>
      <p:pic>
        <p:nvPicPr>
          <p:cNvPr id="12" name="Picture 12" descr="http://tritroichki.narod.ru/bird/bird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076820"/>
            <a:ext cx="2103754" cy="1781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Сколько стало гусей?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tritroichki.narod.ru/bird/bird2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143248"/>
            <a:ext cx="2073518" cy="1785950"/>
          </a:xfrm>
          <a:prstGeom prst="rect">
            <a:avLst/>
          </a:prstGeom>
          <a:noFill/>
        </p:spPr>
      </p:pic>
      <p:pic>
        <p:nvPicPr>
          <p:cNvPr id="5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786322"/>
            <a:ext cx="2143140" cy="1845917"/>
          </a:xfrm>
          <a:prstGeom prst="rect">
            <a:avLst/>
          </a:prstGeom>
          <a:noFill/>
        </p:spPr>
      </p:pic>
      <p:pic>
        <p:nvPicPr>
          <p:cNvPr id="6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2073518" cy="1785950"/>
          </a:xfrm>
          <a:prstGeom prst="rect">
            <a:avLst/>
          </a:prstGeom>
          <a:noFill/>
        </p:spPr>
      </p:pic>
      <p:pic>
        <p:nvPicPr>
          <p:cNvPr id="7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714884"/>
            <a:ext cx="2143140" cy="1845917"/>
          </a:xfrm>
          <a:prstGeom prst="rect">
            <a:avLst/>
          </a:prstGeom>
          <a:noFill/>
        </p:spPr>
      </p:pic>
      <p:pic>
        <p:nvPicPr>
          <p:cNvPr id="8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000372"/>
            <a:ext cx="2214546" cy="1907419"/>
          </a:xfrm>
          <a:prstGeom prst="rect">
            <a:avLst/>
          </a:prstGeom>
          <a:noFill/>
        </p:spPr>
      </p:pic>
      <p:pic>
        <p:nvPicPr>
          <p:cNvPr id="9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428736"/>
            <a:ext cx="2143140" cy="1845917"/>
          </a:xfrm>
          <a:prstGeom prst="rect">
            <a:avLst/>
          </a:prstGeom>
          <a:noFill/>
        </p:spPr>
      </p:pic>
      <p:pic>
        <p:nvPicPr>
          <p:cNvPr id="10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643314"/>
            <a:ext cx="2322340" cy="2000264"/>
          </a:xfrm>
          <a:prstGeom prst="rect">
            <a:avLst/>
          </a:prstGeom>
          <a:noFill/>
        </p:spPr>
      </p:pic>
      <p:pic>
        <p:nvPicPr>
          <p:cNvPr id="11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14422"/>
            <a:ext cx="2071702" cy="1784386"/>
          </a:xfrm>
          <a:prstGeom prst="rect">
            <a:avLst/>
          </a:prstGeom>
          <a:noFill/>
        </p:spPr>
      </p:pic>
      <p:pic>
        <p:nvPicPr>
          <p:cNvPr id="12" name="Picture 2" descr="http://tritroichki.narod.ru/bird/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000372"/>
            <a:ext cx="2214546" cy="1907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Вопрос задачи: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Сколько стало гусей?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8436" name="Picture 4" descr="http://tritroichki.narod.ru/disney/disney1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143248"/>
            <a:ext cx="2643206" cy="317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152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Знакомство с  задачей</vt:lpstr>
      <vt:lpstr>Решите примеры:</vt:lpstr>
      <vt:lpstr>Найдите многоугольники:</vt:lpstr>
      <vt:lpstr>Задачи.</vt:lpstr>
      <vt:lpstr>На пруду плавало 3 гуся.</vt:lpstr>
      <vt:lpstr>Прилетело еще 5 гусей.</vt:lpstr>
      <vt:lpstr>Условие задачи.</vt:lpstr>
      <vt:lpstr>Сколько стало гусей?</vt:lpstr>
      <vt:lpstr>Вопрос задачи:</vt:lpstr>
      <vt:lpstr>Решение задачи.</vt:lpstr>
      <vt:lpstr>Ответ: </vt:lpstr>
      <vt:lpstr>Задача:</vt:lpstr>
      <vt:lpstr>Задача: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2010-10-18T11:05:50Z</dcterms:created>
  <dcterms:modified xsi:type="dcterms:W3CDTF">2011-01-20T11:16:13Z</dcterms:modified>
</cp:coreProperties>
</file>