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60093"/>
    <a:srgbClr val="FF0000"/>
    <a:srgbClr val="3496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27" autoAdjust="0"/>
  </p:normalViewPr>
  <p:slideViewPr>
    <p:cSldViewPr>
      <p:cViewPr>
        <p:scale>
          <a:sx n="100" d="100"/>
          <a:sy n="100" d="100"/>
        </p:scale>
        <p:origin x="-504" y="16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988F3-64DE-4E7D-9704-5E841DF23E6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24F90-DFD8-4D7B-8209-73CAD0AA8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2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 userDrawn="1"/>
        </p:nvSpPr>
        <p:spPr>
          <a:xfrm rot="167672">
            <a:off x="2698853" y="-42529"/>
            <a:ext cx="842113" cy="6868632"/>
          </a:xfrm>
          <a:custGeom>
            <a:avLst/>
            <a:gdLst>
              <a:gd name="connsiteX0" fmla="*/ 829339 w 829339"/>
              <a:gd name="connsiteY0" fmla="*/ 0 h 6804837"/>
              <a:gd name="connsiteX1" fmla="*/ 531628 w 829339"/>
              <a:gd name="connsiteY1" fmla="*/ 3211033 h 6804837"/>
              <a:gd name="connsiteX2" fmla="*/ 0 w 829339"/>
              <a:gd name="connsiteY2" fmla="*/ 6804837 h 6804837"/>
              <a:gd name="connsiteX3" fmla="*/ 0 w 829339"/>
              <a:gd name="connsiteY3" fmla="*/ 6804837 h 6804837"/>
              <a:gd name="connsiteX0" fmla="*/ 829339 w 906100"/>
              <a:gd name="connsiteY0" fmla="*/ 0 h 6804837"/>
              <a:gd name="connsiteX1" fmla="*/ 531628 w 906100"/>
              <a:gd name="connsiteY1" fmla="*/ 3211033 h 6804837"/>
              <a:gd name="connsiteX2" fmla="*/ 0 w 906100"/>
              <a:gd name="connsiteY2" fmla="*/ 6804837 h 6804837"/>
              <a:gd name="connsiteX3" fmla="*/ 0 w 906100"/>
              <a:gd name="connsiteY3" fmla="*/ 6804837 h 6804837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65545 w 765545"/>
              <a:gd name="connsiteY0" fmla="*/ 0 h 6868632"/>
              <a:gd name="connsiteX1" fmla="*/ 531628 w 765545"/>
              <a:gd name="connsiteY1" fmla="*/ 3274828 h 6868632"/>
              <a:gd name="connsiteX2" fmla="*/ 0 w 765545"/>
              <a:gd name="connsiteY2" fmla="*/ 6868632 h 6868632"/>
              <a:gd name="connsiteX3" fmla="*/ 0 w 765545"/>
              <a:gd name="connsiteY3" fmla="*/ 6868632 h 6868632"/>
              <a:gd name="connsiteX0" fmla="*/ 765545 w 842113"/>
              <a:gd name="connsiteY0" fmla="*/ 0 h 6868632"/>
              <a:gd name="connsiteX1" fmla="*/ 531628 w 842113"/>
              <a:gd name="connsiteY1" fmla="*/ 3274828 h 6868632"/>
              <a:gd name="connsiteX2" fmla="*/ 0 w 842113"/>
              <a:gd name="connsiteY2" fmla="*/ 6868632 h 6868632"/>
              <a:gd name="connsiteX3" fmla="*/ 0 w 842113"/>
              <a:gd name="connsiteY3" fmla="*/ 6868632 h 68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113" h="6868632">
                <a:moveTo>
                  <a:pt x="765545" y="0"/>
                </a:moveTo>
                <a:cubicBezTo>
                  <a:pt x="441252" y="464289"/>
                  <a:pt x="-262269" y="714154"/>
                  <a:pt x="531628" y="3274828"/>
                </a:cubicBezTo>
                <a:cubicBezTo>
                  <a:pt x="1463748" y="6090683"/>
                  <a:pt x="0" y="6868632"/>
                  <a:pt x="0" y="6868632"/>
                </a:cubicBezTo>
                <a:lnTo>
                  <a:pt x="0" y="6868632"/>
                </a:lnTo>
              </a:path>
            </a:pathLst>
          </a:custGeom>
          <a:ln w="38100">
            <a:solidFill>
              <a:schemeClr val="accent3">
                <a:lumMod val="50000"/>
              </a:schemeClr>
            </a:solidFill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 userDrawn="1"/>
        </p:nvSpPr>
        <p:spPr>
          <a:xfrm rot="189704">
            <a:off x="1976195" y="64026"/>
            <a:ext cx="1471695" cy="6858000"/>
          </a:xfrm>
          <a:custGeom>
            <a:avLst/>
            <a:gdLst>
              <a:gd name="connsiteX0" fmla="*/ 350874 w 350874"/>
              <a:gd name="connsiteY0" fmla="*/ 0 h 6858000"/>
              <a:gd name="connsiteX1" fmla="*/ 0 w 350874"/>
              <a:gd name="connsiteY1" fmla="*/ 6858000 h 6858000"/>
              <a:gd name="connsiteX2" fmla="*/ 350874 w 350874"/>
              <a:gd name="connsiteY2" fmla="*/ 0 h 6858000"/>
              <a:gd name="connsiteX0" fmla="*/ 981778 w 1393284"/>
              <a:gd name="connsiteY0" fmla="*/ 0 h 6859149"/>
              <a:gd name="connsiteX1" fmla="*/ 630904 w 1393284"/>
              <a:gd name="connsiteY1" fmla="*/ 6858000 h 6859149"/>
              <a:gd name="connsiteX2" fmla="*/ 981778 w 1393284"/>
              <a:gd name="connsiteY2" fmla="*/ 0 h 685914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132877 w 1773156"/>
              <a:gd name="connsiteY0" fmla="*/ 140562 h 6999465"/>
              <a:gd name="connsiteX1" fmla="*/ 782003 w 1773156"/>
              <a:gd name="connsiteY1" fmla="*/ 6998562 h 6999465"/>
              <a:gd name="connsiteX2" fmla="*/ 1132877 w 1773156"/>
              <a:gd name="connsiteY2" fmla="*/ 140562 h 6999465"/>
              <a:gd name="connsiteX0" fmla="*/ 1088002 w 1728281"/>
              <a:gd name="connsiteY0" fmla="*/ 88726 h 6947629"/>
              <a:gd name="connsiteX1" fmla="*/ 737128 w 1728281"/>
              <a:gd name="connsiteY1" fmla="*/ 6946726 h 6947629"/>
              <a:gd name="connsiteX2" fmla="*/ 1088002 w 1728281"/>
              <a:gd name="connsiteY2" fmla="*/ 88726 h 6947629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625032"/>
              <a:gd name="connsiteY0" fmla="*/ 0 h 6858831"/>
              <a:gd name="connsiteX1" fmla="*/ 734611 w 1625032"/>
              <a:gd name="connsiteY1" fmla="*/ 6858000 h 6858831"/>
              <a:gd name="connsiteX2" fmla="*/ 1085485 w 1625032"/>
              <a:gd name="connsiteY2" fmla="*/ 0 h 6858831"/>
              <a:gd name="connsiteX0" fmla="*/ 1157562 w 1697109"/>
              <a:gd name="connsiteY0" fmla="*/ 0 h 6858831"/>
              <a:gd name="connsiteX1" fmla="*/ 806688 w 1697109"/>
              <a:gd name="connsiteY1" fmla="*/ 6858000 h 6858831"/>
              <a:gd name="connsiteX2" fmla="*/ 1157562 w 1697109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531348 w 1070895"/>
              <a:gd name="connsiteY0" fmla="*/ 0 h 6858831"/>
              <a:gd name="connsiteX1" fmla="*/ 180474 w 1070895"/>
              <a:gd name="connsiteY1" fmla="*/ 6858000 h 6858831"/>
              <a:gd name="connsiteX2" fmla="*/ 531348 w 1070895"/>
              <a:gd name="connsiteY2" fmla="*/ 0 h 6858831"/>
              <a:gd name="connsiteX0" fmla="*/ 884142 w 1423689"/>
              <a:gd name="connsiteY0" fmla="*/ 0 h 6858831"/>
              <a:gd name="connsiteX1" fmla="*/ 533268 w 1423689"/>
              <a:gd name="connsiteY1" fmla="*/ 6858000 h 6858831"/>
              <a:gd name="connsiteX2" fmla="*/ 884142 w 1423689"/>
              <a:gd name="connsiteY2" fmla="*/ 0 h 6858831"/>
              <a:gd name="connsiteX0" fmla="*/ 853263 w 1392810"/>
              <a:gd name="connsiteY0" fmla="*/ 0 h 6858831"/>
              <a:gd name="connsiteX1" fmla="*/ 502389 w 1392810"/>
              <a:gd name="connsiteY1" fmla="*/ 6858000 h 6858831"/>
              <a:gd name="connsiteX2" fmla="*/ 853263 w 1392810"/>
              <a:gd name="connsiteY2" fmla="*/ 0 h 6858831"/>
              <a:gd name="connsiteX0" fmla="*/ 925239 w 1464786"/>
              <a:gd name="connsiteY0" fmla="*/ 0 h 6858831"/>
              <a:gd name="connsiteX1" fmla="*/ 574365 w 1464786"/>
              <a:gd name="connsiteY1" fmla="*/ 6858000 h 6858831"/>
              <a:gd name="connsiteX2" fmla="*/ 925239 w 1464786"/>
              <a:gd name="connsiteY2" fmla="*/ 0 h 6858831"/>
              <a:gd name="connsiteX0" fmla="*/ 925239 w 1097863"/>
              <a:gd name="connsiteY0" fmla="*/ 0 h 6859035"/>
              <a:gd name="connsiteX1" fmla="*/ 574365 w 1097863"/>
              <a:gd name="connsiteY1" fmla="*/ 6858000 h 6859035"/>
              <a:gd name="connsiteX2" fmla="*/ 925239 w 1097863"/>
              <a:gd name="connsiteY2" fmla="*/ 0 h 6859035"/>
              <a:gd name="connsiteX0" fmla="*/ 925239 w 1198039"/>
              <a:gd name="connsiteY0" fmla="*/ 0 h 6858000"/>
              <a:gd name="connsiteX1" fmla="*/ 574365 w 1198039"/>
              <a:gd name="connsiteY1" fmla="*/ 6858000 h 6858000"/>
              <a:gd name="connsiteX2" fmla="*/ 925239 w 1198039"/>
              <a:gd name="connsiteY2" fmla="*/ 0 h 6858000"/>
              <a:gd name="connsiteX0" fmla="*/ 925239 w 1193849"/>
              <a:gd name="connsiteY0" fmla="*/ 0 h 6858000"/>
              <a:gd name="connsiteX1" fmla="*/ 574365 w 1193849"/>
              <a:gd name="connsiteY1" fmla="*/ 6858000 h 6858000"/>
              <a:gd name="connsiteX2" fmla="*/ 925239 w 1193849"/>
              <a:gd name="connsiteY2" fmla="*/ 0 h 6858000"/>
              <a:gd name="connsiteX0" fmla="*/ 925239 w 1345409"/>
              <a:gd name="connsiteY0" fmla="*/ 0 h 6858000"/>
              <a:gd name="connsiteX1" fmla="*/ 574365 w 1345409"/>
              <a:gd name="connsiteY1" fmla="*/ 6858000 h 6858000"/>
              <a:gd name="connsiteX2" fmla="*/ 925239 w 1345409"/>
              <a:gd name="connsiteY2" fmla="*/ 0 h 6858000"/>
              <a:gd name="connsiteX0" fmla="*/ 925239 w 1327679"/>
              <a:gd name="connsiteY0" fmla="*/ 0 h 6858000"/>
              <a:gd name="connsiteX1" fmla="*/ 574365 w 1327679"/>
              <a:gd name="connsiteY1" fmla="*/ 6858000 h 6858000"/>
              <a:gd name="connsiteX2" fmla="*/ 925239 w 1327679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679" h="6858000">
                <a:moveTo>
                  <a:pt x="925239" y="0"/>
                </a:moveTo>
                <a:cubicBezTo>
                  <a:pt x="-967356" y="2498651"/>
                  <a:pt x="2860365" y="4901609"/>
                  <a:pt x="574365" y="6858000"/>
                </a:cubicBezTo>
                <a:cubicBezTo>
                  <a:pt x="2520123" y="4444409"/>
                  <a:pt x="-1786063" y="2870791"/>
                  <a:pt x="925239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 userDrawn="1"/>
        </p:nvSpPr>
        <p:spPr>
          <a:xfrm>
            <a:off x="1367830" y="-20782"/>
            <a:ext cx="1764010" cy="6889173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8296" h="6889173">
                <a:moveTo>
                  <a:pt x="1543718" y="10391"/>
                </a:moveTo>
                <a:lnTo>
                  <a:pt x="1450199" y="0"/>
                </a:lnTo>
                <a:cubicBezTo>
                  <a:pt x="303735" y="1423554"/>
                  <a:pt x="-562173" y="3834246"/>
                  <a:pt x="442281" y="5081155"/>
                </a:cubicBezTo>
                <a:cubicBezTo>
                  <a:pt x="1467518" y="6182591"/>
                  <a:pt x="1713435" y="6057900"/>
                  <a:pt x="1055345" y="6889173"/>
                </a:cubicBezTo>
                <a:lnTo>
                  <a:pt x="1107299" y="6889173"/>
                </a:lnTo>
                <a:cubicBezTo>
                  <a:pt x="1862372" y="6096001"/>
                  <a:pt x="1910862" y="5739246"/>
                  <a:pt x="909872" y="4073237"/>
                </a:cubicBezTo>
                <a:cubicBezTo>
                  <a:pt x="102845" y="2635828"/>
                  <a:pt x="636246" y="1042555"/>
                  <a:pt x="1543718" y="10391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 userDrawn="1"/>
        </p:nvSpPr>
        <p:spPr>
          <a:xfrm>
            <a:off x="1259632" y="-13855"/>
            <a:ext cx="1726742" cy="7034646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926976 w 1926976"/>
              <a:gd name="connsiteY0" fmla="*/ 0 h 7034646"/>
              <a:gd name="connsiteX1" fmla="*/ 1450199 w 1926976"/>
              <a:gd name="connsiteY1" fmla="*/ 145473 h 7034646"/>
              <a:gd name="connsiteX2" fmla="*/ 442281 w 1926976"/>
              <a:gd name="connsiteY2" fmla="*/ 5226628 h 7034646"/>
              <a:gd name="connsiteX3" fmla="*/ 1055345 w 1926976"/>
              <a:gd name="connsiteY3" fmla="*/ 7034646 h 7034646"/>
              <a:gd name="connsiteX4" fmla="*/ 1107299 w 1926976"/>
              <a:gd name="connsiteY4" fmla="*/ 7034646 h 7034646"/>
              <a:gd name="connsiteX5" fmla="*/ 909872 w 1926976"/>
              <a:gd name="connsiteY5" fmla="*/ 4218710 h 7034646"/>
              <a:gd name="connsiteX6" fmla="*/ 1926976 w 1926976"/>
              <a:gd name="connsiteY6" fmla="*/ 0 h 7034646"/>
              <a:gd name="connsiteX0" fmla="*/ 1862534 w 1862534"/>
              <a:gd name="connsiteY0" fmla="*/ 0 h 7034646"/>
              <a:gd name="connsiteX1" fmla="*/ 1710051 w 1862534"/>
              <a:gd name="connsiteY1" fmla="*/ 10391 h 7034646"/>
              <a:gd name="connsiteX2" fmla="*/ 377839 w 1862534"/>
              <a:gd name="connsiteY2" fmla="*/ 5226628 h 7034646"/>
              <a:gd name="connsiteX3" fmla="*/ 990903 w 1862534"/>
              <a:gd name="connsiteY3" fmla="*/ 7034646 h 7034646"/>
              <a:gd name="connsiteX4" fmla="*/ 1042857 w 1862534"/>
              <a:gd name="connsiteY4" fmla="*/ 7034646 h 7034646"/>
              <a:gd name="connsiteX5" fmla="*/ 845430 w 1862534"/>
              <a:gd name="connsiteY5" fmla="*/ 4218710 h 7034646"/>
              <a:gd name="connsiteX6" fmla="*/ 1862534 w 1862534"/>
              <a:gd name="connsiteY6" fmla="*/ 0 h 7034646"/>
              <a:gd name="connsiteX0" fmla="*/ 1542590 w 1542590"/>
              <a:gd name="connsiteY0" fmla="*/ 0 h 7034646"/>
              <a:gd name="connsiteX1" fmla="*/ 1390107 w 1542590"/>
              <a:gd name="connsiteY1" fmla="*/ 10391 h 7034646"/>
              <a:gd name="connsiteX2" fmla="*/ 460806 w 1542590"/>
              <a:gd name="connsiteY2" fmla="*/ 4312228 h 7034646"/>
              <a:gd name="connsiteX3" fmla="*/ 670959 w 1542590"/>
              <a:gd name="connsiteY3" fmla="*/ 7034646 h 7034646"/>
              <a:gd name="connsiteX4" fmla="*/ 722913 w 1542590"/>
              <a:gd name="connsiteY4" fmla="*/ 7034646 h 7034646"/>
              <a:gd name="connsiteX5" fmla="*/ 525486 w 1542590"/>
              <a:gd name="connsiteY5" fmla="*/ 4218710 h 7034646"/>
              <a:gd name="connsiteX6" fmla="*/ 1542590 w 1542590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585578 w 1602682"/>
              <a:gd name="connsiteY5" fmla="*/ 4218710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1185032 w 1602682"/>
              <a:gd name="connsiteY5" fmla="*/ 5673438 h 7034646"/>
              <a:gd name="connsiteX6" fmla="*/ 1602682 w 1602682"/>
              <a:gd name="connsiteY6" fmla="*/ 0 h 7034646"/>
              <a:gd name="connsiteX0" fmla="*/ 1602682 w 1633050"/>
              <a:gd name="connsiteY0" fmla="*/ 0 h 7034646"/>
              <a:gd name="connsiteX1" fmla="*/ 1450199 w 1633050"/>
              <a:gd name="connsiteY1" fmla="*/ 10391 h 7034646"/>
              <a:gd name="connsiteX2" fmla="*/ 442281 w 1633050"/>
              <a:gd name="connsiteY2" fmla="*/ 5185065 h 7034646"/>
              <a:gd name="connsiteX3" fmla="*/ 731051 w 1633050"/>
              <a:gd name="connsiteY3" fmla="*/ 7034646 h 7034646"/>
              <a:gd name="connsiteX4" fmla="*/ 783005 w 1633050"/>
              <a:gd name="connsiteY4" fmla="*/ 7034646 h 7034646"/>
              <a:gd name="connsiteX5" fmla="*/ 1185032 w 1633050"/>
              <a:gd name="connsiteY5" fmla="*/ 5673438 h 7034646"/>
              <a:gd name="connsiteX6" fmla="*/ 1602682 w 1633050"/>
              <a:gd name="connsiteY6" fmla="*/ 0 h 703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50" h="7034646">
                <a:moveTo>
                  <a:pt x="1602682" y="0"/>
                </a:moveTo>
                <a:lnTo>
                  <a:pt x="1450199" y="10391"/>
                </a:lnTo>
                <a:cubicBezTo>
                  <a:pt x="303735" y="1433945"/>
                  <a:pt x="-562173" y="3938156"/>
                  <a:pt x="442281" y="5185065"/>
                </a:cubicBezTo>
                <a:cubicBezTo>
                  <a:pt x="1467518" y="6286501"/>
                  <a:pt x="1389141" y="6203373"/>
                  <a:pt x="731051" y="7034646"/>
                </a:cubicBezTo>
                <a:lnTo>
                  <a:pt x="783005" y="7034646"/>
                </a:lnTo>
                <a:cubicBezTo>
                  <a:pt x="1066676" y="6771410"/>
                  <a:pt x="2276283" y="6473537"/>
                  <a:pt x="1185032" y="5673438"/>
                </a:cubicBezTo>
                <a:cubicBezTo>
                  <a:pt x="-850384" y="3893129"/>
                  <a:pt x="695210" y="1032164"/>
                  <a:pt x="16026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>
            <a:off x="0" y="0"/>
            <a:ext cx="2795155" cy="6878782"/>
          </a:xfrm>
          <a:custGeom>
            <a:avLst/>
            <a:gdLst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22318 w 2795155"/>
              <a:gd name="connsiteY4" fmla="*/ 5288973 h 6878782"/>
              <a:gd name="connsiteX5" fmla="*/ 2795155 w 2795155"/>
              <a:gd name="connsiteY5" fmla="*/ 0 h 687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5155" h="6878782">
                <a:moveTo>
                  <a:pt x="2795155" y="0"/>
                </a:moveTo>
                <a:lnTo>
                  <a:pt x="0" y="0"/>
                </a:lnTo>
                <a:lnTo>
                  <a:pt x="0" y="6858000"/>
                </a:lnTo>
                <a:lnTo>
                  <a:pt x="2337955" y="6878782"/>
                </a:lnTo>
                <a:cubicBezTo>
                  <a:pt x="3141519" y="6255328"/>
                  <a:pt x="2635827" y="5912427"/>
                  <a:pt x="1922318" y="5288973"/>
                </a:cubicBezTo>
                <a:cubicBezTo>
                  <a:pt x="606137" y="4201392"/>
                  <a:pt x="1575955" y="1409700"/>
                  <a:pt x="2795155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3111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1340768"/>
            <a:ext cx="4030216" cy="1373043"/>
          </a:xfrm>
        </p:spPr>
        <p:txBody>
          <a:bodyPr/>
          <a:lstStyle>
            <a:lvl1pPr>
              <a:defRPr b="1" cap="none" spc="300">
                <a:ln w="11430" cmpd="sng">
                  <a:noFill/>
                  <a:prstDash val="solid"/>
                  <a:miter lim="800000"/>
                </a:ln>
                <a:gradFill>
                  <a:gsLst>
                    <a:gs pos="53000">
                      <a:schemeClr val="accent3">
                        <a:lumMod val="50000"/>
                      </a:schemeClr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383899"/>
            <a:ext cx="4049037" cy="1849617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384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-26242" y="-1220213"/>
            <a:ext cx="9180633" cy="10084136"/>
            <a:chOff x="-26242" y="-1220213"/>
            <a:chExt cx="9180633" cy="10084136"/>
          </a:xfrm>
        </p:grpSpPr>
        <p:sp>
          <p:nvSpPr>
            <p:cNvPr id="8" name="Полилиния 7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Полилиния 21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19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3" name="Группа 12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4" name="Группа 13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5" name="Полилиния 14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6060035" cy="122413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948" y="2231840"/>
            <a:ext cx="8229600" cy="4234233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grpSp>
        <p:nvGrpSpPr>
          <p:cNvPr id="27" name="Группа 26"/>
          <p:cNvGrpSpPr/>
          <p:nvPr userDrawn="1"/>
        </p:nvGrpSpPr>
        <p:grpSpPr>
          <a:xfrm rot="7987570">
            <a:off x="2709199" y="6420659"/>
            <a:ext cx="307901" cy="450659"/>
            <a:chOff x="2857488" y="4883951"/>
            <a:chExt cx="571504" cy="903297"/>
          </a:xfrm>
        </p:grpSpPr>
        <p:sp>
          <p:nvSpPr>
            <p:cNvPr id="28" name="Овал 2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>
              <a:stCxn id="29" idx="0"/>
              <a:endCxn id="2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Овал 3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 userDrawn="1"/>
        </p:nvGrpSpPr>
        <p:grpSpPr>
          <a:xfrm rot="13759740">
            <a:off x="128706" y="6346842"/>
            <a:ext cx="307901" cy="450659"/>
            <a:chOff x="2857488" y="4883951"/>
            <a:chExt cx="571504" cy="903297"/>
          </a:xfrm>
        </p:grpSpPr>
        <p:sp>
          <p:nvSpPr>
            <p:cNvPr id="41" name="Овал 4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единительная линия 42"/>
            <p:cNvCxnSpPr>
              <a:stCxn id="42" idx="0"/>
              <a:endCxn id="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Овал 4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 userDrawn="1"/>
        </p:nvGrpSpPr>
        <p:grpSpPr>
          <a:xfrm rot="4965394">
            <a:off x="8589021" y="104103"/>
            <a:ext cx="307901" cy="450659"/>
            <a:chOff x="2857488" y="4883951"/>
            <a:chExt cx="571504" cy="903297"/>
          </a:xfrm>
        </p:grpSpPr>
        <p:sp>
          <p:nvSpPr>
            <p:cNvPr id="54" name="Овал 53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единительная линия 55"/>
            <p:cNvCxnSpPr>
              <a:stCxn id="55" idx="0"/>
              <a:endCxn id="55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Овал 5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14096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-89897" y="-27384"/>
            <a:ext cx="9298389" cy="8086773"/>
            <a:chOff x="-89897" y="0"/>
            <a:chExt cx="9298389" cy="8086773"/>
          </a:xfrm>
        </p:grpSpPr>
        <p:sp>
          <p:nvSpPr>
            <p:cNvPr id="8" name="Полилиния 7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4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5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6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Полилиния 11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470" y="5447383"/>
            <a:ext cx="6249293" cy="13620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260649"/>
            <a:ext cx="6884924" cy="170115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mtClean="0"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marL="0" lvl="0" indent="0" algn="ctr">
              <a:buNone/>
            </a:pPr>
            <a:r>
              <a:rPr lang="ru-RU" smtClean="0"/>
              <a:t>Образец текста</a:t>
            </a:r>
          </a:p>
        </p:txBody>
      </p:sp>
      <p:grpSp>
        <p:nvGrpSpPr>
          <p:cNvPr id="21" name="Группа 20"/>
          <p:cNvGrpSpPr/>
          <p:nvPr userDrawn="1"/>
        </p:nvGrpSpPr>
        <p:grpSpPr>
          <a:xfrm rot="4495045">
            <a:off x="7750986" y="2100643"/>
            <a:ext cx="307901" cy="450659"/>
            <a:chOff x="2857488" y="4883951"/>
            <a:chExt cx="571504" cy="903297"/>
          </a:xfrm>
        </p:grpSpPr>
        <p:sp>
          <p:nvSpPr>
            <p:cNvPr id="22" name="Овал 21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единительная линия 23"/>
            <p:cNvCxnSpPr>
              <a:stCxn id="23" idx="0"/>
              <a:endCxn id="23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 userDrawn="1"/>
        </p:nvGrpSpPr>
        <p:grpSpPr>
          <a:xfrm rot="13759740">
            <a:off x="6442905" y="4835439"/>
            <a:ext cx="307901" cy="450659"/>
            <a:chOff x="2857488" y="4883951"/>
            <a:chExt cx="571504" cy="903297"/>
          </a:xfrm>
        </p:grpSpPr>
        <p:sp>
          <p:nvSpPr>
            <p:cNvPr id="35" name="Овал 34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/>
            <p:cNvCxnSpPr>
              <a:stCxn id="36" idx="0"/>
              <a:endCxn id="36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 userDrawn="1"/>
        </p:nvGrpSpPr>
        <p:grpSpPr>
          <a:xfrm rot="16758158">
            <a:off x="1276616" y="130200"/>
            <a:ext cx="307901" cy="450659"/>
            <a:chOff x="2857488" y="4883951"/>
            <a:chExt cx="571504" cy="903297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48" name="Овал 4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0" name="Прямая соединительная линия 49"/>
            <p:cNvCxnSpPr>
              <a:stCxn id="49" idx="0"/>
              <a:endCxn id="4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Овал 5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78457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-26242" y="-1220213"/>
            <a:ext cx="9180633" cy="10084136"/>
            <a:chOff x="-26242" y="-1220213"/>
            <a:chExt cx="9180633" cy="10084136"/>
          </a:xfrm>
        </p:grpSpPr>
        <p:sp>
          <p:nvSpPr>
            <p:cNvPr id="9" name="Полилиния 8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Полилиния 22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Полилиния 20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4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5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6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116632"/>
            <a:ext cx="5916019" cy="122413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1" y="2348880"/>
            <a:ext cx="4038600" cy="4156529"/>
          </a:xfr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4947" y="2361713"/>
            <a:ext cx="4038600" cy="4104360"/>
          </a:xfr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grpSp>
        <p:nvGrpSpPr>
          <p:cNvPr id="25" name="Группа 24"/>
          <p:cNvGrpSpPr/>
          <p:nvPr userDrawn="1"/>
        </p:nvGrpSpPr>
        <p:grpSpPr>
          <a:xfrm rot="7987570">
            <a:off x="2709199" y="6420659"/>
            <a:ext cx="307901" cy="450659"/>
            <a:chOff x="2857488" y="4883951"/>
            <a:chExt cx="571504" cy="903297"/>
          </a:xfrm>
        </p:grpSpPr>
        <p:sp>
          <p:nvSpPr>
            <p:cNvPr id="26" name="Овал 2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>
              <a:stCxn id="27" idx="0"/>
              <a:endCxn id="2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 userDrawn="1"/>
        </p:nvGrpSpPr>
        <p:grpSpPr>
          <a:xfrm rot="13759740">
            <a:off x="128706" y="6346842"/>
            <a:ext cx="307901" cy="450659"/>
            <a:chOff x="2857488" y="4883951"/>
            <a:chExt cx="571504" cy="903297"/>
          </a:xfrm>
        </p:grpSpPr>
        <p:sp>
          <p:nvSpPr>
            <p:cNvPr id="39" name="Овал 3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>
              <a:stCxn id="40" idx="0"/>
              <a:endCxn id="4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Овал 4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 rot="4965394">
            <a:off x="8589021" y="104103"/>
            <a:ext cx="307901" cy="450659"/>
            <a:chOff x="2857488" y="4883951"/>
            <a:chExt cx="571504" cy="903297"/>
          </a:xfrm>
        </p:grpSpPr>
        <p:sp>
          <p:nvSpPr>
            <p:cNvPr id="52" name="Овал 51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4" name="Прямая соединительная линия 53"/>
            <p:cNvCxnSpPr>
              <a:stCxn id="53" idx="0"/>
              <a:endCxn id="53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Овал 54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03834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-26242" y="-1220213"/>
            <a:ext cx="9180633" cy="10084136"/>
            <a:chOff x="-26242" y="-1220213"/>
            <a:chExt cx="9180633" cy="10084136"/>
          </a:xfrm>
        </p:grpSpPr>
        <p:sp>
          <p:nvSpPr>
            <p:cNvPr id="6" name="Полилиния 5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19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Полилиния 17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Группа 10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2" name="Группа 11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3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3" name="Полилиния 12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22" name="Группа 21"/>
          <p:cNvGrpSpPr/>
          <p:nvPr userDrawn="1"/>
        </p:nvGrpSpPr>
        <p:grpSpPr>
          <a:xfrm rot="7987570">
            <a:off x="2709199" y="6420659"/>
            <a:ext cx="307901" cy="450659"/>
            <a:chOff x="2857488" y="4883951"/>
            <a:chExt cx="571504" cy="903297"/>
          </a:xfrm>
        </p:grpSpPr>
        <p:sp>
          <p:nvSpPr>
            <p:cNvPr id="23" name="Овал 22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 userDrawn="1"/>
        </p:nvGrpSpPr>
        <p:grpSpPr>
          <a:xfrm rot="13759740">
            <a:off x="128706" y="6346842"/>
            <a:ext cx="307901" cy="450659"/>
            <a:chOff x="2857488" y="4883951"/>
            <a:chExt cx="571504" cy="903297"/>
          </a:xfrm>
        </p:grpSpPr>
        <p:sp>
          <p:nvSpPr>
            <p:cNvPr id="36" name="Овал 3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 userDrawn="1"/>
        </p:nvGrpSpPr>
        <p:grpSpPr>
          <a:xfrm rot="4965394">
            <a:off x="8589021" y="104103"/>
            <a:ext cx="307901" cy="450659"/>
            <a:chOff x="2857488" y="4883951"/>
            <a:chExt cx="571504" cy="903297"/>
          </a:xfrm>
        </p:grpSpPr>
        <p:sp>
          <p:nvSpPr>
            <p:cNvPr id="49" name="Овал 4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92644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-89897" y="-27384"/>
            <a:ext cx="9298389" cy="8086773"/>
            <a:chOff x="-89897" y="0"/>
            <a:chExt cx="9298389" cy="8086773"/>
          </a:xfrm>
        </p:grpSpPr>
        <p:sp>
          <p:nvSpPr>
            <p:cNvPr id="9" name="Полилиния 8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5" name="Группа 14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1" name="Полилиния 20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6" name="Группа 15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7" name="Полилиния 16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Полилиния 12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1" y="5568676"/>
            <a:ext cx="6132883" cy="10286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3528" y="32231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68" y="332656"/>
            <a:ext cx="2872691" cy="4139935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 userDrawn="1"/>
        </p:nvGrpSpPr>
        <p:grpSpPr>
          <a:xfrm rot="7987570">
            <a:off x="7841083" y="4568725"/>
            <a:ext cx="307901" cy="450659"/>
            <a:chOff x="2857488" y="4883951"/>
            <a:chExt cx="571504" cy="903297"/>
          </a:xfrm>
        </p:grpSpPr>
        <p:sp>
          <p:nvSpPr>
            <p:cNvPr id="23" name="Овал 22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 userDrawn="1"/>
        </p:nvGrpSpPr>
        <p:grpSpPr>
          <a:xfrm rot="13759740">
            <a:off x="6215520" y="5070422"/>
            <a:ext cx="307901" cy="450659"/>
            <a:chOff x="2857488" y="4883951"/>
            <a:chExt cx="571504" cy="903297"/>
          </a:xfrm>
        </p:grpSpPr>
        <p:sp>
          <p:nvSpPr>
            <p:cNvPr id="36" name="Овал 3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 userDrawn="1"/>
        </p:nvGrpSpPr>
        <p:grpSpPr>
          <a:xfrm rot="4965394">
            <a:off x="8607831" y="6294716"/>
            <a:ext cx="307901" cy="450659"/>
            <a:chOff x="2857488" y="4883951"/>
            <a:chExt cx="571504" cy="903297"/>
          </a:xfrm>
        </p:grpSpPr>
        <p:sp>
          <p:nvSpPr>
            <p:cNvPr id="49" name="Овал 4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96731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1"/>
            </a:gs>
            <a:gs pos="99000">
              <a:schemeClr val="accent3">
                <a:lumMod val="86000"/>
                <a:lumOff val="14000"/>
              </a:schemeClr>
            </a:gs>
          </a:gsLst>
          <a:lin ang="21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5292F-CDC4-4C2A-91D3-FE4AEA0F8F35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74FA0-DE96-4D37-9B96-70834AE17C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875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260648"/>
            <a:ext cx="4248472" cy="187220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Русская матрешка</a:t>
            </a:r>
            <a:endParaRPr lang="ru-RU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 descr="995b84d5895f16b3b3118e3c22698f4cbi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2276872"/>
            <a:ext cx="6003328" cy="3384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5949280"/>
            <a:ext cx="4396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и провела: </a:t>
            </a:r>
            <a:r>
              <a:rPr lang="ru-RU" dirty="0" err="1" smtClean="0"/>
              <a:t>Голобокова</a:t>
            </a:r>
            <a:r>
              <a:rPr lang="ru-RU" dirty="0" smtClean="0"/>
              <a:t> А.В.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968795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128792" cy="8640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Полхов</a:t>
            </a:r>
            <a:r>
              <a:rPr lang="ru-RU" sz="3200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ru-RU" sz="3200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Майданская</a:t>
            </a:r>
            <a:r>
              <a:rPr lang="ru-RU" sz="3200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матрешка</a:t>
            </a:r>
            <a:endParaRPr lang="ru-RU" sz="3200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395536" y="1844824"/>
            <a:ext cx="3456384" cy="3744416"/>
          </a:xfrm>
          <a:prstGeom prst="verticalScrol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8000"/>
                </a:solidFill>
              </a:rPr>
              <a:t>Я матрешка из Майдана.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Украшен мой наряд цветами.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С сияющими лепестками.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И ягодами разными,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Спелыми и красными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0" name="Picture 2" descr="http://img0.liveinternet.ru/images/attach/c/8/101/207/101207246_polhovmaydanmatryoshki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2348880"/>
            <a:ext cx="4428492" cy="295232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060035" cy="792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Сергиев – </a:t>
            </a:r>
            <a:r>
              <a:rPr lang="ru-RU" sz="2800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Пасадская</a:t>
            </a:r>
            <a:r>
              <a:rPr lang="ru-RU" sz="2800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матрешка</a:t>
            </a:r>
            <a:endParaRPr lang="ru-RU" sz="2800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323528" y="1268760"/>
            <a:ext cx="3888432" cy="4248472"/>
          </a:xfrm>
          <a:prstGeom prst="verticalScrol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8000"/>
                </a:solidFill>
              </a:rPr>
              <a:t>Я из Сергиева Посада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Встрече с вами очень рада.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Мне художниками дан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Яркий русский сарафан.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Я имею с давних пор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На переднике узор.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Знаменит платочек мой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Разноцветною каймой.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19458" name="Picture 2" descr="http://nv86.ru/upload/iblock/361/361079e3d285a1e43b46009fbb1bd565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2204864"/>
            <a:ext cx="4761389" cy="302934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3"/>
            <a:ext cx="8229600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Наша русская матрешка является для иностранцев символом России. Поэтому, когда люди приезжают в Россию в гости, они покупают  этот  сувенир.</a:t>
            </a:r>
            <a:endParaRPr lang="ru-RU" sz="1400" dirty="0"/>
          </a:p>
        </p:txBody>
      </p:sp>
      <p:pic>
        <p:nvPicPr>
          <p:cNvPr id="21506" name="Picture 2" descr="http://i.maland.ru/goods/matreshka-suvenir-magnit-na-holodilnik-28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312368" cy="25041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508" name="Picture 4" descr="http://s-ekb.ru/published/publicdata/U22157/attachments/SC/products_pictures/shop9864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2"/>
            <a:ext cx="3580898" cy="22075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510" name="Picture 6" descr="http://soobsh.ru/tw_files2/urls_1/110/d-109595/109595_html_7e1ee8c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933056"/>
            <a:ext cx="2745930" cy="26910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1512" name="Picture 8" descr="http://www.yapokupayu.ru/system/images/product/006/124/346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5" y="3905670"/>
            <a:ext cx="2736304" cy="27363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0.liveinternet.ru/images/attach/c/4/83/727/83727700_njlaErUy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763419" cy="3088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img0.liveinternet.ru/images/attach/c/0/45/556/45556937_matres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56992"/>
            <a:ext cx="4550793" cy="3025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://www.gornovosti.ru/static/images/archive/2714/matres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332656"/>
            <a:ext cx="1873936" cy="301276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488" name="Picture 8" descr="http://www.giftsgalary.ru/images/_________________4a9da6540daa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356992"/>
            <a:ext cx="3312368" cy="331236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851920" y="188640"/>
            <a:ext cx="197566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Сувениры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04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4824535" cy="79208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Используемая литература</a:t>
            </a:r>
            <a:endParaRPr lang="ru-RU" sz="2800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23423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Народная культура и традиции</a:t>
            </a:r>
          </a:p>
          <a:p>
            <a:pPr>
              <a:buNone/>
            </a:pPr>
            <a:r>
              <a:rPr lang="ru-RU" sz="2000" dirty="0" smtClean="0"/>
              <a:t>            Занятия </a:t>
            </a:r>
            <a:r>
              <a:rPr lang="ru-RU" sz="2000" dirty="0" smtClean="0"/>
              <a:t>с детьми 3-7 </a:t>
            </a:r>
            <a:r>
              <a:rPr lang="ru-RU" sz="2000" dirty="0" smtClean="0"/>
              <a:t>лет   автор составитель В. Н. </a:t>
            </a:r>
            <a:r>
              <a:rPr lang="ru-RU" sz="2000" dirty="0" err="1" smtClean="0"/>
              <a:t>Корсарева</a:t>
            </a:r>
            <a:endParaRPr lang="ru-RU" sz="2000" dirty="0" smtClean="0"/>
          </a:p>
          <a:p>
            <a:r>
              <a:rPr lang="ru-RU" sz="2000" dirty="0" err="1" smtClean="0"/>
              <a:t>Яндекс</a:t>
            </a:r>
            <a:r>
              <a:rPr lang="ru-RU" sz="2000" dirty="0" smtClean="0"/>
              <a:t>. Картинки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0"/>
            <a:ext cx="8229600" cy="4248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8000"/>
                </a:solidFill>
              </a:rPr>
              <a:t>ЦЕЛЬ</a:t>
            </a:r>
            <a:r>
              <a:rPr lang="ru-RU" sz="2000" dirty="0" smtClean="0">
                <a:solidFill>
                  <a:srgbClr val="008000"/>
                </a:solidFill>
              </a:rPr>
              <a:t>:</a:t>
            </a:r>
            <a:r>
              <a:rPr lang="ru-RU" sz="2000" dirty="0" smtClean="0"/>
              <a:t> формирование у детей представлений о народной игрушке-матрешке.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8000"/>
                </a:solidFill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Уточнять знания детей об истории создания русской матрешки.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Расширять представления о Семеновской, </a:t>
            </a:r>
            <a:r>
              <a:rPr lang="ru-RU" sz="2000" dirty="0" err="1" smtClean="0"/>
              <a:t>Полхов-Майданской</a:t>
            </a:r>
            <a:r>
              <a:rPr lang="ru-RU" sz="2000" dirty="0" smtClean="0"/>
              <a:t> и Сергиево-Посадской матрешках, знакомить с их характерными особенностями.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Развивать у детей познавательный интерес к матрешке, как к сувениру, символу страны.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Продолжать развивать доказательную речь, мышление, воображение.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 Воспитывать любовь к народному искусству.</a:t>
            </a:r>
          </a:p>
          <a:p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692696"/>
            <a:ext cx="7727372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Занятие с детьми старшего дошкольного возраста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7774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4752528" cy="42342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Алый шелковый платочек,</a:t>
            </a:r>
            <a:br>
              <a:rPr lang="ru-RU" sz="2000" dirty="0" smtClean="0"/>
            </a:br>
            <a:r>
              <a:rPr lang="ru-RU" sz="2000" dirty="0" smtClean="0"/>
              <a:t>Яркий сарафан в цветочек,</a:t>
            </a:r>
            <a:br>
              <a:rPr lang="ru-RU" sz="2000" dirty="0" smtClean="0"/>
            </a:br>
            <a:r>
              <a:rPr lang="ru-RU" sz="2000" dirty="0" smtClean="0"/>
              <a:t>Упирается рука в деревянные бока.</a:t>
            </a:r>
            <a:br>
              <a:rPr lang="ru-RU" sz="2000" dirty="0" smtClean="0"/>
            </a:br>
            <a:r>
              <a:rPr lang="ru-RU" sz="2000" dirty="0" smtClean="0"/>
              <a:t>А внутри секреты есть:</a:t>
            </a:r>
            <a:br>
              <a:rPr lang="ru-RU" sz="2000" dirty="0" smtClean="0"/>
            </a:br>
            <a:r>
              <a:rPr lang="ru-RU" sz="2000" dirty="0" smtClean="0"/>
              <a:t>Может три, а может шесть.</a:t>
            </a:r>
            <a:br>
              <a:rPr lang="ru-RU" sz="2000" dirty="0" smtClean="0"/>
            </a:br>
            <a:r>
              <a:rPr lang="ru-RU" sz="2000" dirty="0" smtClean="0"/>
              <a:t>Кукла первая толста,</a:t>
            </a:r>
            <a:br>
              <a:rPr lang="ru-RU" sz="2000" dirty="0" smtClean="0"/>
            </a:br>
            <a:r>
              <a:rPr lang="ru-RU" sz="2000" dirty="0" smtClean="0"/>
              <a:t>А внутри она пуста,</a:t>
            </a:r>
            <a:br>
              <a:rPr lang="ru-RU" sz="2000" dirty="0" smtClean="0"/>
            </a:br>
            <a:r>
              <a:rPr lang="ru-RU" sz="2000" dirty="0" smtClean="0"/>
              <a:t>Разнимается она на две половинке,</a:t>
            </a:r>
            <a:br>
              <a:rPr lang="ru-RU" sz="2000" dirty="0" smtClean="0"/>
            </a:br>
            <a:r>
              <a:rPr lang="ru-RU" sz="2000" dirty="0" smtClean="0"/>
              <a:t>В ней живет еще одна</a:t>
            </a:r>
            <a:br>
              <a:rPr lang="ru-RU" sz="2000" dirty="0" smtClean="0"/>
            </a:br>
            <a:r>
              <a:rPr lang="ru-RU" sz="2000" dirty="0" smtClean="0"/>
              <a:t>Кукла в серединке.</a:t>
            </a:r>
            <a:br>
              <a:rPr lang="ru-RU" sz="2000" dirty="0" smtClean="0"/>
            </a:br>
            <a:r>
              <a:rPr lang="ru-RU" sz="2000" dirty="0" smtClean="0"/>
              <a:t>Разрумянилась немножко</a:t>
            </a:r>
            <a:br>
              <a:rPr lang="ru-RU" sz="2000" dirty="0" smtClean="0"/>
            </a:br>
            <a:r>
              <a:rPr lang="ru-RU" sz="2000" dirty="0" smtClean="0"/>
              <a:t>Наша русская…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134076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Загадка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http://www.orfey.net/upload/iblock/574/41815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24744"/>
            <a:ext cx="3438525" cy="54006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g13.imageshost.ru/img/2011/10/07/image_4e8ec0b325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437112"/>
            <a:ext cx="4405385" cy="2305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192689" cy="5760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Японская игрушка</a:t>
            </a:r>
            <a:endParaRPr lang="ru-RU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1341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Кажется, что матрешка пришла к нам из мира сказок, легенд, из седой древности. Появилась матрешка в 19 веке. Однажды из Японии привезли игрушку, которая изображала старика – мудреца </a:t>
            </a:r>
            <a:r>
              <a:rPr lang="ru-RU" sz="1600" b="1" dirty="0" smtClean="0"/>
              <a:t>ДАРУМУ</a:t>
            </a:r>
            <a:r>
              <a:rPr lang="ru-RU" sz="1600" dirty="0" smtClean="0"/>
              <a:t>. Это была игрушка – неваляшка. Внутрь ее вкладывалась еще одна такая же кукла </a:t>
            </a:r>
            <a:r>
              <a:rPr lang="ru-RU" sz="1600" dirty="0" err="1" smtClean="0"/>
              <a:t>Дарума</a:t>
            </a:r>
            <a:r>
              <a:rPr lang="ru-RU" sz="1600" dirty="0" smtClean="0"/>
              <a:t>, только поменьше.</a:t>
            </a:r>
            <a:endParaRPr lang="ru-RU" sz="1600" dirty="0"/>
          </a:p>
        </p:txBody>
      </p:sp>
      <p:pic>
        <p:nvPicPr>
          <p:cNvPr id="3074" name="Picture 2" descr="http://f3.s.qip.ru/bDPkNRs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3096344" cy="2457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Жека\Desktop\матрешки\матрешки\5359556_kokeshi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636912"/>
            <a:ext cx="3096343" cy="2322258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115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Очень понравилась такая игрушка русскому художнику Сергею  Васильевичу   Малютину. И художник выдумал для русских  детей куклу, похожую на японца </a:t>
            </a:r>
            <a:r>
              <a:rPr lang="ru-RU" sz="1400" dirty="0" err="1" smtClean="0"/>
              <a:t>Даруму</a:t>
            </a:r>
            <a:r>
              <a:rPr lang="ru-RU" sz="1400" dirty="0" smtClean="0"/>
              <a:t>. А кукла была необычная, с чудесным сюрпризом: внутри первой куклы сидела кукла поменьше, а в той еще поменьше, и еще, и еще.</a:t>
            </a:r>
            <a:endParaRPr lang="ru-RU" sz="1400" dirty="0"/>
          </a:p>
        </p:txBody>
      </p:sp>
      <p:pic>
        <p:nvPicPr>
          <p:cNvPr id="2054" name="Picture 6" descr="http://s44.radikal.ru/i103/1007/be/2e1dbeb7e5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2331232" cy="44371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6" name="Picture 8" descr="http://www.gornovosti.ru/static/images/archive/2714/matres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72816"/>
            <a:ext cx="2962275" cy="4762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1"/>
            <a:ext cx="8229600" cy="1512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Расписал художник матрешек  на славу: губки бантиком, румянец на щечки яблочками лег, свесилась из — под него толстая коса. Каждая красавица в расписном сарафанчике, в  ярком платочке и пестром передничке. Ни у одной из сестричек не было похожего наряда. И так захотелось этой деревянной куколке русское имя дать. Как же назвать красавицу? И назвали Матрешей, старинным русским именем, как добрую , красивую девушку, которая работала в доме художника. Так и родилась матрешка – разъемная деревянная кукла.</a:t>
            </a:r>
            <a:endParaRPr lang="ru-RU" sz="1400" dirty="0"/>
          </a:p>
        </p:txBody>
      </p:sp>
      <p:pic>
        <p:nvPicPr>
          <p:cNvPr id="1028" name="Picture 4" descr="http://www.zagorsk.ru/matryoshka/images/gorshkov/bg_p_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8"/>
            <a:ext cx="5715000" cy="3638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7" y="0"/>
            <a:ext cx="5904656" cy="6926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Заготовка матрешек</a:t>
            </a:r>
            <a:endParaRPr lang="ru-RU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386" name="Picture 2" descr="http://img.ladies.zp.ua/img/2013-04/04/0ls1r5rj5v9xzoky1g89sptz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052736"/>
            <a:ext cx="4260880" cy="3600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88" name="Picture 4" descr="http://www.coollady.ru/pic/0003/matryoshka/0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56992"/>
            <a:ext cx="4187957" cy="3140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velo.nnov.ru/_data/objects/03527/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875584" cy="2906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4" name="Picture 4" descr="http://www.ruspromysel.ru/khokhlom/images/mat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996882"/>
            <a:ext cx="2880320" cy="2861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51720" y="188640"/>
            <a:ext cx="489654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Роспись матрешек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6" name="Picture 6" descr="http://img-fotki.yandex.ru/get/5/lisiki.3/0_4f1d_5b31d512_X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F4F4"/>
              </a:clrFrom>
              <a:clrTo>
                <a:srgbClr val="EE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2571327"/>
            <a:ext cx="3384215" cy="4286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060035" cy="8367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Семеновская матрешка </a:t>
            </a:r>
            <a:endParaRPr lang="ru-RU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179512" y="1772816"/>
            <a:ext cx="3456384" cy="3744416"/>
          </a:xfrm>
          <a:prstGeom prst="verticalScrol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8000"/>
                </a:solidFill>
              </a:rPr>
              <a:t>Я из тихого зеленого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Городка Семенова.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В гости к вам пришла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Букет цветов садовых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Розовых, бордовых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В подарок принесла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434" name="Picture 2" descr="http://vsr.mil.by/wp-content/uploads/2011/10/202_2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1700808"/>
            <a:ext cx="4176464" cy="42182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S10202362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2B83829-F2B3-479F-8406-B66CE293D4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TS102023626</Template>
  <TotalTime>239</TotalTime>
  <Words>354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TS102023626</vt:lpstr>
      <vt:lpstr>Русская матрешка</vt:lpstr>
      <vt:lpstr>Слайд 2</vt:lpstr>
      <vt:lpstr>Слайд 3</vt:lpstr>
      <vt:lpstr>Японская игрушка</vt:lpstr>
      <vt:lpstr>Слайд 5</vt:lpstr>
      <vt:lpstr>Слайд 6</vt:lpstr>
      <vt:lpstr>Заготовка матрешек</vt:lpstr>
      <vt:lpstr>Слайд 8</vt:lpstr>
      <vt:lpstr>Семеновская матрешка </vt:lpstr>
      <vt:lpstr>Полхов – Майданская матрешка</vt:lpstr>
      <vt:lpstr>Сергиев – Пасадская матрешка</vt:lpstr>
      <vt:lpstr>Слайд 12</vt:lpstr>
      <vt:lpstr>Слайд 13</vt:lpstr>
      <vt:lpstr>Используемая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матрешка</dc:title>
  <dc:creator>Алла</dc:creator>
  <cp:lastModifiedBy>Алла</cp:lastModifiedBy>
  <cp:revision>23</cp:revision>
  <dcterms:created xsi:type="dcterms:W3CDTF">2014-03-17T09:59:23Z</dcterms:created>
  <dcterms:modified xsi:type="dcterms:W3CDTF">2014-03-28T02:51:00Z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TC020236269991</vt:lpwstr>
  </property>
</Properties>
</file>