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8" r:id="rId12"/>
    <p:sldId id="267" r:id="rId13"/>
    <p:sldId id="269" r:id="rId14"/>
    <p:sldId id="262" r:id="rId15"/>
    <p:sldId id="263" r:id="rId16"/>
    <p:sldId id="264" r:id="rId17"/>
    <p:sldId id="274" r:id="rId18"/>
    <p:sldId id="266" r:id="rId19"/>
    <p:sldId id="270" r:id="rId20"/>
    <p:sldId id="271" r:id="rId21"/>
    <p:sldId id="272" r:id="rId22"/>
    <p:sldId id="273" r:id="rId23"/>
    <p:sldId id="275" r:id="rId24"/>
    <p:sldId id="27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64704"/>
            <a:ext cx="8183880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Правописание </a:t>
            </a:r>
            <a:br>
              <a:rPr lang="ru-RU" sz="4000" dirty="0"/>
            </a:br>
            <a:r>
              <a:rPr lang="ru-RU" sz="4000" dirty="0"/>
              <a:t>гласных </a:t>
            </a:r>
            <a:r>
              <a:rPr lang="ru-RU" sz="4000" dirty="0">
                <a:solidFill>
                  <a:srgbClr val="FF0000"/>
                </a:solidFill>
              </a:rPr>
              <a:t>А-О</a:t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sz="4000" dirty="0"/>
              <a:t> в корнях с чередованием.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2884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dirty="0"/>
          </a:p>
          <a:p>
            <a:pPr algn="ctr">
              <a:buNone/>
            </a:pPr>
            <a:endParaRPr lang="ru-RU" sz="4000" dirty="0" smtClean="0"/>
          </a:p>
          <a:p>
            <a:pPr algn="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Лаптева Оксана Викторовна, </a:t>
            </a:r>
          </a:p>
          <a:p>
            <a:pPr algn="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</a:t>
            </a:r>
          </a:p>
          <a:p>
            <a:pPr algn="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СОШ № 8</a:t>
            </a:r>
          </a:p>
          <a:p>
            <a:pPr algn="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орода Комсомольска-на-Амуре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Буквы А - О в корнях </a:t>
            </a:r>
            <a:br>
              <a:rPr lang="ru-RU" sz="2800" b="1" dirty="0" smtClean="0"/>
            </a:br>
            <a:r>
              <a:rPr lang="ru-RU" sz="2800" b="1" dirty="0" smtClean="0"/>
              <a:t>-ЗАР-/-ЗОР-,  -ГАР-/-ГОР-,   -ТВАР-/-ТВОР-,</a:t>
            </a:r>
            <a:br>
              <a:rPr lang="ru-RU" sz="2800" b="1" dirty="0" smtClean="0"/>
            </a:br>
            <a:r>
              <a:rPr lang="ru-RU" sz="2800" b="1" dirty="0" smtClean="0"/>
              <a:t>-КЛАН-/-КЛОН-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401080" cy="4554551"/>
          </a:xfrm>
        </p:spPr>
        <p:txBody>
          <a:bodyPr/>
          <a:lstStyle/>
          <a:p>
            <a:r>
              <a:rPr lang="ru-RU" dirty="0" smtClean="0"/>
              <a:t>В корне</a:t>
            </a:r>
            <a:r>
              <a:rPr lang="ru-RU" b="1" dirty="0" smtClean="0"/>
              <a:t> -</a:t>
            </a:r>
            <a:r>
              <a:rPr lang="ru-RU" b="1" dirty="0" err="1" smtClean="0"/>
              <a:t>зар</a:t>
            </a:r>
            <a:r>
              <a:rPr lang="ru-RU" b="1" dirty="0" smtClean="0"/>
              <a:t>-/-</a:t>
            </a:r>
            <a:r>
              <a:rPr lang="ru-RU" b="1" dirty="0" err="1" smtClean="0"/>
              <a:t>зор</a:t>
            </a:r>
            <a:r>
              <a:rPr lang="ru-RU" b="1" dirty="0" smtClean="0"/>
              <a:t>-</a:t>
            </a:r>
            <a:r>
              <a:rPr lang="ru-RU" dirty="0" smtClean="0"/>
              <a:t> безударный гласный обозначается буквой 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 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Исключения: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рев`ать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корнях </a:t>
            </a:r>
            <a:r>
              <a:rPr lang="ru-RU" b="1" dirty="0" smtClean="0"/>
              <a:t>-</a:t>
            </a:r>
            <a:r>
              <a:rPr lang="ru-RU" b="1" dirty="0" err="1" smtClean="0"/>
              <a:t>гар</a:t>
            </a:r>
            <a:r>
              <a:rPr lang="ru-RU" b="1" dirty="0" smtClean="0"/>
              <a:t>-/-гор-, -</a:t>
            </a:r>
            <a:r>
              <a:rPr lang="ru-RU" b="1" dirty="0" err="1" smtClean="0"/>
              <a:t>твар</a:t>
            </a:r>
            <a:r>
              <a:rPr lang="ru-RU" b="1" dirty="0" smtClean="0"/>
              <a:t>-/-</a:t>
            </a:r>
            <a:r>
              <a:rPr lang="ru-RU" b="1" dirty="0" err="1" smtClean="0"/>
              <a:t>твор</a:t>
            </a:r>
            <a:r>
              <a:rPr lang="ru-RU" b="1" dirty="0" smtClean="0"/>
              <a:t>-, -клан-/-клон-</a:t>
            </a:r>
            <a:r>
              <a:rPr lang="ru-RU" dirty="0" smtClean="0"/>
              <a:t> безударный гласный обозначается буквой 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/>
              <a:t> 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1" dirty="0" smtClean="0"/>
              <a:t>Исключения:</a:t>
            </a:r>
            <a:r>
              <a:rPr lang="ru-RU" dirty="0" smtClean="0"/>
              <a:t> `утв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рь, </a:t>
            </a:r>
            <a:r>
              <a:rPr lang="ru-RU" dirty="0" err="1" smtClean="0"/>
              <a:t>пр`иг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рь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57576" t="62505" r="19695" b="16976"/>
          <a:stretch>
            <a:fillRect/>
          </a:stretch>
        </p:blipFill>
        <p:spPr bwMode="auto">
          <a:xfrm>
            <a:off x="3381367" y="4214818"/>
            <a:ext cx="3833839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143372" y="5000636"/>
            <a:ext cx="4286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ЗАПОМНИ!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>
            <a:normAutofit fontScale="92500" lnSpcReduction="20000"/>
          </a:bodyPr>
          <a:lstStyle/>
          <a:p>
            <a:r>
              <a:rPr lang="ru-RU" sz="4000" b="1" dirty="0" err="1" smtClean="0"/>
              <a:t>З`</a:t>
            </a:r>
            <a:r>
              <a:rPr lang="ru-RU" sz="4000" b="1" u="sng" dirty="0" err="1" smtClean="0">
                <a:solidFill>
                  <a:srgbClr val="FF0000"/>
                </a:solidFill>
              </a:rPr>
              <a:t>о</a:t>
            </a:r>
            <a:r>
              <a:rPr lang="ru-RU" sz="4000" dirty="0" err="1" smtClean="0"/>
              <a:t>рька</a:t>
            </a:r>
            <a:r>
              <a:rPr lang="ru-RU" sz="4000" dirty="0" smtClean="0"/>
              <a:t>, </a:t>
            </a:r>
            <a:r>
              <a:rPr lang="ru-RU" sz="4000" dirty="0" err="1" smtClean="0"/>
              <a:t>з</a:t>
            </a:r>
            <a:r>
              <a:rPr lang="ru-RU" sz="4000" b="1" dirty="0" err="1" smtClean="0"/>
              <a:t>`</a:t>
            </a:r>
            <a:r>
              <a:rPr lang="ru-RU" sz="4000" b="1" u="sng" dirty="0" err="1" smtClean="0">
                <a:solidFill>
                  <a:srgbClr val="FF0000"/>
                </a:solidFill>
              </a:rPr>
              <a:t>о</a:t>
            </a:r>
            <a:r>
              <a:rPr lang="ru-RU" sz="4000" dirty="0" err="1" smtClean="0"/>
              <a:t>ри</a:t>
            </a:r>
            <a:r>
              <a:rPr lang="ru-RU" sz="4000" dirty="0" smtClean="0"/>
              <a:t>. </a:t>
            </a:r>
            <a:br>
              <a:rPr lang="ru-RU" sz="4000" dirty="0" smtClean="0"/>
            </a:br>
            <a:r>
              <a:rPr lang="ru-RU" sz="4000" dirty="0" err="1" smtClean="0"/>
              <a:t>З</a:t>
            </a:r>
            <a:r>
              <a:rPr lang="ru-RU" sz="4000" b="1" i="1" u="sng" dirty="0" err="1" smtClean="0">
                <a:solidFill>
                  <a:srgbClr val="FF0000"/>
                </a:solidFill>
              </a:rPr>
              <a:t>а</a:t>
            </a:r>
            <a:r>
              <a:rPr lang="ru-RU" sz="4000" dirty="0" err="1" smtClean="0"/>
              <a:t>рн</a:t>
            </a:r>
            <a:r>
              <a:rPr lang="ru-RU" sz="4000" b="1" dirty="0" err="1" smtClean="0"/>
              <a:t>`</a:t>
            </a:r>
            <a:r>
              <a:rPr lang="ru-RU" sz="4000" dirty="0" err="1" smtClean="0"/>
              <a:t>ица</a:t>
            </a:r>
            <a:r>
              <a:rPr lang="ru-RU" sz="4000" dirty="0" smtClean="0"/>
              <a:t>, </a:t>
            </a:r>
            <a:r>
              <a:rPr lang="ru-RU" sz="4000" dirty="0" err="1" smtClean="0"/>
              <a:t>з</a:t>
            </a:r>
            <a:r>
              <a:rPr lang="ru-RU" sz="4000" b="1" i="1" u="sng" dirty="0" err="1" smtClean="0">
                <a:solidFill>
                  <a:srgbClr val="FF0000"/>
                </a:solidFill>
              </a:rPr>
              <a:t>а</a:t>
            </a:r>
            <a:r>
              <a:rPr lang="ru-RU" sz="4000" dirty="0" err="1" smtClean="0"/>
              <a:t>р</a:t>
            </a:r>
            <a:r>
              <a:rPr lang="ru-RU" sz="4000" b="1" dirty="0" err="1" smtClean="0"/>
              <a:t>`</a:t>
            </a:r>
            <a:r>
              <a:rPr lang="ru-RU" sz="4000" dirty="0" err="1" smtClean="0"/>
              <a:t>я</a:t>
            </a:r>
            <a:r>
              <a:rPr lang="ru-RU" sz="4000" dirty="0" smtClean="0"/>
              <a:t>, оз</a:t>
            </a:r>
            <a:r>
              <a:rPr lang="ru-RU" sz="4000" b="1" i="1" u="sng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рённый, </a:t>
            </a:r>
            <a:r>
              <a:rPr lang="ru-RU" sz="4000" dirty="0" err="1" smtClean="0"/>
              <a:t>оз</a:t>
            </a:r>
            <a:r>
              <a:rPr lang="ru-RU" sz="4000" b="1" i="1" u="sng" dirty="0" err="1" smtClean="0">
                <a:solidFill>
                  <a:srgbClr val="FF0000"/>
                </a:solidFill>
              </a:rPr>
              <a:t>а</a:t>
            </a:r>
            <a:r>
              <a:rPr lang="ru-RU" sz="4000" dirty="0" err="1" smtClean="0"/>
              <a:t>р</a:t>
            </a:r>
            <a:r>
              <a:rPr lang="ru-RU" sz="4000" b="1" dirty="0" err="1" smtClean="0"/>
              <a:t>`</a:t>
            </a:r>
            <a:r>
              <a:rPr lang="ru-RU" sz="4000" dirty="0" err="1" smtClean="0"/>
              <a:t>ить</a:t>
            </a:r>
            <a:r>
              <a:rPr lang="ru-RU" sz="4000" dirty="0" smtClean="0"/>
              <a:t>, </a:t>
            </a:r>
            <a:r>
              <a:rPr lang="ru-RU" sz="4000" dirty="0" err="1" smtClean="0"/>
              <a:t>оз</a:t>
            </a:r>
            <a:r>
              <a:rPr lang="ru-RU" sz="4000" b="1" i="1" u="sng" dirty="0" err="1" smtClean="0">
                <a:solidFill>
                  <a:srgbClr val="FF0000"/>
                </a:solidFill>
              </a:rPr>
              <a:t>а</a:t>
            </a:r>
            <a:r>
              <a:rPr lang="ru-RU" sz="4000" dirty="0" err="1" smtClean="0"/>
              <a:t>р</a:t>
            </a:r>
            <a:r>
              <a:rPr lang="ru-RU" sz="4000" b="1" dirty="0" err="1" smtClean="0"/>
              <a:t>`</a:t>
            </a:r>
            <a:r>
              <a:rPr lang="ru-RU" sz="4000" dirty="0" err="1" smtClean="0"/>
              <a:t>ять</a:t>
            </a:r>
            <a:r>
              <a:rPr lang="ru-RU" sz="4000" dirty="0" smtClean="0"/>
              <a:t>. </a:t>
            </a:r>
            <a:br>
              <a:rPr lang="ru-RU" sz="4000" dirty="0" smtClean="0"/>
            </a:br>
            <a:r>
              <a:rPr lang="ru-RU" sz="4000" b="1" u="sng" dirty="0" smtClean="0"/>
              <a:t>Исключение: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b="1" u="sng" dirty="0" err="1" smtClean="0">
                <a:solidFill>
                  <a:srgbClr val="FF0000"/>
                </a:solidFill>
              </a:rPr>
              <a:t>о</a:t>
            </a:r>
            <a:r>
              <a:rPr lang="ru-RU" sz="4000" dirty="0" err="1" smtClean="0"/>
              <a:t>рев</a:t>
            </a:r>
            <a:r>
              <a:rPr lang="ru-RU" sz="4000" b="1" dirty="0" err="1" smtClean="0"/>
              <a:t>`</a:t>
            </a:r>
            <a:r>
              <a:rPr lang="ru-RU" sz="4000" dirty="0" err="1" smtClean="0"/>
              <a:t>ать</a:t>
            </a:r>
            <a:r>
              <a:rPr lang="ru-RU" sz="4000" dirty="0" smtClean="0"/>
              <a:t>. </a:t>
            </a:r>
          </a:p>
          <a:p>
            <a:pPr>
              <a:buNone/>
            </a:pPr>
            <a:endParaRPr lang="ru-RU" sz="4000" dirty="0" smtClean="0"/>
          </a:p>
          <a:p>
            <a:r>
              <a:rPr lang="ru-RU" sz="4000" dirty="0" err="1" smtClean="0"/>
              <a:t>Заг</a:t>
            </a:r>
            <a:r>
              <a:rPr lang="ru-RU" sz="4000" b="1" dirty="0" err="1" smtClean="0"/>
              <a:t>`</a:t>
            </a:r>
            <a:r>
              <a:rPr lang="ru-RU" sz="4000" b="1" u="sng" dirty="0" err="1" smtClean="0">
                <a:solidFill>
                  <a:srgbClr val="FF0000"/>
                </a:solidFill>
              </a:rPr>
              <a:t>а</a:t>
            </a:r>
            <a:r>
              <a:rPr lang="ru-RU" sz="4000" dirty="0" err="1" smtClean="0"/>
              <a:t>р</a:t>
            </a:r>
            <a:r>
              <a:rPr lang="ru-RU" sz="4000" dirty="0" smtClean="0"/>
              <a:t>, </a:t>
            </a:r>
            <a:r>
              <a:rPr lang="ru-RU" sz="4000" dirty="0" err="1" smtClean="0"/>
              <a:t>уг</a:t>
            </a:r>
            <a:r>
              <a:rPr lang="ru-RU" sz="4000" b="1" dirty="0" err="1" smtClean="0"/>
              <a:t>`</a:t>
            </a:r>
            <a:r>
              <a:rPr lang="ru-RU" sz="4000" b="1" u="sng" dirty="0" err="1" smtClean="0">
                <a:solidFill>
                  <a:srgbClr val="FF0000"/>
                </a:solidFill>
              </a:rPr>
              <a:t>а</a:t>
            </a:r>
            <a:r>
              <a:rPr lang="ru-RU" sz="4000" dirty="0" err="1" smtClean="0"/>
              <a:t>р</a:t>
            </a:r>
            <a:r>
              <a:rPr lang="ru-RU" sz="4000" dirty="0" smtClean="0"/>
              <a:t>, </a:t>
            </a:r>
            <a:r>
              <a:rPr lang="ru-RU" sz="4000" dirty="0" err="1" smtClean="0"/>
              <a:t>наг</a:t>
            </a:r>
            <a:r>
              <a:rPr lang="ru-RU" sz="4000" b="1" dirty="0" err="1" smtClean="0"/>
              <a:t>`</a:t>
            </a:r>
            <a:r>
              <a:rPr lang="ru-RU" sz="4000" b="1" u="sng" dirty="0" err="1" smtClean="0">
                <a:solidFill>
                  <a:srgbClr val="FF0000"/>
                </a:solidFill>
              </a:rPr>
              <a:t>а</a:t>
            </a:r>
            <a:r>
              <a:rPr lang="ru-RU" sz="4000" dirty="0" err="1" smtClean="0"/>
              <a:t>р</a:t>
            </a:r>
            <a:r>
              <a:rPr lang="ru-RU" sz="4000" dirty="0" smtClean="0"/>
              <a:t>. </a:t>
            </a:r>
            <a:br>
              <a:rPr lang="ru-RU" sz="4000" dirty="0" smtClean="0"/>
            </a:br>
            <a:r>
              <a:rPr lang="ru-RU" sz="4000" dirty="0" err="1" smtClean="0"/>
              <a:t>Заг</a:t>
            </a:r>
            <a:r>
              <a:rPr lang="ru-RU" sz="4000" b="1" i="1" u="sng" dirty="0" err="1" smtClean="0">
                <a:solidFill>
                  <a:srgbClr val="FF0000"/>
                </a:solidFill>
              </a:rPr>
              <a:t>о</a:t>
            </a:r>
            <a:r>
              <a:rPr lang="ru-RU" sz="4000" dirty="0" err="1" smtClean="0"/>
              <a:t>р</a:t>
            </a:r>
            <a:r>
              <a:rPr lang="ru-RU" sz="4000" b="1" dirty="0" err="1" smtClean="0"/>
              <a:t>`</a:t>
            </a:r>
            <a:r>
              <a:rPr lang="ru-RU" sz="4000" dirty="0" err="1" smtClean="0"/>
              <a:t>ать</a:t>
            </a:r>
            <a:r>
              <a:rPr lang="ru-RU" sz="4000" dirty="0" smtClean="0"/>
              <a:t>, </a:t>
            </a:r>
            <a:r>
              <a:rPr lang="ru-RU" sz="4000" dirty="0" err="1" smtClean="0"/>
              <a:t>заг</a:t>
            </a:r>
            <a:r>
              <a:rPr lang="ru-RU" sz="4000" b="1" i="1" u="sng" dirty="0" err="1" smtClean="0">
                <a:solidFill>
                  <a:srgbClr val="FF0000"/>
                </a:solidFill>
              </a:rPr>
              <a:t>о</a:t>
            </a:r>
            <a:r>
              <a:rPr lang="ru-RU" sz="4000" dirty="0" err="1" smtClean="0"/>
              <a:t>р</a:t>
            </a:r>
            <a:r>
              <a:rPr lang="ru-RU" sz="4000" b="1" dirty="0" err="1" smtClean="0"/>
              <a:t>`</a:t>
            </a:r>
            <a:r>
              <a:rPr lang="ru-RU" sz="4000" dirty="0" err="1" smtClean="0"/>
              <a:t>еть</a:t>
            </a:r>
            <a:r>
              <a:rPr lang="ru-RU" sz="4000" dirty="0" smtClean="0"/>
              <a:t>, </a:t>
            </a:r>
            <a:r>
              <a:rPr lang="ru-RU" sz="4000" dirty="0" err="1" smtClean="0"/>
              <a:t>заг</a:t>
            </a:r>
            <a:r>
              <a:rPr lang="ru-RU" sz="4000" b="1" i="1" u="sng" dirty="0" err="1" smtClean="0">
                <a:solidFill>
                  <a:srgbClr val="FF0000"/>
                </a:solidFill>
              </a:rPr>
              <a:t>о</a:t>
            </a:r>
            <a:r>
              <a:rPr lang="ru-RU" sz="4000" dirty="0" err="1" smtClean="0"/>
              <a:t>р</a:t>
            </a:r>
            <a:r>
              <a:rPr lang="ru-RU" sz="4000" b="1" dirty="0" err="1" smtClean="0"/>
              <a:t>`</a:t>
            </a:r>
            <a:r>
              <a:rPr lang="ru-RU" sz="4000" dirty="0" err="1" smtClean="0"/>
              <a:t>елый</a:t>
            </a:r>
            <a:r>
              <a:rPr lang="ru-RU" sz="4000" dirty="0" smtClean="0"/>
              <a:t>, </a:t>
            </a:r>
            <a:r>
              <a:rPr lang="ru-RU" sz="4000" dirty="0" err="1" smtClean="0"/>
              <a:t>сг</a:t>
            </a:r>
            <a:r>
              <a:rPr lang="ru-RU" sz="4000" b="1" i="1" u="sng" dirty="0" err="1" smtClean="0">
                <a:solidFill>
                  <a:srgbClr val="FF0000"/>
                </a:solidFill>
              </a:rPr>
              <a:t>о</a:t>
            </a:r>
            <a:r>
              <a:rPr lang="ru-RU" sz="4000" dirty="0" err="1" smtClean="0"/>
              <a:t>р</a:t>
            </a:r>
            <a:r>
              <a:rPr lang="ru-RU" sz="4000" b="1" dirty="0" err="1" smtClean="0"/>
              <a:t>`</a:t>
            </a:r>
            <a:r>
              <a:rPr lang="ru-RU" sz="4000" dirty="0" err="1" smtClean="0"/>
              <a:t>ание</a:t>
            </a:r>
            <a:r>
              <a:rPr lang="ru-RU" sz="4000" dirty="0" smtClean="0"/>
              <a:t>, </a:t>
            </a:r>
            <a:r>
              <a:rPr lang="ru-RU" sz="4000" dirty="0" err="1" smtClean="0"/>
              <a:t>г</a:t>
            </a:r>
            <a:r>
              <a:rPr lang="ru-RU" sz="4000" b="1" i="1" u="sng" dirty="0" err="1" smtClean="0">
                <a:solidFill>
                  <a:srgbClr val="FF0000"/>
                </a:solidFill>
              </a:rPr>
              <a:t>о</a:t>
            </a:r>
            <a:r>
              <a:rPr lang="ru-RU" sz="4000" dirty="0" err="1" smtClean="0"/>
              <a:t>р</a:t>
            </a:r>
            <a:r>
              <a:rPr lang="ru-RU" sz="4000" b="1" dirty="0" err="1" smtClean="0"/>
              <a:t>`</a:t>
            </a:r>
            <a:r>
              <a:rPr lang="ru-RU" sz="4000" dirty="0" err="1" smtClean="0"/>
              <a:t>еть</a:t>
            </a:r>
            <a:r>
              <a:rPr lang="ru-RU" sz="4000" dirty="0" smtClean="0"/>
              <a:t>. </a:t>
            </a:r>
            <a:br>
              <a:rPr lang="ru-RU" sz="4000" dirty="0" smtClean="0"/>
            </a:br>
            <a:r>
              <a:rPr lang="ru-RU" sz="4000" b="1" u="sng" dirty="0" smtClean="0"/>
              <a:t>Исключения:</a:t>
            </a:r>
            <a:r>
              <a:rPr lang="ru-RU" sz="4000" dirty="0" smtClean="0"/>
              <a:t> </a:t>
            </a:r>
            <a:r>
              <a:rPr lang="ru-RU" sz="4000" dirty="0" err="1" smtClean="0"/>
              <a:t>пр</a:t>
            </a:r>
            <a:r>
              <a:rPr lang="ru-RU" sz="4000" b="1" dirty="0" err="1" smtClean="0"/>
              <a:t>`</a:t>
            </a:r>
            <a:r>
              <a:rPr lang="ru-RU" sz="4000" dirty="0" err="1" smtClean="0"/>
              <a:t>иг</a:t>
            </a:r>
            <a:r>
              <a:rPr lang="ru-RU" sz="4000" b="1" u="sng" dirty="0" err="1" smtClean="0">
                <a:solidFill>
                  <a:srgbClr val="FF0000"/>
                </a:solidFill>
              </a:rPr>
              <a:t>а</a:t>
            </a:r>
            <a:r>
              <a:rPr lang="ru-RU" sz="4000" dirty="0" err="1" smtClean="0"/>
              <a:t>рь</a:t>
            </a:r>
            <a:r>
              <a:rPr lang="ru-RU" sz="4000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ЗАПОМНИ!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err="1" smtClean="0"/>
              <a:t>Кл</a:t>
            </a:r>
            <a:r>
              <a:rPr lang="ru-RU" sz="3600" b="1" dirty="0" err="1" smtClean="0"/>
              <a:t>`</a:t>
            </a:r>
            <a:r>
              <a:rPr lang="ru-RU" sz="3600" b="1" u="sng" dirty="0" err="1" smtClean="0">
                <a:solidFill>
                  <a:srgbClr val="FF0000"/>
                </a:solidFill>
              </a:rPr>
              <a:t>а</a:t>
            </a:r>
            <a:r>
              <a:rPr lang="ru-RU" sz="3600" dirty="0" err="1" smtClean="0"/>
              <a:t>няться</a:t>
            </a:r>
            <a:r>
              <a:rPr lang="ru-RU" sz="3600" dirty="0" smtClean="0"/>
              <a:t>, </a:t>
            </a:r>
            <a:r>
              <a:rPr lang="ru-RU" sz="3600" dirty="0" err="1" smtClean="0"/>
              <a:t>накл</a:t>
            </a:r>
            <a:r>
              <a:rPr lang="ru-RU" sz="3600" b="1" dirty="0" err="1" smtClean="0"/>
              <a:t>`</a:t>
            </a:r>
            <a:r>
              <a:rPr lang="ru-RU" sz="3600" b="1" u="sng" dirty="0" err="1" smtClean="0">
                <a:solidFill>
                  <a:srgbClr val="FF0000"/>
                </a:solidFill>
              </a:rPr>
              <a:t>о</a:t>
            </a:r>
            <a:r>
              <a:rPr lang="ru-RU" sz="3600" dirty="0" err="1" smtClean="0"/>
              <a:t>н</a:t>
            </a:r>
            <a:r>
              <a:rPr lang="ru-RU" sz="3600" dirty="0" smtClean="0"/>
              <a:t>, </a:t>
            </a:r>
            <a:r>
              <a:rPr lang="ru-RU" sz="3600" dirty="0" err="1" smtClean="0"/>
              <a:t>покл</a:t>
            </a:r>
            <a:r>
              <a:rPr lang="ru-RU" sz="3600" b="1" dirty="0" err="1" smtClean="0"/>
              <a:t>`</a:t>
            </a:r>
            <a:r>
              <a:rPr lang="ru-RU" sz="3600" b="1" u="sng" dirty="0" err="1" smtClean="0">
                <a:solidFill>
                  <a:srgbClr val="FF0000"/>
                </a:solidFill>
              </a:rPr>
              <a:t>о</a:t>
            </a:r>
            <a:r>
              <a:rPr lang="ru-RU" sz="3600" dirty="0" err="1" smtClean="0"/>
              <a:t>н</a:t>
            </a:r>
            <a:r>
              <a:rPr lang="ru-RU" sz="3600" dirty="0" smtClean="0"/>
              <a:t>. </a:t>
            </a:r>
            <a:br>
              <a:rPr lang="ru-RU" sz="3600" dirty="0" smtClean="0"/>
            </a:br>
            <a:r>
              <a:rPr lang="ru-RU" sz="3600" dirty="0" err="1" smtClean="0"/>
              <a:t>Накл</a:t>
            </a:r>
            <a:r>
              <a:rPr lang="ru-RU" sz="3600" b="1" i="1" u="sng" dirty="0" err="1" smtClean="0">
                <a:solidFill>
                  <a:srgbClr val="FF0000"/>
                </a:solidFill>
              </a:rPr>
              <a:t>о</a:t>
            </a:r>
            <a:r>
              <a:rPr lang="ru-RU" sz="3600" dirty="0" err="1" smtClean="0"/>
              <a:t>н</a:t>
            </a:r>
            <a:r>
              <a:rPr lang="ru-RU" sz="3600" b="1" dirty="0" err="1" smtClean="0"/>
              <a:t>`</a:t>
            </a:r>
            <a:r>
              <a:rPr lang="ru-RU" sz="3600" dirty="0" err="1" smtClean="0"/>
              <a:t>иться</a:t>
            </a:r>
            <a:r>
              <a:rPr lang="ru-RU" sz="3600" dirty="0" smtClean="0"/>
              <a:t>, </a:t>
            </a:r>
            <a:r>
              <a:rPr lang="ru-RU" sz="3600" dirty="0" err="1" smtClean="0"/>
              <a:t>покл</a:t>
            </a:r>
            <a:r>
              <a:rPr lang="ru-RU" sz="3600" b="1" i="1" u="sng" dirty="0" err="1" smtClean="0">
                <a:solidFill>
                  <a:srgbClr val="FF0000"/>
                </a:solidFill>
              </a:rPr>
              <a:t>о</a:t>
            </a:r>
            <a:r>
              <a:rPr lang="ru-RU" sz="3600" dirty="0" err="1" smtClean="0"/>
              <a:t>н</a:t>
            </a:r>
            <a:r>
              <a:rPr lang="ru-RU" sz="3600" b="1" dirty="0" err="1" smtClean="0"/>
              <a:t>`</a:t>
            </a:r>
            <a:r>
              <a:rPr lang="ru-RU" sz="3600" dirty="0" err="1" smtClean="0"/>
              <a:t>иться</a:t>
            </a:r>
            <a:r>
              <a:rPr lang="ru-RU" sz="3600" dirty="0" smtClean="0"/>
              <a:t>, </a:t>
            </a:r>
            <a:r>
              <a:rPr lang="ru-RU" sz="3600" dirty="0" err="1" smtClean="0"/>
              <a:t>укл</a:t>
            </a:r>
            <a:r>
              <a:rPr lang="ru-RU" sz="3600" b="1" i="1" u="sng" dirty="0" err="1" smtClean="0">
                <a:solidFill>
                  <a:srgbClr val="FF0000"/>
                </a:solidFill>
              </a:rPr>
              <a:t>о</a:t>
            </a:r>
            <a:r>
              <a:rPr lang="ru-RU" sz="3600" dirty="0" err="1" smtClean="0"/>
              <a:t>н</a:t>
            </a:r>
            <a:r>
              <a:rPr lang="ru-RU" sz="3600" b="1" dirty="0" err="1" smtClean="0"/>
              <a:t>`</a:t>
            </a:r>
            <a:r>
              <a:rPr lang="ru-RU" sz="3600" dirty="0" err="1" smtClean="0"/>
              <a:t>иться</a:t>
            </a:r>
            <a:r>
              <a:rPr lang="ru-RU" sz="3600" dirty="0" smtClean="0"/>
              <a:t>. </a:t>
            </a:r>
          </a:p>
          <a:p>
            <a:r>
              <a:rPr lang="ru-RU" sz="3600" dirty="0" smtClean="0"/>
              <a:t>Тв</a:t>
            </a:r>
            <a:r>
              <a:rPr lang="ru-RU" sz="3600" b="1" u="sng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рь, </a:t>
            </a:r>
            <a:r>
              <a:rPr lang="ru-RU" sz="3600" dirty="0" err="1" smtClean="0"/>
              <a:t>тв</a:t>
            </a:r>
            <a:r>
              <a:rPr lang="ru-RU" sz="3600" b="1" dirty="0" err="1" smtClean="0"/>
              <a:t>`</a:t>
            </a:r>
            <a:r>
              <a:rPr lang="ru-RU" sz="3600" b="1" u="sng" dirty="0" err="1" smtClean="0">
                <a:solidFill>
                  <a:srgbClr val="FF0000"/>
                </a:solidFill>
              </a:rPr>
              <a:t>о</a:t>
            </a:r>
            <a:r>
              <a:rPr lang="ru-RU" sz="3600" dirty="0" err="1" smtClean="0"/>
              <a:t>рчество</a:t>
            </a:r>
            <a:r>
              <a:rPr lang="ru-RU" sz="3600" dirty="0" smtClean="0"/>
              <a:t>, </a:t>
            </a:r>
            <a:r>
              <a:rPr lang="ru-RU" sz="3600" dirty="0" err="1" smtClean="0"/>
              <a:t>затв</a:t>
            </a:r>
            <a:r>
              <a:rPr lang="ru-RU" sz="3600" b="1" dirty="0" err="1" smtClean="0"/>
              <a:t>`</a:t>
            </a:r>
            <a:r>
              <a:rPr lang="ru-RU" sz="3600" b="1" u="sng" dirty="0" err="1" smtClean="0">
                <a:solidFill>
                  <a:srgbClr val="FF0000"/>
                </a:solidFill>
              </a:rPr>
              <a:t>о</a:t>
            </a:r>
            <a:r>
              <a:rPr lang="ru-RU" sz="3600" dirty="0" err="1" smtClean="0"/>
              <a:t>р</a:t>
            </a:r>
            <a:r>
              <a:rPr lang="ru-RU" sz="3600" dirty="0" smtClean="0"/>
              <a:t>. </a:t>
            </a:r>
            <a:br>
              <a:rPr lang="ru-RU" sz="3600" dirty="0" smtClean="0"/>
            </a:br>
            <a:r>
              <a:rPr lang="ru-RU" sz="3600" dirty="0" err="1" smtClean="0"/>
              <a:t>Тв</a:t>
            </a:r>
            <a:r>
              <a:rPr lang="ru-RU" sz="3600" b="1" i="1" u="sng" dirty="0" err="1" smtClean="0">
                <a:solidFill>
                  <a:srgbClr val="FF0000"/>
                </a:solidFill>
              </a:rPr>
              <a:t>о</a:t>
            </a:r>
            <a:r>
              <a:rPr lang="ru-RU" sz="3600" dirty="0" err="1" smtClean="0"/>
              <a:t>р</a:t>
            </a:r>
            <a:r>
              <a:rPr lang="ru-RU" sz="3600" b="1" dirty="0" err="1" smtClean="0"/>
              <a:t>`</a:t>
            </a:r>
            <a:r>
              <a:rPr lang="ru-RU" sz="3600" dirty="0" err="1" smtClean="0"/>
              <a:t>ить</a:t>
            </a:r>
            <a:r>
              <a:rPr lang="ru-RU" sz="3600" dirty="0" smtClean="0"/>
              <a:t>, </a:t>
            </a:r>
            <a:r>
              <a:rPr lang="ru-RU" sz="3600" dirty="0" err="1" smtClean="0"/>
              <a:t>вытв</a:t>
            </a:r>
            <a:r>
              <a:rPr lang="ru-RU" sz="3600" b="1" i="1" u="sng" dirty="0" err="1" smtClean="0">
                <a:solidFill>
                  <a:srgbClr val="FF0000"/>
                </a:solidFill>
              </a:rPr>
              <a:t>о</a:t>
            </a:r>
            <a:r>
              <a:rPr lang="ru-RU" sz="3600" dirty="0" err="1" smtClean="0"/>
              <a:t>р</a:t>
            </a:r>
            <a:r>
              <a:rPr lang="ru-RU" sz="3600" b="1" dirty="0" err="1" smtClean="0"/>
              <a:t>`</a:t>
            </a:r>
            <a:r>
              <a:rPr lang="ru-RU" sz="3600" dirty="0" err="1" smtClean="0"/>
              <a:t>ять</a:t>
            </a:r>
            <a:r>
              <a:rPr lang="ru-RU" sz="3600" dirty="0" smtClean="0"/>
              <a:t>, </a:t>
            </a:r>
            <a:r>
              <a:rPr lang="ru-RU" sz="3600" dirty="0" err="1" smtClean="0"/>
              <a:t>претв</a:t>
            </a:r>
            <a:r>
              <a:rPr lang="ru-RU" sz="3600" b="1" i="1" u="sng" dirty="0" err="1" smtClean="0">
                <a:solidFill>
                  <a:srgbClr val="FF0000"/>
                </a:solidFill>
              </a:rPr>
              <a:t>о</a:t>
            </a:r>
            <a:r>
              <a:rPr lang="ru-RU" sz="3600" dirty="0" err="1" smtClean="0"/>
              <a:t>р</a:t>
            </a:r>
            <a:r>
              <a:rPr lang="ru-RU" sz="3600" b="1" dirty="0" err="1" smtClean="0"/>
              <a:t>`</a:t>
            </a:r>
            <a:r>
              <a:rPr lang="ru-RU" sz="3600" dirty="0" err="1" smtClean="0"/>
              <a:t>ять</a:t>
            </a:r>
            <a:r>
              <a:rPr lang="ru-RU" sz="3600" dirty="0" smtClean="0"/>
              <a:t>, </a:t>
            </a:r>
            <a:r>
              <a:rPr lang="ru-RU" sz="3600" dirty="0" err="1" smtClean="0"/>
              <a:t>затв</a:t>
            </a:r>
            <a:r>
              <a:rPr lang="ru-RU" sz="3600" b="1" i="1" u="sng" dirty="0" err="1" smtClean="0">
                <a:solidFill>
                  <a:srgbClr val="FF0000"/>
                </a:solidFill>
              </a:rPr>
              <a:t>о</a:t>
            </a:r>
            <a:r>
              <a:rPr lang="ru-RU" sz="3600" dirty="0" err="1" smtClean="0"/>
              <a:t>р</a:t>
            </a:r>
            <a:r>
              <a:rPr lang="ru-RU" sz="3600" b="1" dirty="0" err="1" smtClean="0"/>
              <a:t>`</a:t>
            </a:r>
            <a:r>
              <a:rPr lang="ru-RU" sz="3600" dirty="0" err="1" smtClean="0"/>
              <a:t>ить</a:t>
            </a:r>
            <a:r>
              <a:rPr lang="ru-RU" sz="3600" dirty="0" smtClean="0"/>
              <a:t>, </a:t>
            </a:r>
            <a:r>
              <a:rPr lang="ru-RU" sz="3600" dirty="0" err="1" smtClean="0"/>
              <a:t>натв</a:t>
            </a:r>
            <a:r>
              <a:rPr lang="ru-RU" sz="3600" b="1" i="1" u="sng" dirty="0" err="1" smtClean="0">
                <a:solidFill>
                  <a:srgbClr val="FF0000"/>
                </a:solidFill>
              </a:rPr>
              <a:t>о</a:t>
            </a:r>
            <a:r>
              <a:rPr lang="ru-RU" sz="3600" dirty="0" err="1" smtClean="0"/>
              <a:t>р</a:t>
            </a:r>
            <a:r>
              <a:rPr lang="ru-RU" sz="3600" b="1" dirty="0" err="1" smtClean="0"/>
              <a:t>`</a:t>
            </a:r>
            <a:r>
              <a:rPr lang="ru-RU" sz="3600" dirty="0" err="1" smtClean="0"/>
              <a:t>ить</a:t>
            </a:r>
            <a:r>
              <a:rPr lang="ru-RU" sz="3600" dirty="0" smtClean="0"/>
              <a:t>, </a:t>
            </a:r>
            <a:r>
              <a:rPr lang="ru-RU" sz="3600" dirty="0" err="1" smtClean="0"/>
              <a:t>притв</a:t>
            </a:r>
            <a:r>
              <a:rPr lang="ru-RU" sz="3600" b="1" i="1" u="sng" dirty="0" err="1" smtClean="0">
                <a:solidFill>
                  <a:srgbClr val="FF0000"/>
                </a:solidFill>
              </a:rPr>
              <a:t>о</a:t>
            </a:r>
            <a:r>
              <a:rPr lang="ru-RU" sz="3600" dirty="0" err="1" smtClean="0"/>
              <a:t>р</a:t>
            </a:r>
            <a:r>
              <a:rPr lang="ru-RU" sz="3600" b="1" dirty="0" err="1" smtClean="0"/>
              <a:t>`</a:t>
            </a:r>
            <a:r>
              <a:rPr lang="ru-RU" sz="3600" dirty="0" err="1" smtClean="0"/>
              <a:t>ить</a:t>
            </a:r>
            <a:r>
              <a:rPr lang="ru-RU" sz="3600" dirty="0" smtClean="0"/>
              <a:t>. </a:t>
            </a:r>
            <a:br>
              <a:rPr lang="ru-RU" sz="3600" dirty="0" smtClean="0"/>
            </a:br>
            <a:r>
              <a:rPr lang="ru-RU" sz="3600" b="1" u="sng" dirty="0" smtClean="0"/>
              <a:t>Исключение:</a:t>
            </a:r>
            <a:r>
              <a:rPr lang="ru-RU" sz="3600" dirty="0" smtClean="0"/>
              <a:t> </a:t>
            </a:r>
            <a:r>
              <a:rPr lang="ru-RU" sz="3600" b="1" dirty="0" smtClean="0"/>
              <a:t>`</a:t>
            </a:r>
            <a:r>
              <a:rPr lang="ru-RU" sz="3600" dirty="0" smtClean="0"/>
              <a:t>утв</a:t>
            </a:r>
            <a:r>
              <a:rPr lang="ru-RU" sz="3600" b="1" u="sng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рь.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858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ЗАПОМНИ!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5" y="1142987"/>
          <a:ext cx="8848755" cy="5347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5"/>
                <a:gridCol w="306380"/>
                <a:gridCol w="2836892"/>
                <a:gridCol w="112693"/>
                <a:gridCol w="2949585"/>
              </a:tblGrid>
              <a:tr h="394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Корни слов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Пишется 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Пишется 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661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3200" b="1" dirty="0" err="1">
                          <a:latin typeface="Arial"/>
                          <a:ea typeface="Times New Roman"/>
                          <a:cs typeface="Times New Roman"/>
                        </a:rPr>
                        <a:t>гор-гар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В корне слова под ударением: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Угар, загар, нагар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В корне слова без ударения: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Загорать, гореть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661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Arial"/>
                          <a:ea typeface="Times New Roman"/>
                          <a:cs typeface="Times New Roman"/>
                        </a:rPr>
                        <a:t>-клон-клан-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В корне слова под ударением: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Кланяться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В корне слова без ударения: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Поклониться, клонить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928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3200" b="1" dirty="0" err="1">
                          <a:latin typeface="Arial"/>
                          <a:ea typeface="Times New Roman"/>
                          <a:cs typeface="Times New Roman"/>
                        </a:rPr>
                        <a:t>твор-твар</a:t>
                      </a:r>
                      <a:r>
                        <a:rPr lang="ru-RU" sz="3200" b="1" dirty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В корне слова под ударением та гласная, которая слышится: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Тварь, творчество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В корне слова без ударения :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ТвОрить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твОрение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161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3200" b="1" dirty="0" err="1">
                          <a:latin typeface="Arial"/>
                          <a:ea typeface="Times New Roman"/>
                          <a:cs typeface="Times New Roman"/>
                        </a:rPr>
                        <a:t>зор-зар</a:t>
                      </a:r>
                      <a:r>
                        <a:rPr lang="ru-RU" sz="3200" b="1" dirty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В корне слова без ударения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Заря, зарница, озарить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В корне 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слова </a:t>
                      </a: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под 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ударением</a:t>
                      </a:r>
                      <a:r>
                        <a:rPr lang="ru-RU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пишется 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та </a:t>
                      </a: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гласная, которая слышится: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Зарево, зорька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55063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Запомнить</a:t>
                      </a: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: утварь, выгарки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444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Запомнить</a:t>
                      </a: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: зоревать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rmAutofit/>
          </a:bodyPr>
          <a:lstStyle/>
          <a:p>
            <a:r>
              <a:rPr lang="ru-RU" sz="1800" i="1" dirty="0" smtClean="0"/>
              <a:t>Спишите сначала слова с пропущенной буквой </a:t>
            </a:r>
            <a:r>
              <a:rPr lang="ru-RU" sz="1800" b="1" i="1" dirty="0" smtClean="0">
                <a:solidFill>
                  <a:srgbClr val="FF0000"/>
                </a:solidFill>
              </a:rPr>
              <a:t>а</a:t>
            </a:r>
            <a:r>
              <a:rPr lang="ru-RU" sz="1800" i="1" dirty="0" smtClean="0"/>
              <a:t>, затем с пропущенной буквой </a:t>
            </a:r>
            <a:r>
              <a:rPr lang="ru-RU" sz="1800" b="1" i="1" dirty="0" smtClean="0">
                <a:solidFill>
                  <a:srgbClr val="FF0000"/>
                </a:solidFill>
              </a:rPr>
              <a:t>о</a:t>
            </a:r>
            <a:r>
              <a:rPr lang="ru-RU" sz="1800" i="1" dirty="0" smtClean="0"/>
              <a:t>. Обозначьте условия выбора данной орфограммы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/>
          </a:bodyPr>
          <a:lstStyle/>
          <a:p>
            <a:r>
              <a:rPr lang="ru-RU" dirty="0" smtClean="0"/>
              <a:t>Дог..рать ,дог..</a:t>
            </a:r>
            <a:r>
              <a:rPr lang="ru-RU" dirty="0" err="1" smtClean="0"/>
              <a:t>реть</a:t>
            </a:r>
            <a:r>
              <a:rPr lang="ru-RU" dirty="0" smtClean="0"/>
              <a:t>, </a:t>
            </a:r>
            <a:r>
              <a:rPr lang="ru-RU" dirty="0" err="1" smtClean="0"/>
              <a:t>заг</a:t>
            </a:r>
            <a:r>
              <a:rPr lang="ru-RU" dirty="0" smtClean="0"/>
              <a:t>..рать, </a:t>
            </a:r>
            <a:r>
              <a:rPr lang="ru-RU" dirty="0" err="1" smtClean="0"/>
              <a:t>заг</a:t>
            </a:r>
            <a:r>
              <a:rPr lang="ru-RU" dirty="0" smtClean="0"/>
              <a:t>..</a:t>
            </a:r>
            <a:r>
              <a:rPr lang="ru-RU" dirty="0" err="1" smtClean="0"/>
              <a:t>реться</a:t>
            </a:r>
            <a:r>
              <a:rPr lang="ru-RU" dirty="0" smtClean="0"/>
              <a:t>, наг..</a:t>
            </a:r>
            <a:r>
              <a:rPr lang="ru-RU" dirty="0" err="1" smtClean="0"/>
              <a:t>р</a:t>
            </a:r>
            <a:r>
              <a:rPr lang="ru-RU" dirty="0" smtClean="0"/>
              <a:t>, наг..рать, </a:t>
            </a:r>
            <a:r>
              <a:rPr lang="ru-RU" dirty="0" err="1" smtClean="0"/>
              <a:t>обг</a:t>
            </a:r>
            <a:r>
              <a:rPr lang="ru-RU" dirty="0" smtClean="0"/>
              <a:t>..рать, </a:t>
            </a:r>
            <a:r>
              <a:rPr lang="ru-RU" dirty="0" err="1" smtClean="0"/>
              <a:t>уг</a:t>
            </a:r>
            <a:r>
              <a:rPr lang="ru-RU" dirty="0" smtClean="0"/>
              <a:t>..рать, </a:t>
            </a:r>
            <a:r>
              <a:rPr lang="ru-RU" dirty="0" err="1" smtClean="0"/>
              <a:t>ог</a:t>
            </a:r>
            <a:r>
              <a:rPr lang="ru-RU" dirty="0" smtClean="0"/>
              <a:t>..рок, </a:t>
            </a:r>
            <a:r>
              <a:rPr lang="ru-RU" dirty="0" err="1" smtClean="0"/>
              <a:t>перег</a:t>
            </a:r>
            <a:r>
              <a:rPr lang="ru-RU" dirty="0" smtClean="0"/>
              <a:t>..рать, </a:t>
            </a:r>
            <a:r>
              <a:rPr lang="ru-RU" dirty="0" err="1" smtClean="0"/>
              <a:t>пог</a:t>
            </a:r>
            <a:r>
              <a:rPr lang="ru-RU" dirty="0" smtClean="0"/>
              <a:t>..</a:t>
            </a:r>
            <a:r>
              <a:rPr lang="ru-RU" dirty="0" err="1" smtClean="0"/>
              <a:t>реть</a:t>
            </a:r>
            <a:r>
              <a:rPr lang="ru-RU" dirty="0" smtClean="0"/>
              <a:t>, </a:t>
            </a:r>
            <a:r>
              <a:rPr lang="ru-RU" dirty="0" err="1" smtClean="0"/>
              <a:t>заг</a:t>
            </a:r>
            <a:r>
              <a:rPr lang="ru-RU" dirty="0" smtClean="0"/>
              <a:t>..</a:t>
            </a:r>
            <a:r>
              <a:rPr lang="ru-RU" dirty="0" err="1" smtClean="0"/>
              <a:t>р</a:t>
            </a:r>
            <a:r>
              <a:rPr lang="ru-RU" dirty="0" smtClean="0"/>
              <a:t>, </a:t>
            </a:r>
            <a:r>
              <a:rPr lang="ru-RU" dirty="0" err="1" smtClean="0"/>
              <a:t>подг</a:t>
            </a:r>
            <a:r>
              <a:rPr lang="ru-RU" dirty="0" smtClean="0"/>
              <a:t>…</a:t>
            </a:r>
            <a:r>
              <a:rPr lang="ru-RU" dirty="0" err="1" smtClean="0"/>
              <a:t>релый</a:t>
            </a:r>
            <a:r>
              <a:rPr lang="ru-RU" dirty="0" smtClean="0"/>
              <a:t>, </a:t>
            </a:r>
            <a:r>
              <a:rPr lang="ru-RU" dirty="0" err="1" smtClean="0"/>
              <a:t>приг</a:t>
            </a:r>
            <a:r>
              <a:rPr lang="ru-RU" dirty="0" smtClean="0"/>
              <a:t>..рать, </a:t>
            </a:r>
            <a:r>
              <a:rPr lang="ru-RU" dirty="0" err="1" smtClean="0"/>
              <a:t>уг</a:t>
            </a:r>
            <a:r>
              <a:rPr lang="ru-RU" dirty="0" smtClean="0"/>
              <a:t>..</a:t>
            </a:r>
            <a:r>
              <a:rPr lang="ru-RU" dirty="0" err="1" smtClean="0"/>
              <a:t>р</a:t>
            </a:r>
            <a:r>
              <a:rPr lang="ru-RU" dirty="0" smtClean="0"/>
              <a:t>, </a:t>
            </a:r>
            <a:r>
              <a:rPr lang="ru-RU" dirty="0" err="1" smtClean="0"/>
              <a:t>сг</a:t>
            </a:r>
            <a:r>
              <a:rPr lang="ru-RU" dirty="0" smtClean="0"/>
              <a:t>..рать, </a:t>
            </a:r>
            <a:r>
              <a:rPr lang="ru-RU" dirty="0" err="1" smtClean="0"/>
              <a:t>сг</a:t>
            </a:r>
            <a:r>
              <a:rPr lang="ru-RU" dirty="0" smtClean="0"/>
              <a:t>..</a:t>
            </a:r>
            <a:r>
              <a:rPr lang="ru-RU" dirty="0" err="1" smtClean="0"/>
              <a:t>реть</a:t>
            </a:r>
            <a:r>
              <a:rPr lang="ru-RU" dirty="0" smtClean="0"/>
              <a:t>, </a:t>
            </a:r>
            <a:r>
              <a:rPr lang="ru-RU" dirty="0" err="1" smtClean="0"/>
              <a:t>уг</a:t>
            </a:r>
            <a:r>
              <a:rPr lang="ru-RU" dirty="0" smtClean="0"/>
              <a:t>..</a:t>
            </a:r>
            <a:r>
              <a:rPr lang="ru-RU" dirty="0" err="1" smtClean="0"/>
              <a:t>реть</a:t>
            </a:r>
            <a:r>
              <a:rPr lang="ru-RU" dirty="0" smtClean="0"/>
              <a:t>, разг…</a:t>
            </a:r>
            <a:r>
              <a:rPr lang="ru-RU" dirty="0" err="1" smtClean="0"/>
              <a:t>рается</a:t>
            </a:r>
            <a:r>
              <a:rPr lang="ru-RU" dirty="0" smtClean="0"/>
              <a:t>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Алгоритм работы. 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ru-RU" dirty="0" smtClean="0"/>
              <a:t>1.Прочитайте слово, найдите корень. </a:t>
            </a:r>
          </a:p>
          <a:p>
            <a:pPr lvl="0">
              <a:buNone/>
            </a:pPr>
            <a:r>
              <a:rPr lang="ru-RU" dirty="0" smtClean="0"/>
              <a:t>2.Выясните, падает ли ударение на корень. </a:t>
            </a:r>
          </a:p>
          <a:p>
            <a:pPr lvl="0">
              <a:buNone/>
            </a:pPr>
            <a:r>
              <a:rPr lang="ru-RU" dirty="0" smtClean="0"/>
              <a:t>3.Руководствуясь правилом, запишите слово.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i="1" dirty="0" smtClean="0"/>
              <a:t>Спишите сначала слова с пропущенной буквой </a:t>
            </a:r>
            <a:r>
              <a:rPr lang="ru-RU" sz="2400" b="1" i="1" dirty="0" smtClean="0"/>
              <a:t>а</a:t>
            </a:r>
            <a:r>
              <a:rPr lang="ru-RU" sz="2400" i="1" dirty="0" smtClean="0"/>
              <a:t>, затем с пропущенной буквой </a:t>
            </a:r>
            <a:r>
              <a:rPr lang="ru-RU" sz="2400" b="1" i="1" dirty="0" smtClean="0"/>
              <a:t>о</a:t>
            </a:r>
            <a:r>
              <a:rPr lang="ru-RU" sz="2400" i="1" dirty="0" smtClean="0"/>
              <a:t>. Обозначьте условия выбора данной орфограммы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Дог..рать ,дог..</a:t>
            </a:r>
            <a:r>
              <a:rPr lang="ru-RU" dirty="0" err="1" smtClean="0"/>
              <a:t>реть</a:t>
            </a:r>
            <a:r>
              <a:rPr lang="ru-RU" dirty="0" smtClean="0"/>
              <a:t>, </a:t>
            </a:r>
            <a:r>
              <a:rPr lang="ru-RU" dirty="0" err="1" smtClean="0"/>
              <a:t>заг</a:t>
            </a:r>
            <a:r>
              <a:rPr lang="ru-RU" dirty="0" smtClean="0"/>
              <a:t>..рать, </a:t>
            </a:r>
            <a:r>
              <a:rPr lang="ru-RU" dirty="0" err="1" smtClean="0"/>
              <a:t>заг</a:t>
            </a:r>
            <a:r>
              <a:rPr lang="ru-RU" dirty="0" smtClean="0"/>
              <a:t>..</a:t>
            </a:r>
            <a:r>
              <a:rPr lang="ru-RU" dirty="0" err="1" smtClean="0"/>
              <a:t>реться</a:t>
            </a:r>
            <a:r>
              <a:rPr lang="ru-RU" dirty="0" smtClean="0"/>
              <a:t>, наг..</a:t>
            </a:r>
            <a:r>
              <a:rPr lang="ru-RU" dirty="0" err="1" smtClean="0"/>
              <a:t>р</a:t>
            </a:r>
            <a:r>
              <a:rPr lang="ru-RU" dirty="0" smtClean="0"/>
              <a:t>, наг..рать, </a:t>
            </a:r>
            <a:r>
              <a:rPr lang="ru-RU" dirty="0" err="1" smtClean="0"/>
              <a:t>обг</a:t>
            </a:r>
            <a:r>
              <a:rPr lang="ru-RU" dirty="0" smtClean="0"/>
              <a:t>..рать, </a:t>
            </a:r>
            <a:r>
              <a:rPr lang="ru-RU" dirty="0" err="1" smtClean="0"/>
              <a:t>уг</a:t>
            </a:r>
            <a:r>
              <a:rPr lang="ru-RU" dirty="0" smtClean="0"/>
              <a:t>..рать, </a:t>
            </a:r>
            <a:r>
              <a:rPr lang="ru-RU" dirty="0" err="1" smtClean="0"/>
              <a:t>ог</a:t>
            </a:r>
            <a:r>
              <a:rPr lang="ru-RU" dirty="0" smtClean="0"/>
              <a:t>..рок, </a:t>
            </a:r>
            <a:r>
              <a:rPr lang="ru-RU" dirty="0" err="1" smtClean="0"/>
              <a:t>перег</a:t>
            </a:r>
            <a:r>
              <a:rPr lang="ru-RU" dirty="0" smtClean="0"/>
              <a:t>..рать, </a:t>
            </a:r>
            <a:r>
              <a:rPr lang="ru-RU" dirty="0" err="1" smtClean="0"/>
              <a:t>пог</a:t>
            </a:r>
            <a:r>
              <a:rPr lang="ru-RU" dirty="0" smtClean="0"/>
              <a:t>..</a:t>
            </a:r>
            <a:r>
              <a:rPr lang="ru-RU" dirty="0" err="1" smtClean="0"/>
              <a:t>реть</a:t>
            </a:r>
            <a:r>
              <a:rPr lang="ru-RU" dirty="0" smtClean="0"/>
              <a:t>, </a:t>
            </a:r>
            <a:r>
              <a:rPr lang="ru-RU" dirty="0" err="1" smtClean="0"/>
              <a:t>заг</a:t>
            </a:r>
            <a:r>
              <a:rPr lang="ru-RU" dirty="0" smtClean="0"/>
              <a:t>..</a:t>
            </a:r>
            <a:r>
              <a:rPr lang="ru-RU" dirty="0" err="1" smtClean="0"/>
              <a:t>р</a:t>
            </a:r>
            <a:r>
              <a:rPr lang="ru-RU" dirty="0" smtClean="0"/>
              <a:t>, </a:t>
            </a:r>
            <a:r>
              <a:rPr lang="ru-RU" dirty="0" err="1" smtClean="0"/>
              <a:t>подг</a:t>
            </a:r>
            <a:r>
              <a:rPr lang="ru-RU" dirty="0" smtClean="0"/>
              <a:t>…</a:t>
            </a:r>
            <a:r>
              <a:rPr lang="ru-RU" dirty="0" err="1" smtClean="0"/>
              <a:t>релый</a:t>
            </a:r>
            <a:r>
              <a:rPr lang="ru-RU" dirty="0" smtClean="0"/>
              <a:t>, </a:t>
            </a:r>
            <a:r>
              <a:rPr lang="ru-RU" dirty="0" err="1" smtClean="0"/>
              <a:t>приг</a:t>
            </a:r>
            <a:r>
              <a:rPr lang="ru-RU" dirty="0" smtClean="0"/>
              <a:t>..рать, </a:t>
            </a:r>
            <a:r>
              <a:rPr lang="ru-RU" dirty="0" err="1" smtClean="0"/>
              <a:t>уг</a:t>
            </a:r>
            <a:r>
              <a:rPr lang="ru-RU" dirty="0" smtClean="0"/>
              <a:t>..</a:t>
            </a:r>
            <a:r>
              <a:rPr lang="ru-RU" dirty="0" err="1" smtClean="0"/>
              <a:t>р</a:t>
            </a:r>
            <a:r>
              <a:rPr lang="ru-RU" dirty="0" smtClean="0"/>
              <a:t>, </a:t>
            </a:r>
            <a:r>
              <a:rPr lang="ru-RU" dirty="0" err="1" smtClean="0"/>
              <a:t>сг</a:t>
            </a:r>
            <a:r>
              <a:rPr lang="ru-RU" dirty="0" smtClean="0"/>
              <a:t>..рать, </a:t>
            </a:r>
            <a:r>
              <a:rPr lang="ru-RU" dirty="0" err="1" smtClean="0"/>
              <a:t>сг</a:t>
            </a:r>
            <a:r>
              <a:rPr lang="ru-RU" dirty="0" smtClean="0"/>
              <a:t>..</a:t>
            </a:r>
            <a:r>
              <a:rPr lang="ru-RU" dirty="0" err="1" smtClean="0"/>
              <a:t>реть</a:t>
            </a:r>
            <a:r>
              <a:rPr lang="ru-RU" dirty="0" smtClean="0"/>
              <a:t>, </a:t>
            </a:r>
            <a:r>
              <a:rPr lang="ru-RU" dirty="0" err="1" smtClean="0"/>
              <a:t>уг</a:t>
            </a:r>
            <a:r>
              <a:rPr lang="ru-RU" dirty="0" smtClean="0"/>
              <a:t>..</a:t>
            </a:r>
            <a:r>
              <a:rPr lang="ru-RU" dirty="0" err="1" smtClean="0"/>
              <a:t>реть</a:t>
            </a:r>
            <a:r>
              <a:rPr lang="ru-RU" dirty="0" smtClean="0"/>
              <a:t>, разг…</a:t>
            </a:r>
            <a:r>
              <a:rPr lang="ru-RU" dirty="0" err="1" smtClean="0"/>
              <a:t>рается</a:t>
            </a:r>
            <a:r>
              <a:rPr lang="ru-RU" dirty="0" smtClean="0"/>
              <a:t>.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Алгоритм работы. </a:t>
            </a:r>
            <a:endParaRPr lang="ru-RU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ru-RU" dirty="0" smtClean="0"/>
              <a:t>1.Прочитайте слово, найдите корень. </a:t>
            </a:r>
          </a:p>
          <a:p>
            <a:pPr lvl="0">
              <a:buNone/>
            </a:pPr>
            <a:r>
              <a:rPr lang="ru-RU" dirty="0" smtClean="0"/>
              <a:t>2.Выясните, падает ли ударение на корень. </a:t>
            </a:r>
          </a:p>
          <a:p>
            <a:pPr lvl="0">
              <a:buNone/>
            </a:pPr>
            <a:r>
              <a:rPr lang="ru-RU" dirty="0" smtClean="0"/>
              <a:t>3.Руководствуясь правилом, запишите слово.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Запишите слова </a:t>
            </a:r>
            <a:r>
              <a:rPr lang="ru-RU" sz="2800" b="1" i="1" dirty="0" smtClean="0">
                <a:solidFill>
                  <a:srgbClr val="C00000"/>
                </a:solidFill>
              </a:rPr>
              <a:t>гора, загорать, горе </a:t>
            </a:r>
            <a:r>
              <a:rPr lang="ru-RU" sz="2800" dirty="0" smtClean="0"/>
              <a:t>и выделите  в них корень.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Однокоренные ли эти слова? Почему?</a:t>
            </a:r>
          </a:p>
          <a:p>
            <a:r>
              <a:rPr lang="ru-RU" dirty="0" smtClean="0"/>
              <a:t>-Как называются такие слова? </a:t>
            </a:r>
          </a:p>
          <a:p>
            <a:r>
              <a:rPr lang="ru-RU" dirty="0" smtClean="0"/>
              <a:t>-Распределите по трем колонкам слова </a:t>
            </a:r>
            <a:r>
              <a:rPr lang="ru-RU" b="1" i="1" dirty="0" smtClean="0">
                <a:solidFill>
                  <a:srgbClr val="C00000"/>
                </a:solidFill>
              </a:rPr>
              <a:t>загораться, угоревший загар, горец, загорелый, горы:</a:t>
            </a:r>
          </a:p>
          <a:p>
            <a:pPr>
              <a:buNone/>
            </a:pPr>
            <a:r>
              <a:rPr lang="ru-RU" b="1" dirty="0" smtClean="0"/>
              <a:t>                    -гор- - гор- -</a:t>
            </a:r>
            <a:r>
              <a:rPr lang="ru-RU" b="1" dirty="0" err="1" smtClean="0"/>
              <a:t>гар</a:t>
            </a:r>
            <a:r>
              <a:rPr lang="ru-RU" b="1" dirty="0" smtClean="0"/>
              <a:t>-</a:t>
            </a:r>
            <a:endParaRPr lang="ru-RU" dirty="0" smtClean="0"/>
          </a:p>
          <a:p>
            <a:r>
              <a:rPr lang="ru-RU" dirty="0" smtClean="0"/>
              <a:t>-Как вы думаете, почему в колонках дважды написан корень </a:t>
            </a:r>
            <a:r>
              <a:rPr lang="ru-RU" b="1" dirty="0" smtClean="0"/>
              <a:t>–гор-</a:t>
            </a:r>
            <a:r>
              <a:rPr lang="ru-RU" dirty="0" smtClean="0"/>
              <a:t>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Спишите. Вставьте пропущенные буквы. Найдите “четвертое лишнее”.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142984"/>
            <a:ext cx="7862150" cy="54292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err="1" smtClean="0"/>
              <a:t>Возг</a:t>
            </a:r>
            <a:r>
              <a:rPr lang="ru-RU" dirty="0" smtClean="0"/>
              <a:t>…</a:t>
            </a:r>
            <a:r>
              <a:rPr lang="ru-RU" dirty="0" err="1" smtClean="0"/>
              <a:t>рание</a:t>
            </a:r>
            <a:r>
              <a:rPr lang="ru-RU" dirty="0" smtClean="0"/>
              <a:t>, </a:t>
            </a:r>
            <a:r>
              <a:rPr lang="ru-RU" dirty="0" err="1" smtClean="0"/>
              <a:t>возг</a:t>
            </a:r>
            <a:r>
              <a:rPr lang="ru-RU" dirty="0" smtClean="0"/>
              <a:t>..</a:t>
            </a:r>
            <a:r>
              <a:rPr lang="ru-RU" dirty="0" err="1" smtClean="0"/>
              <a:t>раться</a:t>
            </a:r>
            <a:r>
              <a:rPr lang="ru-RU" dirty="0" smtClean="0"/>
              <a:t>, </a:t>
            </a:r>
            <a:r>
              <a:rPr lang="ru-RU" dirty="0" err="1" smtClean="0"/>
              <a:t>возг</a:t>
            </a:r>
            <a:r>
              <a:rPr lang="ru-RU" dirty="0" smtClean="0"/>
              <a:t>…</a:t>
            </a:r>
            <a:r>
              <a:rPr lang="ru-RU" dirty="0" err="1" smtClean="0"/>
              <a:t>реться</a:t>
            </a:r>
            <a:r>
              <a:rPr lang="ru-RU" dirty="0" smtClean="0"/>
              <a:t>, г..</a:t>
            </a:r>
            <a:r>
              <a:rPr lang="ru-RU" dirty="0" err="1" smtClean="0"/>
              <a:t>рчить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2. Г..</a:t>
            </a:r>
            <a:r>
              <a:rPr lang="ru-RU" dirty="0" err="1" smtClean="0"/>
              <a:t>ра</a:t>
            </a:r>
            <a:r>
              <a:rPr lang="ru-RU" dirty="0" smtClean="0"/>
              <a:t>, </a:t>
            </a:r>
            <a:r>
              <a:rPr lang="ru-RU" dirty="0" err="1" smtClean="0"/>
              <a:t>выг</a:t>
            </a:r>
            <a:r>
              <a:rPr lang="ru-RU" dirty="0" smtClean="0"/>
              <a:t>..</a:t>
            </a:r>
            <a:r>
              <a:rPr lang="ru-RU" dirty="0" err="1" smtClean="0"/>
              <a:t>рки</a:t>
            </a:r>
            <a:r>
              <a:rPr lang="ru-RU" dirty="0" smtClean="0"/>
              <a:t>, </a:t>
            </a:r>
            <a:r>
              <a:rPr lang="ru-RU" dirty="0" err="1" smtClean="0"/>
              <a:t>выг</a:t>
            </a:r>
            <a:r>
              <a:rPr lang="ru-RU" dirty="0" smtClean="0"/>
              <a:t>…</a:t>
            </a:r>
            <a:r>
              <a:rPr lang="ru-RU" dirty="0" err="1" smtClean="0"/>
              <a:t>рание</a:t>
            </a:r>
            <a:r>
              <a:rPr lang="ru-RU" dirty="0" smtClean="0"/>
              <a:t>, </a:t>
            </a:r>
            <a:r>
              <a:rPr lang="ru-RU" dirty="0" err="1" smtClean="0"/>
              <a:t>выг</a:t>
            </a:r>
            <a:r>
              <a:rPr lang="ru-RU" dirty="0" smtClean="0"/>
              <a:t>…</a:t>
            </a:r>
            <a:r>
              <a:rPr lang="ru-RU" dirty="0" err="1" smtClean="0"/>
              <a:t>реть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3. Г…</a:t>
            </a:r>
            <a:r>
              <a:rPr lang="ru-RU" dirty="0" err="1" smtClean="0"/>
              <a:t>рючее</a:t>
            </a:r>
            <a:r>
              <a:rPr lang="ru-RU" dirty="0" smtClean="0"/>
              <a:t>, </a:t>
            </a:r>
            <a:r>
              <a:rPr lang="ru-RU" dirty="0" err="1" smtClean="0"/>
              <a:t>г</a:t>
            </a:r>
            <a:r>
              <a:rPr lang="ru-RU" dirty="0" smtClean="0"/>
              <a:t>..</a:t>
            </a:r>
            <a:r>
              <a:rPr lang="ru-RU" dirty="0" err="1" smtClean="0"/>
              <a:t>родок</a:t>
            </a:r>
            <a:r>
              <a:rPr lang="ru-RU" dirty="0" smtClean="0"/>
              <a:t>, загар, г..</a:t>
            </a:r>
            <a:r>
              <a:rPr lang="ru-RU" dirty="0" err="1" smtClean="0"/>
              <a:t>релый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4. Угар, разгар, г..</a:t>
            </a:r>
            <a:r>
              <a:rPr lang="ru-RU" dirty="0" err="1" smtClean="0"/>
              <a:t>рчица</a:t>
            </a:r>
            <a:r>
              <a:rPr lang="ru-RU" dirty="0" smtClean="0"/>
              <a:t>, загар.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Алгоритм работы: </a:t>
            </a:r>
            <a:endParaRPr lang="ru-RU" b="1" dirty="0" smtClean="0"/>
          </a:p>
          <a:p>
            <a:pPr lvl="0">
              <a:buNone/>
            </a:pPr>
            <a:r>
              <a:rPr lang="ru-RU" dirty="0" smtClean="0"/>
              <a:t>1.Прочитайте внимательно каждое слово, выделите корень. </a:t>
            </a:r>
          </a:p>
          <a:p>
            <a:pPr lvl="0">
              <a:buNone/>
            </a:pPr>
            <a:r>
              <a:rPr lang="ru-RU" dirty="0" smtClean="0"/>
              <a:t>2.Определите, являются ли эти слова однокоренными. </a:t>
            </a:r>
          </a:p>
          <a:p>
            <a:pPr lvl="0">
              <a:buNone/>
            </a:pPr>
            <a:r>
              <a:rPr lang="ru-RU" dirty="0" smtClean="0"/>
              <a:t>3.Найдите “четвертое лишнее”, исправьте ошибки.</a:t>
            </a:r>
            <a:r>
              <a:rPr lang="ru-RU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933588" cy="714380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/>
              <a:t>Вставьте пропущенные буквы, графически обозначьте орфограммы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928668"/>
          <a:ext cx="7934350" cy="5904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7175"/>
                <a:gridCol w="3967175"/>
              </a:tblGrid>
              <a:tr h="492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заг</a:t>
                      </a: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..рать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покл..н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492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выг</a:t>
                      </a: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..рать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раскл..няться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492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сг</a:t>
                      </a: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..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реть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оз..рять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492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перег</a:t>
                      </a: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..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реть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з..рница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492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наг..р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от з..ри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492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заг</a:t>
                      </a: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..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до з..ри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492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г..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рь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з..ри (мн.ч)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492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уг..реть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..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рька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492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накл..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нятся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..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рево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492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скл..няться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..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ря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492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прекл..няться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..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рницы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492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накл..он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800" dirty="0">
                          <a:latin typeface="Arial"/>
                          <a:ea typeface="Times New Roman"/>
                          <a:cs typeface="Times New Roman"/>
                        </a:rPr>
                        <a:t>..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ренька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858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ЗАПОМНИ!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5" y="1142987"/>
          <a:ext cx="8848755" cy="5606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9585"/>
                <a:gridCol w="2949585"/>
                <a:gridCol w="2949585"/>
              </a:tblGrid>
              <a:tr h="420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Корни слов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Пишется 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Пишется 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704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b="1" dirty="0" err="1">
                          <a:latin typeface="Arial"/>
                          <a:ea typeface="Times New Roman"/>
                          <a:cs typeface="Times New Roman"/>
                        </a:rPr>
                        <a:t>гор-гар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В корне слова под ударением: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Угар, загар, нагар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В корне слова без ударения: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Загорать, гореть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704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-клон-клан-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В корне слова под ударением: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Кланяться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В корне слова без ударения: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Поклониться, клонить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989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-твор-твар-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В корне слова под ударением та гласная, которая слышится: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Тварь, творчество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В корне слова без ударения :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ТвОрить, твОрение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080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-зор-зар-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В корне слова без ударения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Заря, зарница, озарить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В корне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слова 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под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ударением</a:t>
                      </a:r>
                      <a:r>
                        <a:rPr lang="ru-RU" sz="14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пишется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та 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гласная, которая слышится: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Зарево, зорька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83561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Запомнить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: утварь, выгарки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5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Запомнить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: зоревать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Буквы А - О в корнях</a:t>
            </a:r>
            <a:br>
              <a:rPr lang="ru-RU" sz="3600" b="1" dirty="0" smtClean="0"/>
            </a:br>
            <a:r>
              <a:rPr lang="ru-RU" sz="3600" b="1" dirty="0" smtClean="0"/>
              <a:t>-ЛАГ -/-ЛОЖ, -КАС-/-КОС- </a:t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/>
          <a:lstStyle/>
          <a:p>
            <a:r>
              <a:rPr lang="ru-RU" sz="3200" dirty="0" smtClean="0"/>
              <a:t>В корнях</a:t>
            </a:r>
            <a:r>
              <a:rPr lang="ru-RU" sz="3200" b="1" dirty="0" smtClean="0"/>
              <a:t> -лаг-/-лож-, -</a:t>
            </a:r>
            <a:r>
              <a:rPr lang="ru-RU" sz="3200" b="1" dirty="0" err="1" smtClean="0"/>
              <a:t>кас</a:t>
            </a:r>
            <a:r>
              <a:rPr lang="ru-RU" sz="3200" b="1" dirty="0" smtClean="0"/>
              <a:t>-/-кос-</a:t>
            </a:r>
            <a:r>
              <a:rPr lang="ru-RU" sz="3200" dirty="0" smtClean="0"/>
              <a:t> пишется буква</a:t>
            </a:r>
            <a:r>
              <a:rPr lang="ru-RU" sz="3200" b="1" dirty="0" smtClean="0"/>
              <a:t> А </a:t>
            </a:r>
            <a:r>
              <a:rPr lang="ru-RU" sz="3200" dirty="0" smtClean="0"/>
              <a:t>, если после корня стоит суффикс</a:t>
            </a:r>
            <a:r>
              <a:rPr lang="ru-RU" sz="3200" b="1" dirty="0" smtClean="0"/>
              <a:t>   </a:t>
            </a:r>
            <a:r>
              <a:rPr lang="ru-RU" sz="3200" b="1" dirty="0" smtClean="0">
                <a:solidFill>
                  <a:srgbClr val="FF0000"/>
                </a:solidFill>
              </a:rPr>
              <a:t>-А- </a:t>
            </a:r>
            <a:r>
              <a:rPr lang="ru-RU" sz="3200" dirty="0" smtClean="0"/>
              <a:t>, и буква </a:t>
            </a:r>
            <a:r>
              <a:rPr lang="ru-RU" sz="3200" b="1" dirty="0" smtClean="0"/>
              <a:t>О </a:t>
            </a:r>
            <a:r>
              <a:rPr lang="ru-RU" sz="3200" dirty="0" smtClean="0"/>
              <a:t>, если этого суффикса нет.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l="57280" t="21480" r="19808" b="64200"/>
          <a:stretch>
            <a:fillRect/>
          </a:stretch>
        </p:blipFill>
        <p:spPr bwMode="auto">
          <a:xfrm>
            <a:off x="2107389" y="3929066"/>
            <a:ext cx="492922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143372" y="5072074"/>
            <a:ext cx="7858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8506192" cy="293865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Используемая литература</a:t>
            </a:r>
            <a:br>
              <a:rPr lang="ru-RU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1. Единая коллекция цифровых образовательных ресурсов </a:t>
            </a:r>
            <a:r>
              <a:rPr lang="en-US" sz="3200" dirty="0"/>
              <a:t>http://school-collection.edu.ru/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2.Русский язык. Теория. 5-9 класс. Под ред. </a:t>
            </a:r>
            <a:r>
              <a:rPr lang="ru-RU" sz="3200" dirty="0" err="1" smtClean="0"/>
              <a:t>В.В.Бабайцевой</a:t>
            </a:r>
            <a:r>
              <a:rPr lang="ru-RU" sz="3200" dirty="0" smtClean="0"/>
              <a:t>. – М.: Дрофа, 2008г.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6300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92869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ЗАПОМНИ!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14974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Предл</a:t>
            </a:r>
            <a:r>
              <a:rPr lang="ru-RU" sz="4000" b="1" u="sng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solidFill>
                  <a:srgbClr val="FF0000"/>
                </a:solidFill>
              </a:rPr>
              <a:t>ж</a:t>
            </a:r>
            <a:r>
              <a:rPr lang="ru-RU" sz="4000" dirty="0" smtClean="0"/>
              <a:t>ить, предл</a:t>
            </a:r>
            <a:r>
              <a:rPr lang="ru-RU" sz="4000" b="1" u="sng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solidFill>
                  <a:srgbClr val="FF0000"/>
                </a:solidFill>
              </a:rPr>
              <a:t>ж</a:t>
            </a:r>
            <a:r>
              <a:rPr lang="ru-RU" sz="4000" dirty="0" smtClean="0"/>
              <a:t>ение, пол</a:t>
            </a:r>
            <a:r>
              <a:rPr lang="ru-RU" sz="4000" b="1" u="sng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solidFill>
                  <a:srgbClr val="FF0000"/>
                </a:solidFill>
              </a:rPr>
              <a:t>ж</a:t>
            </a:r>
            <a:r>
              <a:rPr lang="ru-RU" sz="4000" dirty="0" smtClean="0"/>
              <a:t>ение, изл</a:t>
            </a:r>
            <a:r>
              <a:rPr lang="ru-RU" sz="4000" b="1" u="sng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solidFill>
                  <a:srgbClr val="FF0000"/>
                </a:solidFill>
              </a:rPr>
              <a:t>ж</a:t>
            </a:r>
            <a:r>
              <a:rPr lang="ru-RU" sz="4000" dirty="0" smtClean="0"/>
              <a:t>ение, прил</a:t>
            </a:r>
            <a:r>
              <a:rPr lang="ru-RU" sz="4000" b="1" u="sng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solidFill>
                  <a:srgbClr val="FF0000"/>
                </a:solidFill>
              </a:rPr>
              <a:t>ж</a:t>
            </a:r>
            <a:r>
              <a:rPr lang="ru-RU" sz="4000" dirty="0" smtClean="0"/>
              <a:t>ение. </a:t>
            </a:r>
          </a:p>
          <a:p>
            <a:r>
              <a:rPr lang="ru-RU" sz="4000" dirty="0" smtClean="0"/>
              <a:t>Предл</a:t>
            </a:r>
            <a:r>
              <a:rPr lang="ru-RU" sz="4000" b="1" u="sng" dirty="0" smtClean="0">
                <a:solidFill>
                  <a:srgbClr val="0070C0"/>
                </a:solidFill>
              </a:rPr>
              <a:t>а</a:t>
            </a:r>
            <a:r>
              <a:rPr lang="ru-RU" sz="4000" b="1" dirty="0" smtClean="0">
                <a:solidFill>
                  <a:srgbClr val="0070C0"/>
                </a:solidFill>
              </a:rPr>
              <a:t>г</a:t>
            </a:r>
            <a:r>
              <a:rPr lang="ru-RU" sz="4000" b="1" i="1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ть, изл</a:t>
            </a:r>
            <a:r>
              <a:rPr lang="ru-RU" sz="4000" b="1" u="sng" dirty="0" smtClean="0">
                <a:solidFill>
                  <a:srgbClr val="0070C0"/>
                </a:solidFill>
              </a:rPr>
              <a:t>а</a:t>
            </a:r>
            <a:r>
              <a:rPr lang="ru-RU" sz="4000" b="1" dirty="0" smtClean="0">
                <a:solidFill>
                  <a:srgbClr val="0070C0"/>
                </a:solidFill>
              </a:rPr>
              <a:t>г</a:t>
            </a:r>
            <a:r>
              <a:rPr lang="ru-RU" sz="4000" b="1" i="1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ть, прил</a:t>
            </a:r>
            <a:r>
              <a:rPr lang="ru-RU" sz="4000" b="1" u="sng" dirty="0" smtClean="0">
                <a:solidFill>
                  <a:srgbClr val="0070C0"/>
                </a:solidFill>
              </a:rPr>
              <a:t>а</a:t>
            </a:r>
            <a:r>
              <a:rPr lang="ru-RU" sz="4000" b="1" dirty="0" smtClean="0">
                <a:solidFill>
                  <a:srgbClr val="0070C0"/>
                </a:solidFill>
              </a:rPr>
              <a:t>г</a:t>
            </a:r>
            <a:r>
              <a:rPr lang="ru-RU" sz="4000" b="1" i="1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тельное, распол</a:t>
            </a:r>
            <a:r>
              <a:rPr lang="ru-RU" sz="4000" b="1" u="sng" dirty="0" smtClean="0">
                <a:solidFill>
                  <a:srgbClr val="0070C0"/>
                </a:solidFill>
              </a:rPr>
              <a:t>а</a:t>
            </a:r>
            <a:r>
              <a:rPr lang="ru-RU" sz="4000" b="1" dirty="0" smtClean="0">
                <a:solidFill>
                  <a:srgbClr val="0070C0"/>
                </a:solidFill>
              </a:rPr>
              <a:t>г</a:t>
            </a:r>
            <a:r>
              <a:rPr lang="ru-RU" sz="4000" b="1" i="1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ть, сл</a:t>
            </a:r>
            <a:r>
              <a:rPr lang="ru-RU" sz="4000" b="1" u="sng" dirty="0" smtClean="0">
                <a:solidFill>
                  <a:srgbClr val="0070C0"/>
                </a:solidFill>
              </a:rPr>
              <a:t>а</a:t>
            </a:r>
            <a:r>
              <a:rPr lang="ru-RU" sz="4000" b="1" dirty="0" smtClean="0">
                <a:solidFill>
                  <a:srgbClr val="0070C0"/>
                </a:solidFill>
              </a:rPr>
              <a:t>г</a:t>
            </a:r>
            <a:r>
              <a:rPr lang="ru-RU" sz="4000" b="1" i="1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емые, пол</a:t>
            </a:r>
            <a:r>
              <a:rPr lang="ru-RU" sz="4000" b="1" u="sng" dirty="0" smtClean="0">
                <a:solidFill>
                  <a:srgbClr val="0070C0"/>
                </a:solidFill>
              </a:rPr>
              <a:t>а</a:t>
            </a:r>
            <a:r>
              <a:rPr lang="ru-RU" sz="4000" b="1" dirty="0" smtClean="0">
                <a:solidFill>
                  <a:srgbClr val="0070C0"/>
                </a:solidFill>
              </a:rPr>
              <a:t>г</a:t>
            </a:r>
            <a:r>
              <a:rPr lang="ru-RU" sz="4000" b="1" i="1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ю. </a:t>
            </a:r>
          </a:p>
          <a:p>
            <a:r>
              <a:rPr lang="ru-RU" sz="4000" dirty="0" smtClean="0"/>
              <a:t>К</a:t>
            </a:r>
            <a:r>
              <a:rPr lang="ru-RU" sz="4000" b="1" u="sng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solidFill>
                  <a:srgbClr val="FF0000"/>
                </a:solidFill>
              </a:rPr>
              <a:t>с</a:t>
            </a:r>
            <a:r>
              <a:rPr lang="ru-RU" sz="4000" dirty="0" smtClean="0"/>
              <a:t>нуться, прик</a:t>
            </a:r>
            <a:r>
              <a:rPr lang="ru-RU" sz="4000" b="1" u="sng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solidFill>
                  <a:srgbClr val="FF0000"/>
                </a:solidFill>
              </a:rPr>
              <a:t>с</a:t>
            </a:r>
            <a:r>
              <a:rPr lang="ru-RU" sz="4000" dirty="0" smtClean="0"/>
              <a:t>новение. </a:t>
            </a:r>
          </a:p>
          <a:p>
            <a:r>
              <a:rPr lang="ru-RU" sz="4000" dirty="0" smtClean="0"/>
              <a:t>К</a:t>
            </a:r>
            <a:r>
              <a:rPr lang="ru-RU" sz="4000" b="1" u="sng" dirty="0" smtClean="0">
                <a:solidFill>
                  <a:srgbClr val="0070C0"/>
                </a:solidFill>
              </a:rPr>
              <a:t>а</a:t>
            </a:r>
            <a:r>
              <a:rPr lang="ru-RU" sz="4000" b="1" dirty="0" smtClean="0">
                <a:solidFill>
                  <a:srgbClr val="0070C0"/>
                </a:solidFill>
              </a:rPr>
              <a:t>с</a:t>
            </a:r>
            <a:r>
              <a:rPr lang="ru-RU" sz="4000" b="1" i="1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ться, прик</a:t>
            </a:r>
            <a:r>
              <a:rPr lang="ru-RU" sz="4000" b="1" u="sng" dirty="0" smtClean="0">
                <a:solidFill>
                  <a:srgbClr val="0070C0"/>
                </a:solidFill>
              </a:rPr>
              <a:t>а</a:t>
            </a:r>
            <a:r>
              <a:rPr lang="ru-RU" sz="4000" b="1" dirty="0" smtClean="0">
                <a:solidFill>
                  <a:srgbClr val="0070C0"/>
                </a:solidFill>
              </a:rPr>
              <a:t>с</a:t>
            </a:r>
            <a:r>
              <a:rPr lang="ru-RU" sz="4000" b="1" i="1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ться, к</a:t>
            </a:r>
            <a:r>
              <a:rPr lang="ru-RU" sz="4000" b="1" u="sng" dirty="0" smtClean="0">
                <a:solidFill>
                  <a:srgbClr val="0070C0"/>
                </a:solidFill>
              </a:rPr>
              <a:t>а</a:t>
            </a:r>
            <a:r>
              <a:rPr lang="ru-RU" sz="4000" b="1" dirty="0" smtClean="0">
                <a:solidFill>
                  <a:srgbClr val="0070C0"/>
                </a:solidFill>
              </a:rPr>
              <a:t>с</a:t>
            </a:r>
            <a:r>
              <a:rPr lang="ru-RU" sz="4000" b="1" i="1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тельная линия, соприк</a:t>
            </a:r>
            <a:r>
              <a:rPr lang="ru-RU" sz="4000" b="1" u="sng" dirty="0" smtClean="0">
                <a:solidFill>
                  <a:srgbClr val="0070C0"/>
                </a:solidFill>
              </a:rPr>
              <a:t>а</a:t>
            </a:r>
            <a:r>
              <a:rPr lang="ru-RU" sz="4000" b="1" dirty="0" smtClean="0">
                <a:solidFill>
                  <a:srgbClr val="0070C0"/>
                </a:solidFill>
              </a:rPr>
              <a:t>с</a:t>
            </a:r>
            <a:r>
              <a:rPr lang="ru-RU" sz="4000" b="1" i="1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ться, к</a:t>
            </a:r>
            <a:r>
              <a:rPr lang="ru-RU" sz="4000" b="1" u="sng" dirty="0" smtClean="0">
                <a:solidFill>
                  <a:srgbClr val="0070C0"/>
                </a:solidFill>
              </a:rPr>
              <a:t>а</a:t>
            </a:r>
            <a:r>
              <a:rPr lang="ru-RU" sz="4000" b="1" dirty="0" smtClean="0">
                <a:solidFill>
                  <a:srgbClr val="0070C0"/>
                </a:solidFill>
              </a:rPr>
              <a:t>с</a:t>
            </a:r>
            <a:r>
              <a:rPr lang="ru-RU" sz="4000" b="1" i="1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лся.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Буквы </a:t>
            </a:r>
            <a:r>
              <a:rPr lang="ru-RU" sz="3600" b="1" dirty="0" smtClean="0">
                <a:solidFill>
                  <a:srgbClr val="FF0000"/>
                </a:solidFill>
              </a:rPr>
              <a:t>А - О </a:t>
            </a:r>
            <a:r>
              <a:rPr lang="ru-RU" sz="3600" b="1" dirty="0" smtClean="0"/>
              <a:t>в корнях</a:t>
            </a:r>
            <a:br>
              <a:rPr lang="ru-RU" sz="3600" b="1" dirty="0" smtClean="0"/>
            </a:br>
            <a:r>
              <a:rPr lang="ru-RU" sz="3600" b="1" dirty="0" smtClean="0"/>
              <a:t>-РАСТ-(-РАЩ-) / -РОС- </a:t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ru-RU" sz="3600" dirty="0" smtClean="0"/>
              <a:t>В корне </a:t>
            </a:r>
            <a:r>
              <a:rPr lang="ru-RU" sz="3600" b="1" dirty="0" smtClean="0"/>
              <a:t>-</a:t>
            </a:r>
            <a:r>
              <a:rPr lang="ru-RU" sz="3600" b="1" dirty="0" err="1" smtClean="0"/>
              <a:t>раст</a:t>
            </a:r>
            <a:r>
              <a:rPr lang="ru-RU" sz="3600" b="1" dirty="0" smtClean="0"/>
              <a:t>-(-</a:t>
            </a:r>
            <a:r>
              <a:rPr lang="ru-RU" sz="3600" b="1" dirty="0" err="1" smtClean="0"/>
              <a:t>ращ</a:t>
            </a:r>
            <a:r>
              <a:rPr lang="ru-RU" sz="3600" b="1" dirty="0" smtClean="0"/>
              <a:t>-)/-рос-</a:t>
            </a:r>
            <a:r>
              <a:rPr lang="ru-RU" sz="3600" dirty="0" smtClean="0"/>
              <a:t> в безударном положении перед </a:t>
            </a:r>
            <a:r>
              <a:rPr lang="ru-RU" sz="3600" b="1" dirty="0" smtClean="0">
                <a:solidFill>
                  <a:srgbClr val="0070C0"/>
                </a:solidFill>
              </a:rPr>
              <a:t>СТ</a:t>
            </a:r>
            <a:r>
              <a:rPr lang="ru-RU" sz="3600" b="1" dirty="0" smtClean="0"/>
              <a:t> </a:t>
            </a:r>
            <a:r>
              <a:rPr lang="ru-RU" sz="3600" dirty="0" smtClean="0"/>
              <a:t>и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Щ</a:t>
            </a:r>
            <a:r>
              <a:rPr lang="ru-RU" sz="3600" b="1" dirty="0" smtClean="0"/>
              <a:t> </a:t>
            </a:r>
            <a:r>
              <a:rPr lang="ru-RU" sz="3600" dirty="0" smtClean="0"/>
              <a:t>пишется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 </a:t>
            </a:r>
            <a:r>
              <a:rPr lang="ru-RU" sz="3600" dirty="0" smtClean="0"/>
              <a:t>, </a:t>
            </a:r>
            <a:r>
              <a:rPr lang="ru-RU" sz="3600" dirty="0" err="1" smtClean="0"/>
              <a:t>а</a:t>
            </a:r>
            <a:r>
              <a:rPr lang="ru-RU" sz="3600" dirty="0" smtClean="0"/>
              <a:t> перед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С</a:t>
            </a:r>
            <a:r>
              <a:rPr lang="ru-RU" sz="3600" b="1" dirty="0" smtClean="0"/>
              <a:t> - 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 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3600" b="1" dirty="0" smtClean="0"/>
              <a:t>Исключения:</a:t>
            </a: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00B050"/>
                </a:solidFill>
              </a:rPr>
              <a:t>отрасль, росток, Ростов, Ростислав.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58102" t="49877" r="17169" b="35917"/>
          <a:stretch>
            <a:fillRect/>
          </a:stretch>
        </p:blipFill>
        <p:spPr bwMode="auto">
          <a:xfrm>
            <a:off x="3786182" y="4280231"/>
            <a:ext cx="4429156" cy="2241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572132" y="5357826"/>
            <a:ext cx="6429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ЗАПОМНИ!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60986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Р</a:t>
            </a:r>
            <a:r>
              <a:rPr lang="ru-RU" sz="4000" b="1" u="sng" dirty="0" smtClean="0">
                <a:solidFill>
                  <a:srgbClr val="FF0000"/>
                </a:solidFill>
              </a:rPr>
              <a:t>а</a:t>
            </a:r>
            <a:r>
              <a:rPr lang="ru-RU" sz="4000" b="1" i="1" dirty="0" smtClean="0">
                <a:solidFill>
                  <a:srgbClr val="0070C0"/>
                </a:solidFill>
              </a:rPr>
              <a:t>ст</a:t>
            </a:r>
            <a:r>
              <a:rPr lang="ru-RU" sz="4000" dirty="0" smtClean="0"/>
              <a:t>ение, р</a:t>
            </a:r>
            <a:r>
              <a:rPr lang="ru-RU" sz="4000" b="1" u="sng" dirty="0" smtClean="0">
                <a:solidFill>
                  <a:srgbClr val="FF0000"/>
                </a:solidFill>
              </a:rPr>
              <a:t>а</a:t>
            </a:r>
            <a:r>
              <a:rPr lang="ru-RU" sz="4000" b="1" i="1" dirty="0" smtClean="0">
                <a:solidFill>
                  <a:srgbClr val="0070C0"/>
                </a:solidFill>
              </a:rPr>
              <a:t>ст</a:t>
            </a:r>
            <a:r>
              <a:rPr lang="ru-RU" sz="4000" dirty="0" smtClean="0"/>
              <a:t>ительность, выр</a:t>
            </a:r>
            <a:r>
              <a:rPr lang="ru-RU" sz="4000" b="1" u="sng" dirty="0" smtClean="0">
                <a:solidFill>
                  <a:srgbClr val="FF0000"/>
                </a:solidFill>
              </a:rPr>
              <a:t>а</a:t>
            </a:r>
            <a:r>
              <a:rPr lang="ru-RU" sz="4000" b="1" i="1" dirty="0" smtClean="0">
                <a:solidFill>
                  <a:srgbClr val="0070C0"/>
                </a:solidFill>
              </a:rPr>
              <a:t>ст</a:t>
            </a:r>
            <a:r>
              <a:rPr lang="ru-RU" sz="4000" dirty="0" smtClean="0"/>
              <a:t>ить, возр</a:t>
            </a:r>
            <a:r>
              <a:rPr lang="ru-RU" sz="4000" b="1" u="sng" dirty="0" smtClean="0">
                <a:solidFill>
                  <a:srgbClr val="FF0000"/>
                </a:solidFill>
              </a:rPr>
              <a:t>а</a:t>
            </a:r>
            <a:r>
              <a:rPr lang="ru-RU" sz="4000" b="1" i="1" dirty="0" smtClean="0">
                <a:solidFill>
                  <a:srgbClr val="0070C0"/>
                </a:solidFill>
              </a:rPr>
              <a:t>ст</a:t>
            </a:r>
            <a:r>
              <a:rPr lang="ru-RU" sz="4000" dirty="0" smtClean="0"/>
              <a:t>, нар</a:t>
            </a:r>
            <a:r>
              <a:rPr lang="ru-RU" sz="4000" b="1" u="sng" dirty="0" smtClean="0">
                <a:solidFill>
                  <a:srgbClr val="FF0000"/>
                </a:solidFill>
              </a:rPr>
              <a:t>а</a:t>
            </a:r>
            <a:r>
              <a:rPr lang="ru-RU" sz="4000" b="1" i="1" dirty="0" smtClean="0">
                <a:solidFill>
                  <a:srgbClr val="0070C0"/>
                </a:solidFill>
              </a:rPr>
              <a:t>ст</a:t>
            </a:r>
            <a:r>
              <a:rPr lang="ru-RU" sz="4000" dirty="0" smtClean="0"/>
              <a:t>ать, нар</a:t>
            </a:r>
            <a:r>
              <a:rPr lang="ru-RU" sz="4000" b="1" u="sng" dirty="0" smtClean="0">
                <a:solidFill>
                  <a:srgbClr val="FF0000"/>
                </a:solidFill>
              </a:rPr>
              <a:t>а</a:t>
            </a:r>
            <a:r>
              <a:rPr lang="ru-RU" sz="4000" b="1" i="1" dirty="0" smtClean="0">
                <a:solidFill>
                  <a:srgbClr val="0070C0"/>
                </a:solidFill>
              </a:rPr>
              <a:t>ст</a:t>
            </a:r>
            <a:r>
              <a:rPr lang="ru-RU" sz="4000" dirty="0" smtClean="0"/>
              <a:t>ание, нар</a:t>
            </a:r>
            <a:r>
              <a:rPr lang="ru-RU" sz="4000" b="1" u="sng" dirty="0" smtClean="0">
                <a:solidFill>
                  <a:srgbClr val="FF0000"/>
                </a:solidFill>
              </a:rPr>
              <a:t>а</a:t>
            </a:r>
            <a:r>
              <a:rPr lang="ru-RU" sz="4000" b="1" i="1" dirty="0" smtClean="0">
                <a:solidFill>
                  <a:srgbClr val="0070C0"/>
                </a:solidFill>
              </a:rPr>
              <a:t>щ</a:t>
            </a:r>
            <a:r>
              <a:rPr lang="ru-RU" sz="4000" dirty="0" smtClean="0"/>
              <a:t>ение, выр</a:t>
            </a:r>
            <a:r>
              <a:rPr lang="ru-RU" sz="4000" b="1" u="sng" dirty="0" smtClean="0">
                <a:solidFill>
                  <a:srgbClr val="FF0000"/>
                </a:solidFill>
              </a:rPr>
              <a:t>а</a:t>
            </a:r>
            <a:r>
              <a:rPr lang="ru-RU" sz="4000" b="1" i="1" dirty="0" smtClean="0">
                <a:solidFill>
                  <a:srgbClr val="0070C0"/>
                </a:solidFill>
              </a:rPr>
              <a:t>щ</a:t>
            </a:r>
            <a:r>
              <a:rPr lang="ru-RU" sz="4000" dirty="0" smtClean="0"/>
              <a:t>енный,  возр</a:t>
            </a:r>
            <a:r>
              <a:rPr lang="ru-RU" sz="4000" b="1" u="sng" dirty="0" smtClean="0">
                <a:solidFill>
                  <a:srgbClr val="FF0000"/>
                </a:solidFill>
              </a:rPr>
              <a:t>а</a:t>
            </a:r>
            <a:r>
              <a:rPr lang="ru-RU" sz="4000" b="1" i="1" dirty="0" smtClean="0">
                <a:solidFill>
                  <a:srgbClr val="0070C0"/>
                </a:solidFill>
              </a:rPr>
              <a:t>ст</a:t>
            </a:r>
            <a:r>
              <a:rPr lang="ru-RU" sz="4000" dirty="0" smtClean="0"/>
              <a:t>ающий шум, прир</a:t>
            </a:r>
            <a:r>
              <a:rPr lang="ru-RU" sz="4000" b="1" u="sng" dirty="0" smtClean="0">
                <a:solidFill>
                  <a:srgbClr val="FF0000"/>
                </a:solidFill>
              </a:rPr>
              <a:t>а</a:t>
            </a:r>
            <a:r>
              <a:rPr lang="ru-RU" sz="4000" b="1" i="1" dirty="0" smtClean="0">
                <a:solidFill>
                  <a:srgbClr val="0070C0"/>
                </a:solidFill>
              </a:rPr>
              <a:t>щ</a:t>
            </a:r>
            <a:r>
              <a:rPr lang="ru-RU" sz="4000" dirty="0" smtClean="0"/>
              <a:t>ение скорости, р</a:t>
            </a:r>
            <a:r>
              <a:rPr lang="ru-RU" sz="4000" b="1" u="sng" dirty="0" smtClean="0">
                <a:solidFill>
                  <a:srgbClr val="FF0000"/>
                </a:solidFill>
              </a:rPr>
              <a:t>а</a:t>
            </a:r>
            <a:r>
              <a:rPr lang="ru-RU" sz="4000" b="1" i="1" dirty="0" smtClean="0">
                <a:solidFill>
                  <a:srgbClr val="0070C0"/>
                </a:solidFill>
              </a:rPr>
              <a:t>ст</a:t>
            </a:r>
            <a:r>
              <a:rPr lang="ru-RU" sz="4000" dirty="0" smtClean="0"/>
              <a:t>ет дерево. </a:t>
            </a:r>
          </a:p>
          <a:p>
            <a:r>
              <a:rPr lang="ru-RU" sz="4000" dirty="0" smtClean="0"/>
              <a:t>Выр</a:t>
            </a:r>
            <a:r>
              <a:rPr lang="ru-RU" sz="4000" b="1" u="sng" dirty="0" smtClean="0">
                <a:solidFill>
                  <a:srgbClr val="FF0000"/>
                </a:solidFill>
              </a:rPr>
              <a:t>о</a:t>
            </a:r>
            <a:r>
              <a:rPr lang="ru-RU" sz="4000" b="1" i="1" dirty="0" smtClean="0">
                <a:solidFill>
                  <a:srgbClr val="0070C0"/>
                </a:solidFill>
              </a:rPr>
              <a:t>с</a:t>
            </a:r>
            <a:r>
              <a:rPr lang="ru-RU" sz="4000" dirty="0" smtClean="0"/>
              <a:t>ший, р</a:t>
            </a:r>
            <a:r>
              <a:rPr lang="ru-RU" sz="4000" b="1" u="sng" dirty="0" smtClean="0">
                <a:solidFill>
                  <a:srgbClr val="FF0000"/>
                </a:solidFill>
              </a:rPr>
              <a:t>о</a:t>
            </a:r>
            <a:r>
              <a:rPr lang="ru-RU" sz="4000" b="1" i="1" dirty="0" smtClean="0">
                <a:solidFill>
                  <a:srgbClr val="0070C0"/>
                </a:solidFill>
              </a:rPr>
              <a:t>с</a:t>
            </a:r>
            <a:r>
              <a:rPr lang="ru-RU" sz="4000" dirty="0" smtClean="0"/>
              <a:t>ли цветы, водор</a:t>
            </a:r>
            <a:r>
              <a:rPr lang="ru-RU" sz="4000" b="1" u="sng" dirty="0" smtClean="0">
                <a:solidFill>
                  <a:srgbClr val="FF0000"/>
                </a:solidFill>
              </a:rPr>
              <a:t>о</a:t>
            </a:r>
            <a:r>
              <a:rPr lang="ru-RU" sz="4000" b="1" i="1" dirty="0" smtClean="0">
                <a:solidFill>
                  <a:srgbClr val="0070C0"/>
                </a:solidFill>
              </a:rPr>
              <a:t>с</a:t>
            </a:r>
            <a:r>
              <a:rPr lang="ru-RU" sz="4000" dirty="0" smtClean="0"/>
              <a:t>ли,  молодая пор</a:t>
            </a:r>
            <a:r>
              <a:rPr lang="ru-RU" sz="4000" b="1" u="sng" dirty="0" smtClean="0">
                <a:solidFill>
                  <a:srgbClr val="FF0000"/>
                </a:solidFill>
              </a:rPr>
              <a:t>о</a:t>
            </a:r>
            <a:r>
              <a:rPr lang="ru-RU" sz="4000" b="1" i="1" dirty="0" smtClean="0">
                <a:solidFill>
                  <a:srgbClr val="0070C0"/>
                </a:solidFill>
              </a:rPr>
              <a:t>с</a:t>
            </a:r>
            <a:r>
              <a:rPr lang="ru-RU" sz="4000" dirty="0" smtClean="0"/>
              <a:t>ль, недор</a:t>
            </a:r>
            <a:r>
              <a:rPr lang="ru-RU" sz="4000" b="1" u="sng" dirty="0" smtClean="0">
                <a:solidFill>
                  <a:srgbClr val="FF0000"/>
                </a:solidFill>
              </a:rPr>
              <a:t>о</a:t>
            </a:r>
            <a:r>
              <a:rPr lang="ru-RU" sz="4000" b="1" i="1" dirty="0" smtClean="0">
                <a:solidFill>
                  <a:srgbClr val="0070C0"/>
                </a:solidFill>
              </a:rPr>
              <a:t>с</a:t>
            </a:r>
            <a:r>
              <a:rPr lang="ru-RU" sz="4000" dirty="0" smtClean="0"/>
              <a:t>ль, отр</a:t>
            </a:r>
            <a:r>
              <a:rPr lang="ru-RU" sz="4000" b="1" u="sng" dirty="0" smtClean="0">
                <a:solidFill>
                  <a:srgbClr val="FF0000"/>
                </a:solidFill>
              </a:rPr>
              <a:t>о</a:t>
            </a:r>
            <a:r>
              <a:rPr lang="ru-RU" sz="4000" b="1" i="1" dirty="0" smtClean="0">
                <a:solidFill>
                  <a:srgbClr val="0070C0"/>
                </a:solidFill>
              </a:rPr>
              <a:t>с</a:t>
            </a:r>
            <a:r>
              <a:rPr lang="ru-RU" sz="4000" dirty="0" smtClean="0"/>
              <a:t>ли волосы.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ВЫУЧИ!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1"/>
          <a:ext cx="8229600" cy="5994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00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Корни слов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Пишется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  <a:cs typeface="Times New Roman"/>
                        </a:rPr>
                        <a:t>Пишется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109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000" b="1" smtClean="0">
                          <a:latin typeface="Arial"/>
                          <a:ea typeface="Times New Roman"/>
                          <a:cs typeface="Times New Roman"/>
                        </a:rPr>
                        <a:t>лаг-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latin typeface="Arial"/>
                          <a:ea typeface="Times New Roman"/>
                          <a:cs typeface="Times New Roman"/>
                        </a:rPr>
                        <a:t>-лож-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В корне </a:t>
                      </a: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–лаг-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 перед г: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предлагать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В корне </a:t>
                      </a: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–лож-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 перед ж: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пред</a:t>
                      </a: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лож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ить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109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0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раст</a:t>
                      </a:r>
                      <a:r>
                        <a:rPr lang="ru-RU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-рос-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0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ращ</a:t>
                      </a:r>
                      <a:r>
                        <a:rPr lang="ru-RU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В корнях слов перед согласными </a:t>
                      </a:r>
                      <a:r>
                        <a:rPr lang="ru-RU" sz="2000" b="1" dirty="0" err="1">
                          <a:latin typeface="Arial"/>
                          <a:ea typeface="Times New Roman"/>
                          <a:cs typeface="Times New Roman"/>
                        </a:rPr>
                        <a:t>ст</a:t>
                      </a: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, щ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Раст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ение, на</a:t>
                      </a: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ращ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ивать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В корнях слов перед согласной с: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Выр</a:t>
                      </a: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с, зар</a:t>
                      </a: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сли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109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-кос(н) -кас-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В корне </a:t>
                      </a: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перед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 суффиксом </a:t>
                      </a: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аса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ться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В корне, если </a:t>
                      </a: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нет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 суффикса </a:t>
                      </a: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снуться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109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000" b="1" dirty="0" err="1">
                          <a:latin typeface="Arial"/>
                          <a:ea typeface="Times New Roman"/>
                          <a:cs typeface="Times New Roman"/>
                        </a:rPr>
                        <a:t>скак</a:t>
                      </a: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20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скоч</a:t>
                      </a:r>
                      <a:r>
                        <a:rPr lang="ru-RU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ИСКЛ.: СК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ЧОК, СК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000" b="1" dirty="0" smtClean="0">
                          <a:latin typeface="Arial"/>
                          <a:ea typeface="Times New Roman"/>
                          <a:cs typeface="Times New Roman"/>
                        </a:rPr>
                        <a:t>ЧОК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Перед согласным </a:t>
                      </a: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корня: ск</a:t>
                      </a: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ак</a:t>
                      </a: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ать, проск</a:t>
                      </a: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ак</a:t>
                      </a: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ал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Перед согласным </a:t>
                      </a: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 корня: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вск</a:t>
                      </a: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оч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ить, выск</a:t>
                      </a: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оч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ить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Вместо пропущенных букв надо вставить такой корень, чтобы образовались слова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sz="4000" b="1" i="1" dirty="0" smtClean="0"/>
              <a:t>из-</a:t>
            </a:r>
            <a:br>
              <a:rPr lang="ru-RU" sz="4000" b="1" i="1" dirty="0" smtClean="0"/>
            </a:br>
            <a:r>
              <a:rPr lang="ru-RU" sz="4000" b="1" i="1" dirty="0" smtClean="0"/>
              <a:t>по-</a:t>
            </a:r>
            <a:br>
              <a:rPr lang="ru-RU" sz="4000" b="1" i="1" dirty="0" smtClean="0"/>
            </a:br>
            <a:r>
              <a:rPr lang="ru-RU" sz="4000" b="1" i="1" dirty="0" smtClean="0"/>
              <a:t>с-</a:t>
            </a:r>
            <a:br>
              <a:rPr lang="ru-RU" sz="4000" b="1" i="1" dirty="0" smtClean="0"/>
            </a:br>
            <a:r>
              <a:rPr lang="ru-RU" sz="4000" b="1" i="1" dirty="0" smtClean="0"/>
              <a:t>раз-                        </a:t>
            </a:r>
            <a:r>
              <a:rPr lang="ru-RU" sz="4000" i="1" dirty="0" smtClean="0"/>
              <a:t>( -лож-)</a:t>
            </a:r>
            <a:r>
              <a:rPr lang="ru-RU" sz="4000" b="1" i="1" dirty="0" smtClean="0"/>
              <a:t>                              ...</a:t>
            </a:r>
            <a:r>
              <a:rPr lang="ru-RU" sz="4000" b="1" i="1" dirty="0" err="1" smtClean="0"/>
              <a:t>ение</a:t>
            </a:r>
            <a:r>
              <a:rPr lang="ru-RU" sz="4000" b="1" i="1" dirty="0" smtClean="0"/>
              <a:t> </a:t>
            </a:r>
            <a:br>
              <a:rPr lang="ru-RU" sz="4000" b="1" i="1" dirty="0" smtClean="0"/>
            </a:br>
            <a:r>
              <a:rPr lang="ru-RU" sz="4000" b="1" i="1" dirty="0" smtClean="0"/>
              <a:t>пред-</a:t>
            </a:r>
            <a:br>
              <a:rPr lang="ru-RU" sz="4000" b="1" i="1" dirty="0" smtClean="0"/>
            </a:br>
            <a:r>
              <a:rPr lang="ru-RU" sz="4000" b="1" i="1" dirty="0" smtClean="0"/>
              <a:t>при-</a:t>
            </a:r>
          </a:p>
          <a:p>
            <a:pPr>
              <a:buNone/>
            </a:pPr>
            <a:endParaRPr lang="ru-RU" dirty="0" smtClean="0"/>
          </a:p>
          <a:p>
            <a:r>
              <a:rPr lang="ru-RU" sz="4000" b="1" i="1" dirty="0" smtClean="0"/>
              <a:t>из-</a:t>
            </a:r>
            <a:br>
              <a:rPr lang="ru-RU" sz="4000" b="1" i="1" dirty="0" smtClean="0"/>
            </a:br>
            <a:r>
              <a:rPr lang="ru-RU" sz="4000" b="1" i="1" dirty="0" smtClean="0"/>
              <a:t>по-</a:t>
            </a:r>
            <a:br>
              <a:rPr lang="ru-RU" sz="4000" b="1" i="1" dirty="0" smtClean="0"/>
            </a:br>
            <a:r>
              <a:rPr lang="ru-RU" sz="4000" b="1" i="1" dirty="0" smtClean="0"/>
              <a:t>с-</a:t>
            </a:r>
            <a:br>
              <a:rPr lang="ru-RU" sz="4000" b="1" i="1" dirty="0" smtClean="0"/>
            </a:br>
            <a:r>
              <a:rPr lang="ru-RU" sz="4000" b="1" i="1" dirty="0" smtClean="0"/>
              <a:t>раз-                       </a:t>
            </a:r>
            <a:r>
              <a:rPr lang="ru-RU" sz="4000" i="1" dirty="0" smtClean="0"/>
              <a:t>(-лаг-)</a:t>
            </a:r>
            <a:r>
              <a:rPr lang="ru-RU" sz="4000" b="1" i="1" dirty="0" smtClean="0"/>
              <a:t>                                     ...</a:t>
            </a:r>
            <a:r>
              <a:rPr lang="ru-RU" sz="4000" b="1" i="1" dirty="0" err="1" smtClean="0"/>
              <a:t>ать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>пред-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500" b="1" i="1" dirty="0" smtClean="0"/>
              <a:t>при-</a:t>
            </a:r>
            <a:endParaRPr lang="ru-RU" sz="4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Спишите. </a:t>
            </a:r>
            <a:br>
              <a:rPr lang="ru-RU" dirty="0" smtClean="0"/>
            </a:br>
            <a:r>
              <a:rPr lang="ru-RU" dirty="0" smtClean="0"/>
              <a:t>Вставьте пропущенные буквы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400" dirty="0" smtClean="0"/>
              <a:t>К…</a:t>
            </a:r>
            <a:r>
              <a:rPr lang="ru-RU" sz="4400" dirty="0" err="1" smtClean="0"/>
              <a:t>саться</a:t>
            </a:r>
            <a:r>
              <a:rPr lang="ru-RU" sz="4400" dirty="0" smtClean="0"/>
              <a:t>, </a:t>
            </a:r>
            <a:r>
              <a:rPr lang="ru-RU" sz="4400" dirty="0" err="1" smtClean="0"/>
              <a:t>к</a:t>
            </a:r>
            <a:r>
              <a:rPr lang="ru-RU" sz="4400" dirty="0" smtClean="0"/>
              <a:t>…</a:t>
            </a:r>
            <a:r>
              <a:rPr lang="ru-RU" sz="4400" dirty="0" err="1" smtClean="0"/>
              <a:t>снуться</a:t>
            </a:r>
            <a:r>
              <a:rPr lang="ru-RU" sz="4400" dirty="0" smtClean="0"/>
              <a:t>, неук…</a:t>
            </a:r>
            <a:r>
              <a:rPr lang="ru-RU" sz="4400" dirty="0" err="1" smtClean="0"/>
              <a:t>снительно</a:t>
            </a:r>
            <a:r>
              <a:rPr lang="ru-RU" sz="4400" dirty="0" smtClean="0"/>
              <a:t>, </a:t>
            </a:r>
            <a:r>
              <a:rPr lang="ru-RU" sz="4400" dirty="0" err="1" smtClean="0"/>
              <a:t>прик</a:t>
            </a:r>
            <a:r>
              <a:rPr lang="ru-RU" sz="4400" dirty="0" smtClean="0"/>
              <a:t>..</a:t>
            </a:r>
            <a:r>
              <a:rPr lang="ru-RU" sz="4400" dirty="0" err="1" smtClean="0"/>
              <a:t>сновение</a:t>
            </a:r>
            <a:r>
              <a:rPr lang="ru-RU" sz="4400" dirty="0" smtClean="0"/>
              <a:t>, </a:t>
            </a:r>
            <a:r>
              <a:rPr lang="ru-RU" sz="4400" dirty="0" err="1" smtClean="0"/>
              <a:t>прик</a:t>
            </a:r>
            <a:r>
              <a:rPr lang="ru-RU" sz="4400" dirty="0" smtClean="0"/>
              <a:t>…</a:t>
            </a:r>
            <a:r>
              <a:rPr lang="ru-RU" sz="4400" dirty="0" err="1" smtClean="0"/>
              <a:t>саться</a:t>
            </a:r>
            <a:r>
              <a:rPr lang="ru-RU" sz="4400" dirty="0" smtClean="0"/>
              <a:t>, </a:t>
            </a:r>
            <a:r>
              <a:rPr lang="ru-RU" sz="4400" dirty="0" err="1" smtClean="0"/>
              <a:t>прик</a:t>
            </a:r>
            <a:r>
              <a:rPr lang="ru-RU" sz="4400" dirty="0" smtClean="0"/>
              <a:t>..</a:t>
            </a:r>
            <a:r>
              <a:rPr lang="ru-RU" sz="4400" dirty="0" err="1" smtClean="0"/>
              <a:t>сание</a:t>
            </a:r>
            <a:r>
              <a:rPr lang="ru-RU" sz="4400" dirty="0" smtClean="0"/>
              <a:t>, </a:t>
            </a:r>
            <a:r>
              <a:rPr lang="ru-RU" sz="4400" dirty="0" err="1" smtClean="0"/>
              <a:t>неприк</a:t>
            </a:r>
            <a:r>
              <a:rPr lang="ru-RU" sz="4400" dirty="0" smtClean="0"/>
              <a:t>…</a:t>
            </a:r>
            <a:r>
              <a:rPr lang="ru-RU" sz="4400" dirty="0" err="1" smtClean="0"/>
              <a:t>сновенность</a:t>
            </a:r>
            <a:r>
              <a:rPr lang="ru-RU" sz="4400" dirty="0" smtClean="0"/>
              <a:t>, </a:t>
            </a:r>
            <a:r>
              <a:rPr lang="ru-RU" sz="4400" dirty="0" err="1" smtClean="0"/>
              <a:t>прик</a:t>
            </a:r>
            <a:r>
              <a:rPr lang="ru-RU" sz="4400" dirty="0" smtClean="0"/>
              <a:t>…</a:t>
            </a:r>
            <a:r>
              <a:rPr lang="ru-RU" sz="4400" dirty="0" err="1" smtClean="0"/>
              <a:t>снуться</a:t>
            </a:r>
            <a:r>
              <a:rPr lang="ru-RU" sz="4400" dirty="0" smtClean="0"/>
              <a:t>, </a:t>
            </a:r>
            <a:r>
              <a:rPr lang="ru-RU" sz="4400" dirty="0" err="1" smtClean="0"/>
              <a:t>соприк</a:t>
            </a:r>
            <a:r>
              <a:rPr lang="ru-RU" sz="4400" dirty="0" smtClean="0"/>
              <a:t>…</a:t>
            </a:r>
            <a:r>
              <a:rPr lang="ru-RU" sz="4400" dirty="0" err="1" smtClean="0"/>
              <a:t>саться</a:t>
            </a:r>
            <a:r>
              <a:rPr lang="ru-RU" sz="4400" dirty="0" smtClean="0"/>
              <a:t>, </a:t>
            </a:r>
            <a:r>
              <a:rPr lang="ru-RU" sz="4400" dirty="0" err="1" smtClean="0"/>
              <a:t>соприк</a:t>
            </a:r>
            <a:r>
              <a:rPr lang="ru-RU" sz="4400" dirty="0" smtClean="0"/>
              <a:t>..</a:t>
            </a:r>
            <a:r>
              <a:rPr lang="ru-RU" sz="4400" dirty="0" err="1" smtClean="0"/>
              <a:t>сновение</a:t>
            </a:r>
            <a:r>
              <a:rPr lang="ru-RU" sz="4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Какое общее лексическое значение всех слов с корнем - кос -  -  -</a:t>
            </a:r>
            <a:r>
              <a:rPr lang="ru-RU" sz="3200" dirty="0" err="1" smtClean="0"/>
              <a:t>кас</a:t>
            </a:r>
            <a:r>
              <a:rPr lang="ru-RU" sz="3200" dirty="0" smtClean="0"/>
              <a:t>-?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Вставьте пропущенные буквы. Найдите “четвертое лишнее”.</a:t>
            </a:r>
          </a:p>
          <a:p>
            <a:pPr>
              <a:buNone/>
            </a:pPr>
            <a:r>
              <a:rPr lang="ru-RU" dirty="0" smtClean="0"/>
              <a:t>1.К..сой, к..</a:t>
            </a:r>
            <a:r>
              <a:rPr lang="ru-RU" dirty="0" err="1" smtClean="0"/>
              <a:t>стрюля</a:t>
            </a:r>
            <a:r>
              <a:rPr lang="ru-RU" dirty="0" smtClean="0"/>
              <a:t>, к..сяк, к…</a:t>
            </a:r>
            <a:r>
              <a:rPr lang="ru-RU" dirty="0" err="1" smtClean="0"/>
              <a:t>сание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2.К..</a:t>
            </a:r>
            <a:r>
              <a:rPr lang="ru-RU" dirty="0" err="1" smtClean="0"/>
              <a:t>скад</a:t>
            </a:r>
            <a:r>
              <a:rPr lang="ru-RU" dirty="0" smtClean="0"/>
              <a:t>, к…стер, к…</a:t>
            </a:r>
            <a:r>
              <a:rPr lang="ru-RU" dirty="0" err="1" smtClean="0"/>
              <a:t>сательная</a:t>
            </a:r>
            <a:r>
              <a:rPr lang="ru-RU" dirty="0" smtClean="0"/>
              <a:t>, </a:t>
            </a:r>
            <a:r>
              <a:rPr lang="ru-RU" dirty="0" err="1" smtClean="0"/>
              <a:t>к</a:t>
            </a:r>
            <a:r>
              <a:rPr lang="ru-RU" dirty="0" smtClean="0"/>
              <a:t>..</a:t>
            </a:r>
            <a:r>
              <a:rPr lang="ru-RU" dirty="0" err="1" smtClean="0"/>
              <a:t>стюм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3.К…</a:t>
            </a:r>
            <a:r>
              <a:rPr lang="ru-RU" dirty="0" err="1" smtClean="0"/>
              <a:t>сатка</a:t>
            </a:r>
            <a:r>
              <a:rPr lang="ru-RU" dirty="0" smtClean="0"/>
              <a:t>, </a:t>
            </a:r>
            <a:r>
              <a:rPr lang="ru-RU" dirty="0" err="1" smtClean="0"/>
              <a:t>прик</a:t>
            </a:r>
            <a:r>
              <a:rPr lang="ru-RU" dirty="0" smtClean="0"/>
              <a:t>…</a:t>
            </a:r>
            <a:r>
              <a:rPr lang="ru-RU" dirty="0" err="1" smtClean="0"/>
              <a:t>сновение</a:t>
            </a:r>
            <a:r>
              <a:rPr lang="ru-RU" dirty="0" smtClean="0"/>
              <a:t>, к..</a:t>
            </a:r>
            <a:r>
              <a:rPr lang="ru-RU" dirty="0" err="1" smtClean="0"/>
              <a:t>стыль</a:t>
            </a:r>
            <a:r>
              <a:rPr lang="ru-RU" dirty="0" smtClean="0"/>
              <a:t>, к..сынка.</a:t>
            </a:r>
          </a:p>
          <a:p>
            <a:pPr>
              <a:buNone/>
            </a:pPr>
            <a:r>
              <a:rPr lang="ru-RU" dirty="0" smtClean="0"/>
              <a:t>4. К..</a:t>
            </a:r>
            <a:r>
              <a:rPr lang="ru-RU" dirty="0" err="1" smtClean="0"/>
              <a:t>са</a:t>
            </a:r>
            <a:r>
              <a:rPr lang="ru-RU" dirty="0" smtClean="0"/>
              <a:t>, к..</a:t>
            </a:r>
            <a:r>
              <a:rPr lang="ru-RU" dirty="0" err="1" smtClean="0"/>
              <a:t>сатик</a:t>
            </a:r>
            <a:r>
              <a:rPr lang="ru-RU" dirty="0" smtClean="0"/>
              <a:t>, к…суля, к…</a:t>
            </a:r>
            <a:r>
              <a:rPr lang="ru-RU" dirty="0" err="1" smtClean="0"/>
              <a:t>сательство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1128</Words>
  <Application>Microsoft Office PowerPoint</Application>
  <PresentationFormat>Экран (4:3)</PresentationFormat>
  <Paragraphs>178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Тема Office</vt:lpstr>
      <vt:lpstr>Аспект</vt:lpstr>
      <vt:lpstr>Поток</vt:lpstr>
      <vt:lpstr>Трек</vt:lpstr>
      <vt:lpstr>Солнцестояние</vt:lpstr>
      <vt:lpstr>Правописание  гласных А-О  в корнях с чередованием. </vt:lpstr>
      <vt:lpstr>Буквы А - О в корнях -ЛАГ -/-ЛОЖ, -КАС-/-КОС-  </vt:lpstr>
      <vt:lpstr>ЗАПОМНИ!</vt:lpstr>
      <vt:lpstr>Буквы А - О в корнях -РАСТ-(-РАЩ-) / -РОС-  </vt:lpstr>
      <vt:lpstr>ЗАПОМНИ!</vt:lpstr>
      <vt:lpstr>ВЫУЧИ!</vt:lpstr>
      <vt:lpstr>Вместо пропущенных букв надо вставить такой корень, чтобы образовались слова</vt:lpstr>
      <vt:lpstr>Спишите.  Вставьте пропущенные буквы</vt:lpstr>
      <vt:lpstr>Какое общее лексическое значение всех слов с корнем - кос -  -  -кас-? </vt:lpstr>
      <vt:lpstr>Буквы А - О в корнях  -ЗАР-/-ЗОР-,  -ГАР-/-ГОР-,   -ТВАР-/-ТВОР-, -КЛАН-/-КЛОН- </vt:lpstr>
      <vt:lpstr>ЗАПОМНИ!</vt:lpstr>
      <vt:lpstr>ЗАПОМНИ!</vt:lpstr>
      <vt:lpstr>ЗАПОМНИ!</vt:lpstr>
      <vt:lpstr>Спишите сначала слова с пропущенной буквой а, затем с пропущенной буквой о. Обозначьте условия выбора данной орфограммы</vt:lpstr>
      <vt:lpstr>Спишите сначала слова с пропущенной буквой а, затем с пропущенной буквой о. Обозначьте условия выбора данной орфограммы </vt:lpstr>
      <vt:lpstr>Запишите слова гора, загорать, горе и выделите  в них корень. </vt:lpstr>
      <vt:lpstr>Спишите. Вставьте пропущенные буквы. Найдите “четвертое лишнее”. </vt:lpstr>
      <vt:lpstr>Вставьте пропущенные буквы, графически обозначьте орфограммы </vt:lpstr>
      <vt:lpstr>ЗАПОМНИ!</vt:lpstr>
      <vt:lpstr>Используемая литература  1. Единая коллекция цифровых образовательных ресурсов http://school-collection.edu.ru/ 2.Русский язык. Теория. 5-9 класс. Под ред. В.В.Бабайцевой. – М.: Дрофа, 2008г.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9</cp:revision>
  <dcterms:modified xsi:type="dcterms:W3CDTF">2014-11-05T05:51:26Z</dcterms:modified>
</cp:coreProperties>
</file>