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6" r:id="rId8"/>
    <p:sldId id="264" r:id="rId9"/>
    <p:sldId id="259" r:id="rId10"/>
    <p:sldId id="265" r:id="rId11"/>
    <p:sldId id="260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182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Математика в профессии «Закройщик»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Ногина Наталья Александровна</a:t>
            </a:r>
          </a:p>
          <a:p>
            <a:r>
              <a:rPr lang="ru-RU" dirty="0" smtClean="0"/>
              <a:t>преподаватель математики</a:t>
            </a:r>
          </a:p>
          <a:p>
            <a:r>
              <a:rPr lang="ru-RU" dirty="0" smtClean="0"/>
              <a:t>ГАОУ СПО СО ППТ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Вычисление площади лекал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81000" y="1371599"/>
          <a:ext cx="7924800" cy="5372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800"/>
                <a:gridCol w="1320800"/>
                <a:gridCol w="1320800"/>
                <a:gridCol w="1320800"/>
                <a:gridCol w="1320800"/>
                <a:gridCol w="1320800"/>
              </a:tblGrid>
              <a:tr h="1339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Способ, его </a:t>
                      </a:r>
                      <a:b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сущность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Трудоем­кость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Точность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Преиму­щества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Недостатки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Примечание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13390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геометрический 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2882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2882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2882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2882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2882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10119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Взвешивания 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2882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44450" marR="44450" marT="0" marB="0"/>
                </a:tc>
              </a:tr>
              <a:tr h="1339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Фотоэлектронный</a:t>
                      </a:r>
                      <a:r>
                        <a:rPr lang="ru-RU" sz="2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4450" marR="4445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7056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Экономичность раскладки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55502" y="3483098"/>
            <a:ext cx="3429000" cy="1949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135720" y="3398680"/>
            <a:ext cx="2743200" cy="188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810000" y="14478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Формула</a:t>
            </a:r>
          </a:p>
          <a:p>
            <a:endParaRPr lang="ru-RU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124200" y="2209800"/>
            <a:ext cx="3962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= </a:t>
            </a:r>
            <a:r>
              <a:rPr kumimoji="0" lang="ru-RU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ru-RU" sz="3200" b="0" i="0" u="sng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ru-RU" sz="3200" b="0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</a:t>
            </a:r>
            <a:r>
              <a:rPr kumimoji="0" lang="ru-RU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 × 100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ru-RU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46760"/>
          </a:xfrm>
        </p:spPr>
        <p:txBody>
          <a:bodyPr/>
          <a:lstStyle/>
          <a:p>
            <a:r>
              <a:rPr lang="ru-RU" dirty="0" smtClean="0"/>
              <a:t>Построение сопряжений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048000"/>
            <a:ext cx="2895601" cy="2518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438400" y="137160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Построение волана</a:t>
            </a:r>
            <a:endParaRPr lang="ru-RU" sz="3200" dirty="0"/>
          </a:p>
        </p:txBody>
      </p:sp>
      <p:sp>
        <p:nvSpPr>
          <p:cNvPr id="1029" name="Oval 5"/>
          <p:cNvSpPr>
            <a:spLocks noChangeArrowheads="1"/>
          </p:cNvSpPr>
          <p:nvPr/>
        </p:nvSpPr>
        <p:spPr bwMode="auto">
          <a:xfrm>
            <a:off x="5257800" y="3810000"/>
            <a:ext cx="2590800" cy="2514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Oval 4"/>
          <p:cNvSpPr>
            <a:spLocks noChangeArrowheads="1"/>
          </p:cNvSpPr>
          <p:nvPr/>
        </p:nvSpPr>
        <p:spPr bwMode="auto">
          <a:xfrm>
            <a:off x="6172200" y="4648200"/>
            <a:ext cx="838200" cy="7620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7" name="AutoShape 3"/>
          <p:cNvSpPr>
            <a:spLocks noChangeShapeType="1"/>
          </p:cNvSpPr>
          <p:nvPr/>
        </p:nvSpPr>
        <p:spPr bwMode="auto">
          <a:xfrm flipV="1">
            <a:off x="7010400" y="4953000"/>
            <a:ext cx="838200" cy="762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70560"/>
          </a:xfrm>
        </p:spPr>
        <p:txBody>
          <a:bodyPr/>
          <a:lstStyle/>
          <a:p>
            <a:r>
              <a:rPr lang="ru-RU" dirty="0" smtClean="0"/>
              <a:t>Построение орнаментов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8288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43000" y="114300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Ленточные орнаменты</a:t>
            </a:r>
            <a:endParaRPr lang="ru-RU" sz="3200" dirty="0"/>
          </a:p>
        </p:txBody>
      </p:sp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438400"/>
            <a:ext cx="301122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124200"/>
            <a:ext cx="320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886200"/>
            <a:ext cx="3276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4572000"/>
            <a:ext cx="2819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19600" y="5486400"/>
            <a:ext cx="3505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46760"/>
          </a:xfrm>
        </p:spPr>
        <p:txBody>
          <a:bodyPr/>
          <a:lstStyle/>
          <a:p>
            <a:pPr algn="ctr"/>
            <a:r>
              <a:rPr lang="ru-RU" dirty="0" smtClean="0"/>
              <a:t>Кривые второго порядка</a:t>
            </a:r>
            <a:endParaRPr lang="ru-RU" dirty="0"/>
          </a:p>
        </p:txBody>
      </p:sp>
      <p:pic>
        <p:nvPicPr>
          <p:cNvPr id="4" name="Содержимое 3" descr="http://s6.postimage.org/4ycte7ww1/image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3962400"/>
            <a:ext cx="2057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133600"/>
            <a:ext cx="2057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" y="12954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Логарифмическая спираль</a:t>
            </a:r>
            <a:endParaRPr lang="ru-RU" dirty="0"/>
          </a:p>
        </p:txBody>
      </p:sp>
      <p:pic>
        <p:nvPicPr>
          <p:cNvPr id="7" name="Содержимое 3" descr="http://www.mulberrycottagegifts.com/ProductImages/HeritageLace/2011HolidayNEW/Ornaments/OC-019-Snowfall.JPG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3886200"/>
            <a:ext cx="2209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3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2133600"/>
            <a:ext cx="1828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971800" y="1371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Циклоида </a:t>
            </a:r>
            <a:endParaRPr lang="ru-RU" dirty="0"/>
          </a:p>
        </p:txBody>
      </p:sp>
      <p:pic>
        <p:nvPicPr>
          <p:cNvPr id="10" name="Рисунок 9" descr="http://www.craftsmanspace.com/sites/default/files/free-patterns/spiral_hepta_2d_shape.gif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39624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3"/>
          <p:cNvPicPr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62600" y="1981200"/>
            <a:ext cx="1981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334000" y="1447800"/>
            <a:ext cx="2286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Спираль Архимеда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1000" y="2819400"/>
            <a:ext cx="7315200" cy="1362075"/>
          </a:xfrm>
        </p:spPr>
        <p:txBody>
          <a:bodyPr/>
          <a:lstStyle/>
          <a:p>
            <a:r>
              <a:rPr lang="ru-RU" dirty="0" smtClean="0"/>
              <a:t>Спасибо за внимание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Цель раздела</a:t>
            </a:r>
            <a:endParaRPr lang="ru-RU" sz="40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5105400" cy="4525963"/>
          </a:xfrm>
        </p:spPr>
        <p:txBody>
          <a:bodyPr/>
          <a:lstStyle/>
          <a:p>
            <a:pPr>
              <a:buNone/>
            </a:pP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создание условий </a:t>
            </a:r>
          </a:p>
          <a:p>
            <a:pPr>
              <a:buNone/>
            </a:pPr>
            <a:r>
              <a:rPr lang="ru-RU" sz="3600" dirty="0" smtClean="0"/>
              <a:t>для формирования</a:t>
            </a:r>
          </a:p>
          <a:p>
            <a:pPr>
              <a:buNone/>
            </a:pPr>
            <a:r>
              <a:rPr lang="ru-RU" sz="3600" dirty="0" smtClean="0"/>
              <a:t>общих и профессиональных компетенций.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1" y="2286000"/>
            <a:ext cx="1371600" cy="131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705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Задачи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590800" y="4724400"/>
            <a:ext cx="3200400" cy="757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28600" y="1524000"/>
            <a:ext cx="87630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Повторение учебного материал по геометрии основной школы (7-9 классов), необходимого для успешного овладения профессией;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Изучение тем, не предусмотренных школьной программой;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Получение практических навыков геометрических построений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Профессиональные компетенции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ПК 1.1. Подбирать фасоны изделий с учетом особенностей фигуры и направления моды.</a:t>
            </a:r>
          </a:p>
          <a:p>
            <a:r>
              <a:rPr lang="ru-RU" sz="2800" dirty="0" smtClean="0"/>
              <a:t>ПК 1.2. Выполнять зарисовку модели.</a:t>
            </a:r>
          </a:p>
          <a:p>
            <a:r>
              <a:rPr lang="ru-RU" sz="2800" dirty="0" smtClean="0"/>
              <a:t>ПК 2.1. Выполнять расчет и построение чертежа базовой конструкции изделия</a:t>
            </a:r>
          </a:p>
          <a:p>
            <a:r>
              <a:rPr lang="ru-RU" sz="2800" dirty="0" smtClean="0"/>
              <a:t>ПК 2.3. Изготавливать лекала деталей изделий.</a:t>
            </a:r>
          </a:p>
          <a:p>
            <a:r>
              <a:rPr lang="ru-RU" sz="2800" dirty="0" smtClean="0"/>
              <a:t>ПК 3.1. Выполнять раскладку лекал на материале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Профессиональные компетенции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ОП.03. Основы экономики организации</a:t>
            </a:r>
          </a:p>
          <a:p>
            <a:pPr>
              <a:buNone/>
            </a:pPr>
            <a:r>
              <a:rPr lang="ru-RU" dirty="0" smtClean="0"/>
              <a:t>Уметь рассчитывать основные технико-экономические показатели в пределах выполняемой профессиональной деятельности;</a:t>
            </a:r>
          </a:p>
          <a:p>
            <a:r>
              <a:rPr lang="ru-RU" dirty="0" smtClean="0"/>
              <a:t>ОП.04. История костюма</a:t>
            </a:r>
          </a:p>
          <a:p>
            <a:pPr>
              <a:buNone/>
            </a:pPr>
            <a:r>
              <a:rPr lang="ru-RU" dirty="0" smtClean="0"/>
              <a:t>Знать национальные особенности развития костюма и орнамента;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Профессиональные компетенции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4572000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МДК.03.01. Раскладка лекал и выкраивание деталей</a:t>
            </a:r>
          </a:p>
          <a:p>
            <a:pPr>
              <a:buNone/>
            </a:pPr>
            <a:r>
              <a:rPr lang="ru-RU" dirty="0" smtClean="0"/>
              <a:t>Уметь выполнять раскладку лекал на материале </a:t>
            </a:r>
          </a:p>
          <a:p>
            <a:pPr>
              <a:buNone/>
            </a:pPr>
            <a:r>
              <a:rPr lang="ru-RU" dirty="0" smtClean="0"/>
              <a:t>с учетом требований технических условий</a:t>
            </a:r>
          </a:p>
          <a:p>
            <a:pPr>
              <a:buNone/>
            </a:pPr>
            <a:r>
              <a:rPr lang="ru-RU" dirty="0" smtClean="0"/>
              <a:t>Знать правила раскладки лекал на материале</a:t>
            </a:r>
          </a:p>
          <a:p>
            <a:r>
              <a:rPr lang="ru-RU" sz="2800" dirty="0" smtClean="0"/>
              <a:t>МДК.04.01. Технология изготовления изделий</a:t>
            </a:r>
          </a:p>
          <a:p>
            <a:pPr>
              <a:buNone/>
            </a:pPr>
            <a:r>
              <a:rPr lang="ru-RU" sz="2800" dirty="0" smtClean="0"/>
              <a:t> по индивидуальным заказам</a:t>
            </a:r>
          </a:p>
          <a:p>
            <a:pPr>
              <a:buNone/>
            </a:pPr>
            <a:r>
              <a:rPr lang="ru-RU" dirty="0" smtClean="0"/>
              <a:t>Уметь  выполнять зарисовку моделей изделий ассортиментных групп; </a:t>
            </a:r>
          </a:p>
          <a:p>
            <a:pPr>
              <a:buNone/>
            </a:pPr>
            <a:r>
              <a:rPr lang="ru-RU" dirty="0" smtClean="0"/>
              <a:t>Знать  технику графических рисунков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70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Тематическое планирование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990600"/>
          <a:ext cx="7696200" cy="573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3164"/>
                <a:gridCol w="6643036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Вычисление площадей плоских геометрических фигур: треугольник, прямоугольник, трапеция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Практические приемы вычисления площади лекал швейных изделий.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latin typeface="Times New Roman"/>
                          <a:ea typeface="Times New Roman"/>
                        </a:rPr>
                        <a:t>Вычисление площади лекал геометрическим способом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latin typeface="Times New Roman"/>
                          <a:ea typeface="Times New Roman"/>
                        </a:rPr>
                        <a:t>Практическая работа 1 «Вычисление площади лекал геометрическим способом»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latin typeface="Times New Roman"/>
                          <a:ea typeface="Times New Roman"/>
                        </a:rPr>
                        <a:t>Вычисление площади лекал методом взвешивания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latin typeface="Times New Roman"/>
                          <a:ea typeface="Times New Roman"/>
                        </a:rPr>
                        <a:t>Практическая работа 2 «Вычисление площади лекал способом взвешивания»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Правила вычисления межлекальных потерь в массовом и индивидуальном пошиве.</a:t>
                      </a:r>
                      <a:endParaRPr lang="ru-RU" sz="1100" dirty="0"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latin typeface="Times New Roman"/>
                          <a:ea typeface="Times New Roman"/>
                        </a:rPr>
                        <a:t>Расчет экономичности раскладки лекал, общие приемы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latin typeface="Times New Roman"/>
                          <a:ea typeface="Times New Roman"/>
                        </a:rPr>
                        <a:t>Практическая работа 3 «Расчет экономичности раскладки лекал»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latin typeface="Times New Roman"/>
                          <a:ea typeface="Times New Roman"/>
                        </a:rPr>
                        <a:t>Правила построения сопряжений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latin typeface="Times New Roman"/>
                          <a:ea typeface="Times New Roman"/>
                        </a:rPr>
                        <a:t>Практическая работа 4 «Построение сопряжений прямых и окружностей»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latin typeface="Times New Roman"/>
                          <a:ea typeface="Times New Roman"/>
                        </a:rPr>
                        <a:t>Применение геометрических преобразований для построения орнаментов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latin typeface="Times New Roman"/>
                          <a:ea typeface="Times New Roman"/>
                        </a:rPr>
                        <a:t>Практическая работа 5. «Построение орнаментов»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latin typeface="Times New Roman"/>
                          <a:ea typeface="Times New Roman"/>
                        </a:rPr>
                        <a:t>Основы радиусографии в построении лекал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Понятие о полярной системе координат. Построение кривых второго порядка в полярной системе координат</a:t>
                      </a:r>
                      <a:endParaRPr lang="ru-RU" sz="1100" dirty="0"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Темы практических работ 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70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Вычисление площади лекал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28601" y="1219200"/>
          <a:ext cx="7924799" cy="464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785"/>
                <a:gridCol w="2846901"/>
                <a:gridCol w="3781113"/>
              </a:tblGrid>
              <a:tr h="9569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деталь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Схема детали с разбивкой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Расчет 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912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полочка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Прямоугольник   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ru-RU" sz="16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= (10+10,5)·33 = 676,5 см</a:t>
                      </a:r>
                      <a:r>
                        <a:rPr lang="ru-RU" sz="16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Треугольник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ru-RU" sz="16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= 20,5 ·9,2 : 2 = 94,3 см</a:t>
                      </a:r>
                      <a:r>
                        <a:rPr lang="ru-RU" sz="16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Треугольник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en-US" sz="16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 = (33+9,2) ·(6,5+10+10,3) : 2 =  565,48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S = S</a:t>
                      </a:r>
                      <a:r>
                        <a:rPr lang="en-US" sz="16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 + S</a:t>
                      </a:r>
                      <a:r>
                        <a:rPr lang="en-US" sz="16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 + S</a:t>
                      </a:r>
                      <a:r>
                        <a:rPr lang="en-US" sz="16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 = 1336,28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см</a:t>
                      </a:r>
                      <a:r>
                        <a:rPr lang="en-US" sz="16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667000"/>
            <a:ext cx="1295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233</TotalTime>
  <Words>381</Words>
  <PresentationFormat>Экран (4:3)</PresentationFormat>
  <Paragraphs>108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Изящная</vt:lpstr>
      <vt:lpstr>Математика в профессии «Закройщик»</vt:lpstr>
      <vt:lpstr>Цель раздела</vt:lpstr>
      <vt:lpstr>Задачи</vt:lpstr>
      <vt:lpstr>Профессиональные компетенции</vt:lpstr>
      <vt:lpstr>Профессиональные компетенции</vt:lpstr>
      <vt:lpstr>Профессиональные компетенции</vt:lpstr>
      <vt:lpstr>Тематическое планирование</vt:lpstr>
      <vt:lpstr>Темы практических работ </vt:lpstr>
      <vt:lpstr>  Вычисление площади лекал</vt:lpstr>
      <vt:lpstr>Вычисление площади лекал</vt:lpstr>
      <vt:lpstr>Экономичность раскладки</vt:lpstr>
      <vt:lpstr>Построение сопряжений</vt:lpstr>
      <vt:lpstr>Построение орнаментов</vt:lpstr>
      <vt:lpstr>Кривые второго порядка</vt:lpstr>
      <vt:lpstr>Спасибо за внимание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 в профессии «Закройщик»</dc:title>
  <cp:lastModifiedBy>MIDAS</cp:lastModifiedBy>
  <cp:revision>27</cp:revision>
  <dcterms:modified xsi:type="dcterms:W3CDTF">2014-04-15T17:50:20Z</dcterms:modified>
</cp:coreProperties>
</file>